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handoutMasterIdLst>
    <p:handoutMasterId r:id="rId137"/>
  </p:handoutMasterIdLst>
  <p:sldIdLst>
    <p:sldId id="256" r:id="rId2"/>
    <p:sldId id="264" r:id="rId3"/>
    <p:sldId id="265" r:id="rId4"/>
    <p:sldId id="359" r:id="rId5"/>
    <p:sldId id="395" r:id="rId6"/>
    <p:sldId id="396" r:id="rId7"/>
    <p:sldId id="404" r:id="rId8"/>
    <p:sldId id="397" r:id="rId9"/>
    <p:sldId id="398" r:id="rId10"/>
    <p:sldId id="399" r:id="rId11"/>
    <p:sldId id="400" r:id="rId12"/>
    <p:sldId id="401" r:id="rId13"/>
    <p:sldId id="402" r:id="rId14"/>
    <p:sldId id="405" r:id="rId15"/>
    <p:sldId id="406" r:id="rId16"/>
    <p:sldId id="407" r:id="rId17"/>
    <p:sldId id="266" r:id="rId18"/>
    <p:sldId id="267" r:id="rId19"/>
    <p:sldId id="268" r:id="rId20"/>
    <p:sldId id="269" r:id="rId21"/>
    <p:sldId id="270" r:id="rId22"/>
    <p:sldId id="271" r:id="rId23"/>
    <p:sldId id="272" r:id="rId24"/>
    <p:sldId id="273" r:id="rId25"/>
    <p:sldId id="274" r:id="rId26"/>
    <p:sldId id="386" r:id="rId27"/>
    <p:sldId id="275" r:id="rId28"/>
    <p:sldId id="276" r:id="rId29"/>
    <p:sldId id="286" r:id="rId30"/>
    <p:sldId id="287" r:id="rId31"/>
    <p:sldId id="288" r:id="rId32"/>
    <p:sldId id="289" r:id="rId33"/>
    <p:sldId id="290" r:id="rId34"/>
    <p:sldId id="277" r:id="rId35"/>
    <p:sldId id="279" r:id="rId36"/>
    <p:sldId id="338" r:id="rId37"/>
    <p:sldId id="339" r:id="rId38"/>
    <p:sldId id="351" r:id="rId39"/>
    <p:sldId id="280" r:id="rId40"/>
    <p:sldId id="403" r:id="rId41"/>
    <p:sldId id="282" r:id="rId42"/>
    <p:sldId id="337" r:id="rId43"/>
    <p:sldId id="358" r:id="rId44"/>
    <p:sldId id="341" r:id="rId45"/>
    <p:sldId id="357" r:id="rId46"/>
    <p:sldId id="342" r:id="rId47"/>
    <p:sldId id="350" r:id="rId48"/>
    <p:sldId id="281" r:id="rId49"/>
    <p:sldId id="356" r:id="rId50"/>
    <p:sldId id="355" r:id="rId51"/>
    <p:sldId id="360" r:id="rId52"/>
    <p:sldId id="362" r:id="rId53"/>
    <p:sldId id="283" r:id="rId54"/>
    <p:sldId id="284" r:id="rId55"/>
    <p:sldId id="278" r:id="rId56"/>
    <p:sldId id="340" r:id="rId57"/>
    <p:sldId id="364" r:id="rId58"/>
    <p:sldId id="343" r:id="rId59"/>
    <p:sldId id="344" r:id="rId60"/>
    <p:sldId id="345" r:id="rId61"/>
    <p:sldId id="346" r:id="rId62"/>
    <p:sldId id="285" r:id="rId63"/>
    <p:sldId id="348" r:id="rId64"/>
    <p:sldId id="349" r:id="rId65"/>
    <p:sldId id="354" r:id="rId66"/>
    <p:sldId id="352" r:id="rId67"/>
    <p:sldId id="353" r:id="rId68"/>
    <p:sldId id="347" r:id="rId69"/>
    <p:sldId id="361" r:id="rId70"/>
    <p:sldId id="363" r:id="rId71"/>
    <p:sldId id="365" r:id="rId72"/>
    <p:sldId id="366" r:id="rId73"/>
    <p:sldId id="367" r:id="rId74"/>
    <p:sldId id="368" r:id="rId75"/>
    <p:sldId id="369" r:id="rId76"/>
    <p:sldId id="370" r:id="rId77"/>
    <p:sldId id="371" r:id="rId78"/>
    <p:sldId id="372" r:id="rId79"/>
    <p:sldId id="373" r:id="rId80"/>
    <p:sldId id="374" r:id="rId81"/>
    <p:sldId id="375" r:id="rId82"/>
    <p:sldId id="376" r:id="rId83"/>
    <p:sldId id="377" r:id="rId84"/>
    <p:sldId id="378" r:id="rId85"/>
    <p:sldId id="379" r:id="rId86"/>
    <p:sldId id="380" r:id="rId87"/>
    <p:sldId id="381" r:id="rId88"/>
    <p:sldId id="382" r:id="rId89"/>
    <p:sldId id="385" r:id="rId90"/>
    <p:sldId id="384" r:id="rId91"/>
    <p:sldId id="408" r:id="rId92"/>
    <p:sldId id="383" r:id="rId93"/>
    <p:sldId id="387" r:id="rId94"/>
    <p:sldId id="388" r:id="rId95"/>
    <p:sldId id="410" r:id="rId96"/>
    <p:sldId id="389" r:id="rId97"/>
    <p:sldId id="390" r:id="rId98"/>
    <p:sldId id="391" r:id="rId99"/>
    <p:sldId id="392" r:id="rId100"/>
    <p:sldId id="393" r:id="rId101"/>
    <p:sldId id="394" r:id="rId102"/>
    <p:sldId id="413" r:id="rId103"/>
    <p:sldId id="411" r:id="rId104"/>
    <p:sldId id="414" r:id="rId105"/>
    <p:sldId id="415" r:id="rId106"/>
    <p:sldId id="416" r:id="rId107"/>
    <p:sldId id="417" r:id="rId108"/>
    <p:sldId id="421" r:id="rId109"/>
    <p:sldId id="418" r:id="rId110"/>
    <p:sldId id="419" r:id="rId111"/>
    <p:sldId id="420" r:id="rId112"/>
    <p:sldId id="422" r:id="rId113"/>
    <p:sldId id="423" r:id="rId114"/>
    <p:sldId id="424" r:id="rId115"/>
    <p:sldId id="425" r:id="rId116"/>
    <p:sldId id="426" r:id="rId117"/>
    <p:sldId id="427" r:id="rId118"/>
    <p:sldId id="428" r:id="rId119"/>
    <p:sldId id="429" r:id="rId120"/>
    <p:sldId id="430" r:id="rId121"/>
    <p:sldId id="431" r:id="rId122"/>
    <p:sldId id="432" r:id="rId123"/>
    <p:sldId id="409" r:id="rId124"/>
    <p:sldId id="434" r:id="rId125"/>
    <p:sldId id="433" r:id="rId126"/>
    <p:sldId id="435" r:id="rId127"/>
    <p:sldId id="436" r:id="rId128"/>
    <p:sldId id="437" r:id="rId129"/>
    <p:sldId id="438" r:id="rId130"/>
    <p:sldId id="440" r:id="rId131"/>
    <p:sldId id="439" r:id="rId132"/>
    <p:sldId id="441" r:id="rId133"/>
    <p:sldId id="442" r:id="rId134"/>
    <p:sldId id="263" r:id="rId135"/>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762F"/>
    <a:srgbClr val="FFC301"/>
    <a:srgbClr val="EA4E3C"/>
    <a:srgbClr val="2950F7"/>
    <a:srgbClr val="FFFBEF"/>
    <a:srgbClr val="FFFBDB"/>
    <a:srgbClr val="FFF2CC"/>
    <a:srgbClr val="7B54EA"/>
    <a:srgbClr val="8B62FE"/>
    <a:srgbClr val="697AF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1C273C-D5EB-49B2-8A49-5BD74E023832}" v="4344" dt="2023-06-09T04:56:55.6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597" autoAdjust="0"/>
  </p:normalViewPr>
  <p:slideViewPr>
    <p:cSldViewPr snapToGrid="0" snapToObjects="1">
      <p:cViewPr varScale="1">
        <p:scale>
          <a:sx n="91" d="100"/>
          <a:sy n="91" d="100"/>
        </p:scale>
        <p:origin x="187" y="53"/>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32280"/>
    </p:cViewPr>
  </p:sorterViewPr>
  <p:notesViewPr>
    <p:cSldViewPr snapToGrid="0">
      <p:cViewPr varScale="1">
        <p:scale>
          <a:sx n="61" d="100"/>
          <a:sy n="61" d="100"/>
        </p:scale>
        <p:origin x="3211" y="67"/>
      </p:cViewPr>
      <p:guideLst>
        <p:guide orient="horz" pos="2932"/>
        <p:guide pos="2213"/>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kateswar Reddy Melachervu" userId="5189f526-61bb-45d8-ba87-5c2e23d6a6b7" providerId="ADAL" clId="{2A1C273C-D5EB-49B2-8A49-5BD74E023832}"/>
    <pc:docChg chg="undo redo custSel addSld modSld sldOrd">
      <pc:chgData name="Venkateswar Reddy Melachervu" userId="5189f526-61bb-45d8-ba87-5c2e23d6a6b7" providerId="ADAL" clId="{2A1C273C-D5EB-49B2-8A49-5BD74E023832}" dt="2023-06-09T04:56:55.627" v="8865" actId="20577"/>
      <pc:docMkLst>
        <pc:docMk/>
      </pc:docMkLst>
      <pc:sldChg chg="modSp new mod">
        <pc:chgData name="Venkateswar Reddy Melachervu" userId="5189f526-61bb-45d8-ba87-5c2e23d6a6b7" providerId="ADAL" clId="{2A1C273C-D5EB-49B2-8A49-5BD74E023832}" dt="2023-05-30T07:20:54.673" v="1100" actId="20577"/>
        <pc:sldMkLst>
          <pc:docMk/>
          <pc:sldMk cId="2234783516" sldId="428"/>
        </pc:sldMkLst>
        <pc:spChg chg="mod">
          <ac:chgData name="Venkateswar Reddy Melachervu" userId="5189f526-61bb-45d8-ba87-5c2e23d6a6b7" providerId="ADAL" clId="{2A1C273C-D5EB-49B2-8A49-5BD74E023832}" dt="2023-05-30T04:48:28.824" v="84" actId="20577"/>
          <ac:spMkLst>
            <pc:docMk/>
            <pc:sldMk cId="2234783516" sldId="428"/>
            <ac:spMk id="2" creationId="{960AA847-3C77-6C40-6F84-EE0811F10541}"/>
          </ac:spMkLst>
        </pc:spChg>
        <pc:spChg chg="mod">
          <ac:chgData name="Venkateswar Reddy Melachervu" userId="5189f526-61bb-45d8-ba87-5c2e23d6a6b7" providerId="ADAL" clId="{2A1C273C-D5EB-49B2-8A49-5BD74E023832}" dt="2023-05-30T07:20:54.673" v="1100" actId="20577"/>
          <ac:spMkLst>
            <pc:docMk/>
            <pc:sldMk cId="2234783516" sldId="428"/>
            <ac:spMk id="3" creationId="{CECBD251-8117-FCC7-5AE9-B2379D18A269}"/>
          </ac:spMkLst>
        </pc:spChg>
      </pc:sldChg>
      <pc:sldChg chg="modSp new mod">
        <pc:chgData name="Venkateswar Reddy Melachervu" userId="5189f526-61bb-45d8-ba87-5c2e23d6a6b7" providerId="ADAL" clId="{2A1C273C-D5EB-49B2-8A49-5BD74E023832}" dt="2023-05-30T07:50:31.178" v="2197" actId="313"/>
        <pc:sldMkLst>
          <pc:docMk/>
          <pc:sldMk cId="3037586205" sldId="429"/>
        </pc:sldMkLst>
        <pc:spChg chg="mod">
          <ac:chgData name="Venkateswar Reddy Melachervu" userId="5189f526-61bb-45d8-ba87-5c2e23d6a6b7" providerId="ADAL" clId="{2A1C273C-D5EB-49B2-8A49-5BD74E023832}" dt="2023-05-30T07:21:01.432" v="1104" actId="20577"/>
          <ac:spMkLst>
            <pc:docMk/>
            <pc:sldMk cId="3037586205" sldId="429"/>
            <ac:spMk id="2" creationId="{54BCD347-4704-6B08-2FF9-0352F4904259}"/>
          </ac:spMkLst>
        </pc:spChg>
        <pc:spChg chg="mod">
          <ac:chgData name="Venkateswar Reddy Melachervu" userId="5189f526-61bb-45d8-ba87-5c2e23d6a6b7" providerId="ADAL" clId="{2A1C273C-D5EB-49B2-8A49-5BD74E023832}" dt="2023-05-30T07:50:31.178" v="2197" actId="313"/>
          <ac:spMkLst>
            <pc:docMk/>
            <pc:sldMk cId="3037586205" sldId="429"/>
            <ac:spMk id="3" creationId="{5FF0D58D-DB7D-F111-F835-235A830947CB}"/>
          </ac:spMkLst>
        </pc:spChg>
      </pc:sldChg>
      <pc:sldChg chg="modSp new mod">
        <pc:chgData name="Venkateswar Reddy Melachervu" userId="5189f526-61bb-45d8-ba87-5c2e23d6a6b7" providerId="ADAL" clId="{2A1C273C-D5EB-49B2-8A49-5BD74E023832}" dt="2023-05-30T07:52:42.825" v="2214" actId="20577"/>
        <pc:sldMkLst>
          <pc:docMk/>
          <pc:sldMk cId="1725686380" sldId="430"/>
        </pc:sldMkLst>
        <pc:spChg chg="mod">
          <ac:chgData name="Venkateswar Reddy Melachervu" userId="5189f526-61bb-45d8-ba87-5c2e23d6a6b7" providerId="ADAL" clId="{2A1C273C-D5EB-49B2-8A49-5BD74E023832}" dt="2023-05-30T07:52:42.825" v="2214" actId="20577"/>
          <ac:spMkLst>
            <pc:docMk/>
            <pc:sldMk cId="1725686380" sldId="430"/>
            <ac:spMk id="2" creationId="{2F02747F-1DBF-EFB0-D3EE-BE2D9C27C9CA}"/>
          </ac:spMkLst>
        </pc:spChg>
      </pc:sldChg>
      <pc:sldChg chg="modSp new mod">
        <pc:chgData name="Venkateswar Reddy Melachervu" userId="5189f526-61bb-45d8-ba87-5c2e23d6a6b7" providerId="ADAL" clId="{2A1C273C-D5EB-49B2-8A49-5BD74E023832}" dt="2023-05-30T08:00:14.477" v="2714" actId="20577"/>
        <pc:sldMkLst>
          <pc:docMk/>
          <pc:sldMk cId="876151042" sldId="431"/>
        </pc:sldMkLst>
        <pc:spChg chg="mod">
          <ac:chgData name="Venkateswar Reddy Melachervu" userId="5189f526-61bb-45d8-ba87-5c2e23d6a6b7" providerId="ADAL" clId="{2A1C273C-D5EB-49B2-8A49-5BD74E023832}" dt="2023-05-30T07:53:11.514" v="2244" actId="20577"/>
          <ac:spMkLst>
            <pc:docMk/>
            <pc:sldMk cId="876151042" sldId="431"/>
            <ac:spMk id="2" creationId="{9A86EE9A-E30E-406F-0C71-8D2CB87587EC}"/>
          </ac:spMkLst>
        </pc:spChg>
        <pc:spChg chg="mod">
          <ac:chgData name="Venkateswar Reddy Melachervu" userId="5189f526-61bb-45d8-ba87-5c2e23d6a6b7" providerId="ADAL" clId="{2A1C273C-D5EB-49B2-8A49-5BD74E023832}" dt="2023-05-30T08:00:14.477" v="2714" actId="20577"/>
          <ac:spMkLst>
            <pc:docMk/>
            <pc:sldMk cId="876151042" sldId="431"/>
            <ac:spMk id="3" creationId="{C71B5519-30AD-3590-4F88-8781993358DB}"/>
          </ac:spMkLst>
        </pc:spChg>
      </pc:sldChg>
      <pc:sldChg chg="modSp new mod">
        <pc:chgData name="Venkateswar Reddy Melachervu" userId="5189f526-61bb-45d8-ba87-5c2e23d6a6b7" providerId="ADAL" clId="{2A1C273C-D5EB-49B2-8A49-5BD74E023832}" dt="2023-05-30T08:38:14.069" v="3697" actId="20577"/>
        <pc:sldMkLst>
          <pc:docMk/>
          <pc:sldMk cId="3447263023" sldId="432"/>
        </pc:sldMkLst>
        <pc:spChg chg="mod">
          <ac:chgData name="Venkateswar Reddy Melachervu" userId="5189f526-61bb-45d8-ba87-5c2e23d6a6b7" providerId="ADAL" clId="{2A1C273C-D5EB-49B2-8A49-5BD74E023832}" dt="2023-05-30T08:01:09.314" v="2733" actId="20577"/>
          <ac:spMkLst>
            <pc:docMk/>
            <pc:sldMk cId="3447263023" sldId="432"/>
            <ac:spMk id="2" creationId="{3BB2E305-3EE9-F210-65C2-189FC281B7CC}"/>
          </ac:spMkLst>
        </pc:spChg>
        <pc:spChg chg="mod">
          <ac:chgData name="Venkateswar Reddy Melachervu" userId="5189f526-61bb-45d8-ba87-5c2e23d6a6b7" providerId="ADAL" clId="{2A1C273C-D5EB-49B2-8A49-5BD74E023832}" dt="2023-05-30T08:38:14.069" v="3697" actId="20577"/>
          <ac:spMkLst>
            <pc:docMk/>
            <pc:sldMk cId="3447263023" sldId="432"/>
            <ac:spMk id="3" creationId="{F2FAD24A-1311-B1B2-1135-AA1A8173B470}"/>
          </ac:spMkLst>
        </pc:spChg>
      </pc:sldChg>
      <pc:sldChg chg="addSp modSp new mod">
        <pc:chgData name="Venkateswar Reddy Melachervu" userId="5189f526-61bb-45d8-ba87-5c2e23d6a6b7" providerId="ADAL" clId="{2A1C273C-D5EB-49B2-8A49-5BD74E023832}" dt="2023-05-30T15:50:55.128" v="6760" actId="6549"/>
        <pc:sldMkLst>
          <pc:docMk/>
          <pc:sldMk cId="4068449307" sldId="433"/>
        </pc:sldMkLst>
        <pc:spChg chg="mod">
          <ac:chgData name="Venkateswar Reddy Melachervu" userId="5189f526-61bb-45d8-ba87-5c2e23d6a6b7" providerId="ADAL" clId="{2A1C273C-D5EB-49B2-8A49-5BD74E023832}" dt="2023-05-30T14:44:45.570" v="5501" actId="20577"/>
          <ac:spMkLst>
            <pc:docMk/>
            <pc:sldMk cId="4068449307" sldId="433"/>
            <ac:spMk id="2" creationId="{AE4F571F-E287-90CB-4BE2-B3DE44B5BBAE}"/>
          </ac:spMkLst>
        </pc:spChg>
        <pc:spChg chg="mod">
          <ac:chgData name="Venkateswar Reddy Melachervu" userId="5189f526-61bb-45d8-ba87-5c2e23d6a6b7" providerId="ADAL" clId="{2A1C273C-D5EB-49B2-8A49-5BD74E023832}" dt="2023-05-30T15:50:55.128" v="6760" actId="6549"/>
          <ac:spMkLst>
            <pc:docMk/>
            <pc:sldMk cId="4068449307" sldId="433"/>
            <ac:spMk id="3" creationId="{881EE596-A2AE-3A8C-1086-8A29C8D0A9FC}"/>
          </ac:spMkLst>
        </pc:spChg>
        <pc:picChg chg="add mod">
          <ac:chgData name="Venkateswar Reddy Melachervu" userId="5189f526-61bb-45d8-ba87-5c2e23d6a6b7" providerId="ADAL" clId="{2A1C273C-D5EB-49B2-8A49-5BD74E023832}" dt="2023-05-30T14:43:35.822" v="5485" actId="1076"/>
          <ac:picMkLst>
            <pc:docMk/>
            <pc:sldMk cId="4068449307" sldId="433"/>
            <ac:picMk id="5" creationId="{5DDFFEA1-8AAB-A6B2-0FCC-2C1523AB3189}"/>
          </ac:picMkLst>
        </pc:picChg>
      </pc:sldChg>
      <pc:sldChg chg="modSp new mod">
        <pc:chgData name="Venkateswar Reddy Melachervu" userId="5189f526-61bb-45d8-ba87-5c2e23d6a6b7" providerId="ADAL" clId="{2A1C273C-D5EB-49B2-8A49-5BD74E023832}" dt="2023-05-30T08:46:29.038" v="4097" actId="5793"/>
        <pc:sldMkLst>
          <pc:docMk/>
          <pc:sldMk cId="278594333" sldId="434"/>
        </pc:sldMkLst>
        <pc:spChg chg="mod">
          <ac:chgData name="Venkateswar Reddy Melachervu" userId="5189f526-61bb-45d8-ba87-5c2e23d6a6b7" providerId="ADAL" clId="{2A1C273C-D5EB-49B2-8A49-5BD74E023832}" dt="2023-05-30T08:42:38.167" v="3750" actId="20577"/>
          <ac:spMkLst>
            <pc:docMk/>
            <pc:sldMk cId="278594333" sldId="434"/>
            <ac:spMk id="2" creationId="{B2FCB09A-A853-FD60-42D4-5EAADC1EF305}"/>
          </ac:spMkLst>
        </pc:spChg>
        <pc:spChg chg="mod">
          <ac:chgData name="Venkateswar Reddy Melachervu" userId="5189f526-61bb-45d8-ba87-5c2e23d6a6b7" providerId="ADAL" clId="{2A1C273C-D5EB-49B2-8A49-5BD74E023832}" dt="2023-05-30T08:46:29.038" v="4097" actId="5793"/>
          <ac:spMkLst>
            <pc:docMk/>
            <pc:sldMk cId="278594333" sldId="434"/>
            <ac:spMk id="3" creationId="{340BB8C8-F3B7-2E89-9403-9C9DD33B17A8}"/>
          </ac:spMkLst>
        </pc:spChg>
      </pc:sldChg>
      <pc:sldChg chg="modSp new mod ord">
        <pc:chgData name="Venkateswar Reddy Melachervu" userId="5189f526-61bb-45d8-ba87-5c2e23d6a6b7" providerId="ADAL" clId="{2A1C273C-D5EB-49B2-8A49-5BD74E023832}" dt="2023-05-30T15:49:28.116" v="6739" actId="20577"/>
        <pc:sldMkLst>
          <pc:docMk/>
          <pc:sldMk cId="937500124" sldId="435"/>
        </pc:sldMkLst>
        <pc:spChg chg="mod">
          <ac:chgData name="Venkateswar Reddy Melachervu" userId="5189f526-61bb-45d8-ba87-5c2e23d6a6b7" providerId="ADAL" clId="{2A1C273C-D5EB-49B2-8A49-5BD74E023832}" dt="2023-05-30T15:49:12.620" v="6731" actId="20577"/>
          <ac:spMkLst>
            <pc:docMk/>
            <pc:sldMk cId="937500124" sldId="435"/>
            <ac:spMk id="2" creationId="{C3622DD3-12A3-E50B-5EE6-E309557DAEBC}"/>
          </ac:spMkLst>
        </pc:spChg>
        <pc:spChg chg="mod">
          <ac:chgData name="Venkateswar Reddy Melachervu" userId="5189f526-61bb-45d8-ba87-5c2e23d6a6b7" providerId="ADAL" clId="{2A1C273C-D5EB-49B2-8A49-5BD74E023832}" dt="2023-05-30T15:49:28.116" v="6739" actId="20577"/>
          <ac:spMkLst>
            <pc:docMk/>
            <pc:sldMk cId="937500124" sldId="435"/>
            <ac:spMk id="3" creationId="{CE423664-A231-36A7-1CCA-F2F49212B3D6}"/>
          </ac:spMkLst>
        </pc:spChg>
      </pc:sldChg>
      <pc:sldChg chg="delSp modSp add mod">
        <pc:chgData name="Venkateswar Reddy Melachervu" userId="5189f526-61bb-45d8-ba87-5c2e23d6a6b7" providerId="ADAL" clId="{2A1C273C-D5EB-49B2-8A49-5BD74E023832}" dt="2023-05-30T15:49:58.931" v="6745" actId="20577"/>
        <pc:sldMkLst>
          <pc:docMk/>
          <pc:sldMk cId="1038598984" sldId="436"/>
        </pc:sldMkLst>
        <pc:spChg chg="mod">
          <ac:chgData name="Venkateswar Reddy Melachervu" userId="5189f526-61bb-45d8-ba87-5c2e23d6a6b7" providerId="ADAL" clId="{2A1C273C-D5EB-49B2-8A49-5BD74E023832}" dt="2023-05-30T15:49:58.931" v="6745" actId="20577"/>
          <ac:spMkLst>
            <pc:docMk/>
            <pc:sldMk cId="1038598984" sldId="436"/>
            <ac:spMk id="2" creationId="{AE4F571F-E287-90CB-4BE2-B3DE44B5BBAE}"/>
          </ac:spMkLst>
        </pc:spChg>
        <pc:spChg chg="mod">
          <ac:chgData name="Venkateswar Reddy Melachervu" userId="5189f526-61bb-45d8-ba87-5c2e23d6a6b7" providerId="ADAL" clId="{2A1C273C-D5EB-49B2-8A49-5BD74E023832}" dt="2023-05-30T15:49:46.208" v="6743" actId="20577"/>
          <ac:spMkLst>
            <pc:docMk/>
            <pc:sldMk cId="1038598984" sldId="436"/>
            <ac:spMk id="3" creationId="{881EE596-A2AE-3A8C-1086-8A29C8D0A9FC}"/>
          </ac:spMkLst>
        </pc:spChg>
        <pc:picChg chg="del">
          <ac:chgData name="Venkateswar Reddy Melachervu" userId="5189f526-61bb-45d8-ba87-5c2e23d6a6b7" providerId="ADAL" clId="{2A1C273C-D5EB-49B2-8A49-5BD74E023832}" dt="2023-05-30T14:45:21.532" v="5508" actId="478"/>
          <ac:picMkLst>
            <pc:docMk/>
            <pc:sldMk cId="1038598984" sldId="436"/>
            <ac:picMk id="5" creationId="{5DDFFEA1-8AAB-A6B2-0FCC-2C1523AB3189}"/>
          </ac:picMkLst>
        </pc:picChg>
      </pc:sldChg>
      <pc:sldChg chg="addSp modSp new mod">
        <pc:chgData name="Venkateswar Reddy Melachervu" userId="5189f526-61bb-45d8-ba87-5c2e23d6a6b7" providerId="ADAL" clId="{2A1C273C-D5EB-49B2-8A49-5BD74E023832}" dt="2023-05-30T15:50:19.820" v="6751" actId="20577"/>
        <pc:sldMkLst>
          <pc:docMk/>
          <pc:sldMk cId="3906653269" sldId="437"/>
        </pc:sldMkLst>
        <pc:spChg chg="mod">
          <ac:chgData name="Venkateswar Reddy Melachervu" userId="5189f526-61bb-45d8-ba87-5c2e23d6a6b7" providerId="ADAL" clId="{2A1C273C-D5EB-49B2-8A49-5BD74E023832}" dt="2023-05-30T15:08:58.977" v="6155" actId="20577"/>
          <ac:spMkLst>
            <pc:docMk/>
            <pc:sldMk cId="3906653269" sldId="437"/>
            <ac:spMk id="2" creationId="{11B57BD3-D103-21C2-B1C0-A5AA2F4724A2}"/>
          </ac:spMkLst>
        </pc:spChg>
        <pc:spChg chg="mod">
          <ac:chgData name="Venkateswar Reddy Melachervu" userId="5189f526-61bb-45d8-ba87-5c2e23d6a6b7" providerId="ADAL" clId="{2A1C273C-D5EB-49B2-8A49-5BD74E023832}" dt="2023-05-30T15:50:19.820" v="6751" actId="20577"/>
          <ac:spMkLst>
            <pc:docMk/>
            <pc:sldMk cId="3906653269" sldId="437"/>
            <ac:spMk id="3" creationId="{22A37146-359D-C79C-4B17-122A0DA35329}"/>
          </ac:spMkLst>
        </pc:spChg>
        <pc:picChg chg="add mod">
          <ac:chgData name="Venkateswar Reddy Melachervu" userId="5189f526-61bb-45d8-ba87-5c2e23d6a6b7" providerId="ADAL" clId="{2A1C273C-D5EB-49B2-8A49-5BD74E023832}" dt="2023-05-30T15:14:53.217" v="6426" actId="1076"/>
          <ac:picMkLst>
            <pc:docMk/>
            <pc:sldMk cId="3906653269" sldId="437"/>
            <ac:picMk id="5" creationId="{7435F5D7-82DC-D7E2-5E1C-E093C6BE002F}"/>
          </ac:picMkLst>
        </pc:picChg>
        <pc:picChg chg="add mod">
          <ac:chgData name="Venkateswar Reddy Melachervu" userId="5189f526-61bb-45d8-ba87-5c2e23d6a6b7" providerId="ADAL" clId="{2A1C273C-D5EB-49B2-8A49-5BD74E023832}" dt="2023-05-30T15:31:53.128" v="6492" actId="1076"/>
          <ac:picMkLst>
            <pc:docMk/>
            <pc:sldMk cId="3906653269" sldId="437"/>
            <ac:picMk id="7" creationId="{4CAEE1F1-CC3C-672D-FB3D-9F08265BAA59}"/>
          </ac:picMkLst>
        </pc:picChg>
      </pc:sldChg>
      <pc:sldChg chg="addSp modSp new mod">
        <pc:chgData name="Venkateswar Reddy Melachervu" userId="5189f526-61bb-45d8-ba87-5c2e23d6a6b7" providerId="ADAL" clId="{2A1C273C-D5EB-49B2-8A49-5BD74E023832}" dt="2023-05-30T15:35:37.820" v="6720" actId="20577"/>
        <pc:sldMkLst>
          <pc:docMk/>
          <pc:sldMk cId="902480019" sldId="438"/>
        </pc:sldMkLst>
        <pc:spChg chg="mod">
          <ac:chgData name="Venkateswar Reddy Melachervu" userId="5189f526-61bb-45d8-ba87-5c2e23d6a6b7" providerId="ADAL" clId="{2A1C273C-D5EB-49B2-8A49-5BD74E023832}" dt="2023-05-30T15:32:18.720" v="6509" actId="20577"/>
          <ac:spMkLst>
            <pc:docMk/>
            <pc:sldMk cId="902480019" sldId="438"/>
            <ac:spMk id="2" creationId="{B7D5BE61-DFAB-60E5-E0A1-469DD2A6FC32}"/>
          </ac:spMkLst>
        </pc:spChg>
        <pc:spChg chg="mod">
          <ac:chgData name="Venkateswar Reddy Melachervu" userId="5189f526-61bb-45d8-ba87-5c2e23d6a6b7" providerId="ADAL" clId="{2A1C273C-D5EB-49B2-8A49-5BD74E023832}" dt="2023-05-30T15:35:37.820" v="6720" actId="20577"/>
          <ac:spMkLst>
            <pc:docMk/>
            <pc:sldMk cId="902480019" sldId="438"/>
            <ac:spMk id="3" creationId="{5BE273CA-5697-8205-2B78-3B3DF3898626}"/>
          </ac:spMkLst>
        </pc:spChg>
        <pc:picChg chg="add mod">
          <ac:chgData name="Venkateswar Reddy Melachervu" userId="5189f526-61bb-45d8-ba87-5c2e23d6a6b7" providerId="ADAL" clId="{2A1C273C-D5EB-49B2-8A49-5BD74E023832}" dt="2023-05-30T15:34:15.714" v="6641" actId="1076"/>
          <ac:picMkLst>
            <pc:docMk/>
            <pc:sldMk cId="902480019" sldId="438"/>
            <ac:picMk id="5" creationId="{AB62F32E-3D8A-CE62-E7BB-8624E39AD6C4}"/>
          </ac:picMkLst>
        </pc:picChg>
      </pc:sldChg>
      <pc:sldChg chg="addSp delSp modSp new mod modClrScheme chgLayout">
        <pc:chgData name="Venkateswar Reddy Melachervu" userId="5189f526-61bb-45d8-ba87-5c2e23d6a6b7" providerId="ADAL" clId="{2A1C273C-D5EB-49B2-8A49-5BD74E023832}" dt="2023-06-03T05:50:58.734" v="6783" actId="20577"/>
        <pc:sldMkLst>
          <pc:docMk/>
          <pc:sldMk cId="1255251120" sldId="439"/>
        </pc:sldMkLst>
        <pc:spChg chg="del mod ord">
          <ac:chgData name="Venkateswar Reddy Melachervu" userId="5189f526-61bb-45d8-ba87-5c2e23d6a6b7" providerId="ADAL" clId="{2A1C273C-D5EB-49B2-8A49-5BD74E023832}" dt="2023-06-03T05:50:44.780" v="6762" actId="700"/>
          <ac:spMkLst>
            <pc:docMk/>
            <pc:sldMk cId="1255251120" sldId="439"/>
            <ac:spMk id="2" creationId="{93C017DB-50C2-B3CC-A94D-B2C146562E07}"/>
          </ac:spMkLst>
        </pc:spChg>
        <pc:spChg chg="del">
          <ac:chgData name="Venkateswar Reddy Melachervu" userId="5189f526-61bb-45d8-ba87-5c2e23d6a6b7" providerId="ADAL" clId="{2A1C273C-D5EB-49B2-8A49-5BD74E023832}" dt="2023-06-03T05:50:44.780" v="6762" actId="700"/>
          <ac:spMkLst>
            <pc:docMk/>
            <pc:sldMk cId="1255251120" sldId="439"/>
            <ac:spMk id="3" creationId="{2EC8FD11-574B-AA4E-F8B6-25FD49F8BD67}"/>
          </ac:spMkLst>
        </pc:spChg>
        <pc:spChg chg="add mod ord">
          <ac:chgData name="Venkateswar Reddy Melachervu" userId="5189f526-61bb-45d8-ba87-5c2e23d6a6b7" providerId="ADAL" clId="{2A1C273C-D5EB-49B2-8A49-5BD74E023832}" dt="2023-06-03T05:50:58.734" v="6783" actId="20577"/>
          <ac:spMkLst>
            <pc:docMk/>
            <pc:sldMk cId="1255251120" sldId="439"/>
            <ac:spMk id="4" creationId="{C57B27CE-C991-2636-E73D-9970CA6B284A}"/>
          </ac:spMkLst>
        </pc:spChg>
      </pc:sldChg>
      <pc:sldChg chg="addSp delSp modSp new mod ord modClrScheme chgLayout">
        <pc:chgData name="Venkateswar Reddy Melachervu" userId="5189f526-61bb-45d8-ba87-5c2e23d6a6b7" providerId="ADAL" clId="{2A1C273C-D5EB-49B2-8A49-5BD74E023832}" dt="2023-06-03T06:42:22.616" v="7710" actId="20577"/>
        <pc:sldMkLst>
          <pc:docMk/>
          <pc:sldMk cId="4127130744" sldId="440"/>
        </pc:sldMkLst>
        <pc:spChg chg="del mod ord">
          <ac:chgData name="Venkateswar Reddy Melachervu" userId="5189f526-61bb-45d8-ba87-5c2e23d6a6b7" providerId="ADAL" clId="{2A1C273C-D5EB-49B2-8A49-5BD74E023832}" dt="2023-06-03T05:51:13.982" v="6785" actId="700"/>
          <ac:spMkLst>
            <pc:docMk/>
            <pc:sldMk cId="4127130744" sldId="440"/>
            <ac:spMk id="2" creationId="{388D6507-9371-6CB7-205C-29E657133E91}"/>
          </ac:spMkLst>
        </pc:spChg>
        <pc:spChg chg="add mod ord">
          <ac:chgData name="Venkateswar Reddy Melachervu" userId="5189f526-61bb-45d8-ba87-5c2e23d6a6b7" providerId="ADAL" clId="{2A1C273C-D5EB-49B2-8A49-5BD74E023832}" dt="2023-06-03T06:07:33.995" v="6803" actId="6549"/>
          <ac:spMkLst>
            <pc:docMk/>
            <pc:sldMk cId="4127130744" sldId="440"/>
            <ac:spMk id="3" creationId="{D919524C-CCD8-C207-C478-E394BCAE6F35}"/>
          </ac:spMkLst>
        </pc:spChg>
        <pc:spChg chg="add mod ord">
          <ac:chgData name="Venkateswar Reddy Melachervu" userId="5189f526-61bb-45d8-ba87-5c2e23d6a6b7" providerId="ADAL" clId="{2A1C273C-D5EB-49B2-8A49-5BD74E023832}" dt="2023-06-03T06:42:22.616" v="7710" actId="20577"/>
          <ac:spMkLst>
            <pc:docMk/>
            <pc:sldMk cId="4127130744" sldId="440"/>
            <ac:spMk id="4" creationId="{613F4263-373E-9AF7-5B42-54800F09AAB2}"/>
          </ac:spMkLst>
        </pc:spChg>
      </pc:sldChg>
      <pc:sldChg chg="addSp delSp modSp new mod modClrScheme chgLayout">
        <pc:chgData name="Venkateswar Reddy Melachervu" userId="5189f526-61bb-45d8-ba87-5c2e23d6a6b7" providerId="ADAL" clId="{2A1C273C-D5EB-49B2-8A49-5BD74E023832}" dt="2023-06-03T11:19:31.663" v="8102" actId="20577"/>
        <pc:sldMkLst>
          <pc:docMk/>
          <pc:sldMk cId="3123619136" sldId="441"/>
        </pc:sldMkLst>
        <pc:spChg chg="del mod ord">
          <ac:chgData name="Venkateswar Reddy Melachervu" userId="5189f526-61bb-45d8-ba87-5c2e23d6a6b7" providerId="ADAL" clId="{2A1C273C-D5EB-49B2-8A49-5BD74E023832}" dt="2023-06-03T06:46:19.905" v="7712" actId="700"/>
          <ac:spMkLst>
            <pc:docMk/>
            <pc:sldMk cId="3123619136" sldId="441"/>
            <ac:spMk id="2" creationId="{20A445FB-FE0D-8125-0693-7A11672FFE19}"/>
          </ac:spMkLst>
        </pc:spChg>
        <pc:spChg chg="add mod ord">
          <ac:chgData name="Venkateswar Reddy Melachervu" userId="5189f526-61bb-45d8-ba87-5c2e23d6a6b7" providerId="ADAL" clId="{2A1C273C-D5EB-49B2-8A49-5BD74E023832}" dt="2023-06-03T06:46:32.426" v="7733" actId="20577"/>
          <ac:spMkLst>
            <pc:docMk/>
            <pc:sldMk cId="3123619136" sldId="441"/>
            <ac:spMk id="3" creationId="{2564EB79-67AF-B280-C597-7F9853A172B1}"/>
          </ac:spMkLst>
        </pc:spChg>
        <pc:spChg chg="add mod ord">
          <ac:chgData name="Venkateswar Reddy Melachervu" userId="5189f526-61bb-45d8-ba87-5c2e23d6a6b7" providerId="ADAL" clId="{2A1C273C-D5EB-49B2-8A49-5BD74E023832}" dt="2023-06-03T11:19:31.663" v="8102" actId="20577"/>
          <ac:spMkLst>
            <pc:docMk/>
            <pc:sldMk cId="3123619136" sldId="441"/>
            <ac:spMk id="4" creationId="{A56C132D-BA8E-1F8B-0782-120AA5E3B2E6}"/>
          </ac:spMkLst>
        </pc:spChg>
      </pc:sldChg>
      <pc:sldChg chg="modSp new mod">
        <pc:chgData name="Venkateswar Reddy Melachervu" userId="5189f526-61bb-45d8-ba87-5c2e23d6a6b7" providerId="ADAL" clId="{2A1C273C-D5EB-49B2-8A49-5BD74E023832}" dt="2023-06-09T04:56:55.627" v="8865" actId="20577"/>
        <pc:sldMkLst>
          <pc:docMk/>
          <pc:sldMk cId="2964780543" sldId="442"/>
        </pc:sldMkLst>
        <pc:spChg chg="mod">
          <ac:chgData name="Venkateswar Reddy Melachervu" userId="5189f526-61bb-45d8-ba87-5c2e23d6a6b7" providerId="ADAL" clId="{2A1C273C-D5EB-49B2-8A49-5BD74E023832}" dt="2023-06-09T04:50:39.418" v="8145" actId="20577"/>
          <ac:spMkLst>
            <pc:docMk/>
            <pc:sldMk cId="2964780543" sldId="442"/>
            <ac:spMk id="2" creationId="{732BCC9E-E954-4371-3E1F-581829E6C0C2}"/>
          </ac:spMkLst>
        </pc:spChg>
        <pc:spChg chg="mod">
          <ac:chgData name="Venkateswar Reddy Melachervu" userId="5189f526-61bb-45d8-ba87-5c2e23d6a6b7" providerId="ADAL" clId="{2A1C273C-D5EB-49B2-8A49-5BD74E023832}" dt="2023-06-09T04:56:55.627" v="8865" actId="20577"/>
          <ac:spMkLst>
            <pc:docMk/>
            <pc:sldMk cId="2964780543" sldId="442"/>
            <ac:spMk id="3" creationId="{0C10441B-8AEB-CF1C-2FDF-D8A23C6F0CF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8275" y="0"/>
            <a:ext cx="3043238" cy="465138"/>
          </a:xfrm>
          <a:prstGeom prst="rect">
            <a:avLst/>
          </a:prstGeom>
        </p:spPr>
        <p:txBody>
          <a:bodyPr vert="horz" lIns="91440" tIns="45720" rIns="91440" bIns="45720" rtlCol="0"/>
          <a:lstStyle>
            <a:lvl1pPr algn="r">
              <a:defRPr sz="1200"/>
            </a:lvl1pPr>
          </a:lstStyle>
          <a:p>
            <a:fld id="{3B7DF76E-B8E3-AE49-B318-CB61015D9CF1}" type="datetimeFigureOut">
              <a:rPr lang="en-US" smtClean="0"/>
              <a:t>6/9/2023</a:t>
            </a:fld>
            <a:endParaRPr lang="en-US"/>
          </a:p>
        </p:txBody>
      </p:sp>
      <p:sp>
        <p:nvSpPr>
          <p:cNvPr id="4" name="Footer Placeholder 3"/>
          <p:cNvSpPr>
            <a:spLocks noGrp="1"/>
          </p:cNvSpPr>
          <p:nvPr>
            <p:ph type="ftr" sz="quarter" idx="2"/>
          </p:nvPr>
        </p:nvSpPr>
        <p:spPr>
          <a:xfrm>
            <a:off x="0" y="8842375"/>
            <a:ext cx="3043238"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8275" y="8842375"/>
            <a:ext cx="3043238" cy="465138"/>
          </a:xfrm>
          <a:prstGeom prst="rect">
            <a:avLst/>
          </a:prstGeom>
        </p:spPr>
        <p:txBody>
          <a:bodyPr vert="horz" lIns="91440" tIns="45720" rIns="91440" bIns="45720" rtlCol="0" anchor="b"/>
          <a:lstStyle>
            <a:lvl1pPr algn="r">
              <a:defRPr sz="1200"/>
            </a:lvl1pPr>
          </a:lstStyle>
          <a:p>
            <a:fld id="{A63601D0-04E7-1D45-9D14-A6FEF76AD079}" type="slidenum">
              <a:rPr lang="en-US" smtClean="0"/>
              <a:t>‹#›</a:t>
            </a:fld>
            <a:endParaRPr lang="en-US"/>
          </a:p>
        </p:txBody>
      </p:sp>
    </p:spTree>
    <p:extLst>
      <p:ext uri="{BB962C8B-B14F-4D97-AF65-F5344CB8AC3E}">
        <p14:creationId xmlns:p14="http://schemas.microsoft.com/office/powerpoint/2010/main" val="3609997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8275" y="0"/>
            <a:ext cx="3043238" cy="465138"/>
          </a:xfrm>
          <a:prstGeom prst="rect">
            <a:avLst/>
          </a:prstGeom>
        </p:spPr>
        <p:txBody>
          <a:bodyPr vert="horz" lIns="91440" tIns="45720" rIns="91440" bIns="45720" rtlCol="0"/>
          <a:lstStyle>
            <a:lvl1pPr algn="r">
              <a:defRPr sz="1200"/>
            </a:lvl1pPr>
          </a:lstStyle>
          <a:p>
            <a:fld id="{799B4F64-DE25-3149-9AE6-83E1DF9959F6}" type="datetimeFigureOut">
              <a:rPr lang="en-US" smtClean="0"/>
              <a:t>6/9/2023</a:t>
            </a:fld>
            <a:endParaRPr lang="en-US"/>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21188"/>
            <a:ext cx="5619750" cy="41894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375"/>
            <a:ext cx="3043238"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8275" y="8842375"/>
            <a:ext cx="3043238" cy="465138"/>
          </a:xfrm>
          <a:prstGeom prst="rect">
            <a:avLst/>
          </a:prstGeom>
        </p:spPr>
        <p:txBody>
          <a:bodyPr vert="horz" lIns="91440" tIns="45720" rIns="91440" bIns="45720" rtlCol="0" anchor="b"/>
          <a:lstStyle>
            <a:lvl1pPr algn="r">
              <a:defRPr sz="1200"/>
            </a:lvl1pPr>
          </a:lstStyle>
          <a:p>
            <a:fld id="{F121105C-0632-3F4E-891E-DC30740619C7}" type="slidenum">
              <a:rPr lang="en-US" smtClean="0"/>
              <a:t>‹#›</a:t>
            </a:fld>
            <a:endParaRPr lang="en-US"/>
          </a:p>
        </p:txBody>
      </p:sp>
    </p:spTree>
    <p:extLst>
      <p:ext uri="{BB962C8B-B14F-4D97-AF65-F5344CB8AC3E}">
        <p14:creationId xmlns:p14="http://schemas.microsoft.com/office/powerpoint/2010/main" val="465207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hyperlink" Target="http://www.brillium.i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brillium.in/"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Subtitle 2"/>
          <p:cNvSpPr>
            <a:spLocks noGrp="1"/>
          </p:cNvSpPr>
          <p:nvPr>
            <p:ph type="subTitle" idx="1"/>
          </p:nvPr>
        </p:nvSpPr>
        <p:spPr>
          <a:xfrm>
            <a:off x="1828800" y="2709898"/>
            <a:ext cx="8534400" cy="589798"/>
          </a:xfrm>
        </p:spPr>
        <p:txBody>
          <a:bodyPr>
            <a:noAutofit/>
          </a:bodyPr>
          <a:lstStyle>
            <a:lvl1pPr marL="0" indent="0" algn="ctr">
              <a:buNone/>
              <a:defRPr sz="2800" b="0">
                <a:solidFill>
                  <a:schemeClr val="accent6">
                    <a:lumMod val="75000"/>
                  </a:schemeClr>
                </a:solidFill>
                <a:latin typeface="+mj-lt"/>
                <a:cs typeface="Poppins" panose="00000500000000000000" pitchFamily="2" charset="0"/>
              </a:defRPr>
            </a:lvl1pPr>
          </a:lstStyle>
          <a:p>
            <a:r>
              <a:rPr lang="en-US" dirty="0">
                <a:solidFill>
                  <a:srgbClr val="0070C0"/>
                </a:solidFill>
              </a:rPr>
              <a:t>Click to edit Master subtitle style</a:t>
            </a:r>
          </a:p>
        </p:txBody>
      </p:sp>
      <p:sp>
        <p:nvSpPr>
          <p:cNvPr id="12" name="Title 11"/>
          <p:cNvSpPr>
            <a:spLocks noGrp="1"/>
          </p:cNvSpPr>
          <p:nvPr>
            <p:ph type="title"/>
          </p:nvPr>
        </p:nvSpPr>
        <p:spPr>
          <a:xfrm>
            <a:off x="533400" y="1879184"/>
            <a:ext cx="10972800" cy="786257"/>
          </a:xfrm>
        </p:spPr>
        <p:txBody>
          <a:bodyPr>
            <a:normAutofit/>
          </a:bodyPr>
          <a:lstStyle>
            <a:lvl1pPr algn="ctr">
              <a:defRPr sz="3600" b="0">
                <a:latin typeface="+mj-lt"/>
                <a:cs typeface="Poppins" panose="00000500000000000000" pitchFamily="2" charset="0"/>
              </a:defRPr>
            </a:lvl1pPr>
          </a:lstStyle>
          <a:p>
            <a:r>
              <a:rPr lang="en-US" dirty="0"/>
              <a:t>Click to edit Master title style</a:t>
            </a:r>
            <a:endParaRPr lang="en-IN" dirty="0"/>
          </a:p>
        </p:txBody>
      </p:sp>
      <p:sp>
        <p:nvSpPr>
          <p:cNvPr id="19" name="Text Placeholder 18"/>
          <p:cNvSpPr>
            <a:spLocks noGrp="1"/>
          </p:cNvSpPr>
          <p:nvPr>
            <p:ph type="body" sz="quarter" idx="10"/>
          </p:nvPr>
        </p:nvSpPr>
        <p:spPr>
          <a:xfrm>
            <a:off x="2857235" y="3643495"/>
            <a:ext cx="6325129" cy="539836"/>
          </a:xfrm>
        </p:spPr>
        <p:txBody>
          <a:bodyPr>
            <a:normAutofit/>
          </a:bodyPr>
          <a:lstStyle>
            <a:lvl1pPr marL="0" indent="0" algn="ctr">
              <a:buNone/>
              <a:defRPr sz="2400" b="0">
                <a:latin typeface="+mj-lt"/>
                <a:cs typeface="Poppins" panose="00000500000000000000" pitchFamily="2" charset="0"/>
              </a:defRPr>
            </a:lvl1pPr>
          </a:lstStyle>
          <a:p>
            <a:pPr lvl="0"/>
            <a:r>
              <a:rPr lang="en-US" dirty="0"/>
              <a:t>Click to edit Master text styles</a:t>
            </a:r>
          </a:p>
        </p:txBody>
      </p:sp>
      <p:cxnSp>
        <p:nvCxnSpPr>
          <p:cNvPr id="8" name="Straight Connector 7"/>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grpSp>
        <p:nvGrpSpPr>
          <p:cNvPr id="4" name="Group 3"/>
          <p:cNvGrpSpPr/>
          <p:nvPr userDrawn="1"/>
        </p:nvGrpSpPr>
        <p:grpSpPr>
          <a:xfrm>
            <a:off x="2092665" y="5161385"/>
            <a:ext cx="7654313" cy="957072"/>
            <a:chOff x="2092665" y="5119440"/>
            <a:chExt cx="7654313" cy="957072"/>
          </a:xfrm>
        </p:grpSpPr>
        <p:sp>
          <p:nvSpPr>
            <p:cNvPr id="15" name="Text Box 42"/>
            <p:cNvSpPr txBox="1"/>
            <p:nvPr userDrawn="1"/>
          </p:nvSpPr>
          <p:spPr>
            <a:xfrm>
              <a:off x="2092665" y="5458796"/>
              <a:ext cx="7654313" cy="61771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indent="0" algn="ctr">
                <a:spcAft>
                  <a:spcPts val="0"/>
                </a:spcAft>
                <a:buFont typeface="Arial" panose="020B0604020202020204" pitchFamily="34" charset="0"/>
                <a:buNone/>
              </a:pPr>
              <a:r>
                <a:rPr lang="en-US" sz="1000" dirty="0">
                  <a:effectLst/>
                  <a:latin typeface="+mj-lt"/>
                  <a:ea typeface="MS Mincho"/>
                  <a:cs typeface="Poppins" panose="00000500000000000000" pitchFamily="2" charset="0"/>
                </a:rPr>
                <a:t>C 501, Salarpuria Serenity, 5</a:t>
              </a:r>
              <a:r>
                <a:rPr lang="en-US" sz="1000" baseline="30000" dirty="0">
                  <a:effectLst/>
                  <a:latin typeface="+mj-lt"/>
                  <a:ea typeface="MS Mincho"/>
                  <a:cs typeface="Poppins" panose="00000500000000000000" pitchFamily="2" charset="0"/>
                </a:rPr>
                <a:t>th</a:t>
              </a:r>
              <a:r>
                <a:rPr lang="en-US" sz="1000" dirty="0">
                  <a:effectLst/>
                  <a:latin typeface="+mj-lt"/>
                  <a:ea typeface="MS Mincho"/>
                  <a:cs typeface="Poppins" panose="00000500000000000000" pitchFamily="2" charset="0"/>
                </a:rPr>
                <a:t> Main, Sector 7, HSR Layout, Bengaluru, Karnataka - 560102, India</a:t>
              </a:r>
            </a:p>
            <a:p>
              <a:pPr marL="0" indent="0" algn="ctr">
                <a:spcAft>
                  <a:spcPts val="0"/>
                </a:spcAft>
                <a:buFont typeface="Arial" panose="020B0604020202020204" pitchFamily="34" charset="0"/>
                <a:buNone/>
              </a:pPr>
              <a:r>
                <a:rPr lang="en-US" sz="1000" dirty="0">
                  <a:effectLst/>
                  <a:latin typeface="+mj-lt"/>
                  <a:ea typeface="MS Mincho"/>
                  <a:cs typeface="Poppins" panose="00000500000000000000" pitchFamily="2" charset="0"/>
                </a:rPr>
                <a:t>Website: </a:t>
              </a:r>
              <a:r>
                <a:rPr lang="en-US" sz="1000" u="sng" dirty="0">
                  <a:solidFill>
                    <a:srgbClr val="0000FF"/>
                  </a:solidFill>
                  <a:effectLst/>
                  <a:latin typeface="+mj-lt"/>
                  <a:ea typeface="MS Mincho"/>
                  <a:cs typeface="Poppins" panose="00000500000000000000" pitchFamily="2" charset="0"/>
                  <a:hlinkClick r:id="rId2"/>
                </a:rPr>
                <a:t>www.brillium.in</a:t>
              </a:r>
              <a:r>
                <a:rPr lang="en-US" sz="1000" u="sng" dirty="0">
                  <a:solidFill>
                    <a:srgbClr val="0000FF"/>
                  </a:solidFill>
                  <a:effectLst/>
                  <a:latin typeface="+mj-lt"/>
                  <a:ea typeface="MS Mincho"/>
                  <a:cs typeface="Poppins" panose="00000500000000000000" pitchFamily="2" charset="0"/>
                </a:rPr>
                <a:t> </a:t>
              </a:r>
              <a:r>
                <a:rPr lang="en-US" sz="1000" dirty="0">
                  <a:effectLst/>
                  <a:latin typeface="+mj-lt"/>
                  <a:ea typeface="MS Mincho"/>
                  <a:cs typeface="Poppins" panose="00000500000000000000" pitchFamily="2" charset="0"/>
                </a:rPr>
                <a:t>| Email: </a:t>
              </a:r>
              <a:r>
                <a:rPr lang="en-US" sz="1000" u="sng" dirty="0">
                  <a:solidFill>
                    <a:srgbClr val="0000FF"/>
                  </a:solidFill>
                  <a:latin typeface="+mj-lt"/>
                  <a:ea typeface="MS Mincho"/>
                  <a:cs typeface="Poppins" panose="00000500000000000000" pitchFamily="2" charset="0"/>
                </a:rPr>
                <a:t>connect@Brillium.in</a:t>
              </a:r>
              <a:endParaRPr lang="en-IN" sz="1000" dirty="0">
                <a:effectLst/>
                <a:latin typeface="+mj-lt"/>
                <a:ea typeface="MS Mincho"/>
                <a:cs typeface="Poppins" panose="00000500000000000000" pitchFamily="2" charset="0"/>
              </a:endParaRPr>
            </a:p>
            <a:p>
              <a:pPr marL="0" indent="0" algn="ctr">
                <a:spcBef>
                  <a:spcPts val="600"/>
                </a:spcBef>
                <a:spcAft>
                  <a:spcPts val="0"/>
                </a:spcAft>
                <a:buFont typeface="Arial" panose="020B0604020202020204" pitchFamily="34" charset="0"/>
                <a:buNone/>
              </a:pPr>
              <a:r>
                <a:rPr lang="en-US" sz="800" dirty="0">
                  <a:effectLst/>
                  <a:latin typeface="+mj-lt"/>
                  <a:ea typeface="MS Mincho"/>
                  <a:cs typeface="Poppins" panose="00000500000000000000" pitchFamily="2" charset="0"/>
                </a:rPr>
                <a:t>©</a:t>
              </a:r>
              <a:r>
                <a:rPr lang="en-US" sz="800" baseline="0" dirty="0">
                  <a:effectLst/>
                  <a:latin typeface="+mj-lt"/>
                  <a:ea typeface="MS Mincho"/>
                  <a:cs typeface="Poppins" panose="00000500000000000000" pitchFamily="2" charset="0"/>
                </a:rPr>
                <a:t> Brillium Technologies </a:t>
              </a:r>
              <a:r>
                <a:rPr lang="en-US" sz="800" dirty="0">
                  <a:effectLst/>
                  <a:latin typeface="+mj-lt"/>
                  <a:ea typeface="MS Mincho"/>
                  <a:cs typeface="Poppins" panose="00000500000000000000" pitchFamily="2" charset="0"/>
                </a:rPr>
                <a:t>2011-19. All rights reserved.</a:t>
              </a:r>
              <a:endParaRPr lang="en-IN" sz="800" dirty="0">
                <a:effectLst/>
                <a:latin typeface="+mj-lt"/>
                <a:ea typeface="MS Mincho"/>
                <a:cs typeface="Poppins" panose="00000500000000000000" pitchFamily="2" charset="0"/>
              </a:endParaRPr>
            </a:p>
            <a:p>
              <a:pPr marL="0" indent="0" algn="ctr">
                <a:spcAft>
                  <a:spcPts val="0"/>
                </a:spcAft>
                <a:buFont typeface="Arial" panose="020B0604020202020204" pitchFamily="34" charset="0"/>
                <a:buNone/>
              </a:pPr>
              <a:r>
                <a:rPr lang="en-US" sz="900" dirty="0">
                  <a:effectLst/>
                  <a:latin typeface="+mj-lt"/>
                  <a:ea typeface="MS Mincho"/>
                  <a:cs typeface="Poppins" panose="00000500000000000000" pitchFamily="2" charset="0"/>
                </a:rPr>
                <a:t> </a:t>
              </a:r>
              <a:endParaRPr lang="en-IN" sz="900" dirty="0">
                <a:effectLst/>
                <a:latin typeface="+mj-lt"/>
                <a:ea typeface="MS Mincho"/>
                <a:cs typeface="Poppins" panose="00000500000000000000" pitchFamily="2" charset="0"/>
              </a:endParaRPr>
            </a:p>
          </p:txBody>
        </p:sp>
        <p:sp>
          <p:nvSpPr>
            <p:cNvPr id="18" name="Text Box 42"/>
            <p:cNvSpPr txBox="1"/>
            <p:nvPr userDrawn="1"/>
          </p:nvSpPr>
          <p:spPr>
            <a:xfrm>
              <a:off x="2975517" y="5119440"/>
              <a:ext cx="6088562" cy="38643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indent="0" algn="ctr">
                <a:spcAft>
                  <a:spcPts val="0"/>
                </a:spcAft>
                <a:buFont typeface="Arial" panose="020B0604020202020204" pitchFamily="34" charset="0"/>
                <a:buNone/>
              </a:pPr>
              <a:r>
                <a:rPr lang="en-IN" sz="1800" b="0" dirty="0">
                  <a:effectLst/>
                  <a:latin typeface="+mj-lt"/>
                  <a:ea typeface="MS Mincho"/>
                  <a:cs typeface="Poppins" panose="00000500000000000000" pitchFamily="2" charset="0"/>
                </a:rPr>
                <a:t>Brillium Technologies</a:t>
              </a:r>
              <a:endParaRPr lang="en-IN" sz="1400" b="0" dirty="0">
                <a:effectLst/>
                <a:latin typeface="+mj-lt"/>
                <a:ea typeface="MS Mincho"/>
                <a:cs typeface="Poppins" panose="00000500000000000000" pitchFamily="2" charset="0"/>
              </a:endParaRPr>
            </a:p>
            <a:p>
              <a:pPr marL="0" indent="0" algn="ctr">
                <a:spcAft>
                  <a:spcPts val="0"/>
                </a:spcAft>
                <a:buFont typeface="Arial" panose="020B0604020202020204" pitchFamily="34" charset="0"/>
                <a:buNone/>
              </a:pPr>
              <a:r>
                <a:rPr lang="en-US" sz="1600" b="0" dirty="0">
                  <a:effectLst/>
                  <a:latin typeface="+mj-lt"/>
                  <a:ea typeface="MS Mincho"/>
                  <a:cs typeface="Poppins" panose="00000500000000000000" pitchFamily="2" charset="0"/>
                </a:rPr>
                <a:t> </a:t>
              </a:r>
              <a:endParaRPr lang="en-IN" sz="1600" b="0" dirty="0">
                <a:effectLst/>
                <a:latin typeface="+mj-lt"/>
                <a:ea typeface="MS Mincho"/>
                <a:cs typeface="Poppins" panose="00000500000000000000" pitchFamily="2" charset="0"/>
              </a:endParaRPr>
            </a:p>
          </p:txBody>
        </p:sp>
      </p:grpSp>
      <p:grpSp>
        <p:nvGrpSpPr>
          <p:cNvPr id="13" name="Group 12" descr="Brillium Technologies"/>
          <p:cNvGrpSpPr>
            <a:grpSpLocks noChangeAspect="1"/>
          </p:cNvGrpSpPr>
          <p:nvPr userDrawn="1"/>
        </p:nvGrpSpPr>
        <p:grpSpPr>
          <a:xfrm>
            <a:off x="1562010" y="5207241"/>
            <a:ext cx="1085403" cy="875924"/>
            <a:chOff x="396635" y="5001912"/>
            <a:chExt cx="1739382" cy="1403688"/>
          </a:xfrm>
        </p:grpSpPr>
        <p:sp>
          <p:nvSpPr>
            <p:cNvPr id="16" name="TextBox 15"/>
            <p:cNvSpPr txBox="1"/>
            <p:nvPr/>
          </p:nvSpPr>
          <p:spPr>
            <a:xfrm>
              <a:off x="396635" y="5001912"/>
              <a:ext cx="1739382" cy="1403688"/>
            </a:xfrm>
            <a:prstGeom prst="rect">
              <a:avLst/>
            </a:prstGeom>
            <a:noFill/>
          </p:spPr>
          <p:txBody>
            <a:bodyPr wrap="square" rtlCol="0">
              <a:prstTxWarp prst="textArchDown">
                <a:avLst/>
              </a:prstTxWarp>
              <a:spAutoFit/>
            </a:bodyPr>
            <a:lstStyle/>
            <a:p>
              <a:pPr algn="ctr"/>
              <a:r>
                <a:rPr lang="en-US" sz="800" b="1" dirty="0">
                  <a:solidFill>
                    <a:srgbClr val="FFC301"/>
                  </a:solidFill>
                  <a:latin typeface="+mj-lt"/>
                  <a:ea typeface="Cambria Math" pitchFamily="18" charset="0"/>
                  <a:cs typeface="Poppins" panose="00000500000000000000" pitchFamily="2" charset="0"/>
                </a:rPr>
                <a:t>Transforming Lives Through Technology™</a:t>
              </a:r>
              <a:endParaRPr lang="en-IN" sz="800" b="1" dirty="0">
                <a:solidFill>
                  <a:srgbClr val="FFC301"/>
                </a:solidFill>
                <a:latin typeface="+mj-lt"/>
                <a:ea typeface="Cambria Math" pitchFamily="18" charset="0"/>
                <a:cs typeface="Poppins" panose="00000500000000000000" pitchFamily="2" charset="0"/>
              </a:endParaRPr>
            </a:p>
          </p:txBody>
        </p:sp>
        <p:sp>
          <p:nvSpPr>
            <p:cNvPr id="17" name="Sun 16"/>
            <p:cNvSpPr/>
            <p:nvPr/>
          </p:nvSpPr>
          <p:spPr>
            <a:xfrm>
              <a:off x="665641" y="5057245"/>
              <a:ext cx="1187919" cy="1125588"/>
            </a:xfrm>
            <a:prstGeom prst="sun">
              <a:avLst>
                <a:gd name="adj" fmla="val 28112"/>
              </a:avLst>
            </a:prstGeom>
            <a:solidFill>
              <a:srgbClr val="71C20E"/>
            </a:solidFill>
            <a:ln>
              <a:noFill/>
            </a:ln>
            <a:effectLst/>
            <a:scene3d>
              <a:camera prst="orthographicFront">
                <a:rot lat="0" lon="0" rev="0"/>
              </a:camera>
              <a:lightRig rig="flat" dir="t"/>
            </a:scene3d>
            <a:sp3d contourW="12700" prstMaterial="plastic">
              <a:bevelT w="152400" h="50800" prst="softRound"/>
              <a:bevelB w="139700" h="139700" prst="divot"/>
              <a:contourClr>
                <a:srgbClr val="00B05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j-lt"/>
                <a:cs typeface="Poppins" panose="00000500000000000000" pitchFamily="2" charset="0"/>
              </a:endParaRPr>
            </a:p>
          </p:txBody>
        </p:sp>
      </p:grpSp>
      <p:sp>
        <p:nvSpPr>
          <p:cNvPr id="20" name="Rectangle 19"/>
          <p:cNvSpPr/>
          <p:nvPr userDrawn="1"/>
        </p:nvSpPr>
        <p:spPr>
          <a:xfrm>
            <a:off x="-24375" y="6464588"/>
            <a:ext cx="12200466" cy="369332"/>
          </a:xfrm>
          <a:prstGeom prst="rect">
            <a:avLst/>
          </a:prstGeom>
        </p:spPr>
        <p:txBody>
          <a:bodyPr wrap="square">
            <a:spAutoFit/>
          </a:bodyPr>
          <a:lstStyle/>
          <a:p>
            <a:r>
              <a:rPr lang="en-US" sz="600" b="1" dirty="0">
                <a:latin typeface="+mj-lt"/>
                <a:cs typeface="Poppins" panose="00000500000000000000" pitchFamily="2" charset="0"/>
              </a:rPr>
              <a:t>Proprietary and Confidential</a:t>
            </a:r>
            <a:endParaRPr lang="en-IN" sz="600" dirty="0">
              <a:latin typeface="+mj-lt"/>
              <a:cs typeface="Poppins" panose="00000500000000000000" pitchFamily="2" charset="0"/>
            </a:endParaRPr>
          </a:p>
          <a:p>
            <a:r>
              <a:rPr lang="en-US" sz="600" dirty="0">
                <a:latin typeface="+mj-lt"/>
                <a:cs typeface="Poppins" panose="00000500000000000000" pitchFamily="2" charset="0"/>
              </a:rPr>
              <a:t>This business proposal contains proprietary, confidential and intellectual property information including but not limited to ideas, drawings, designs, specifications, charts, diagrams, names of certain clients of Brillium or its partners. The information presented in this document is for discussion purposes only.  By accepting this document the recipient agrees to keep all information permanently confidential. No part of this document shall be reproduced or transmitted or used in any form or by any means, for any purpose, or translated to any another language without the prior written consent of Brillium and/or its partners.  All products or brand names used in this document are trademarks or registered trademarks of their respective companies.</a:t>
            </a:r>
            <a:endParaRPr lang="en-IN" sz="600" dirty="0">
              <a:latin typeface="+mj-lt"/>
              <a:cs typeface="Poppins" panose="00000500000000000000" pitchFamily="2" charset="0"/>
            </a:endParaRPr>
          </a:p>
        </p:txBody>
      </p:sp>
    </p:spTree>
    <p:extLst>
      <p:ext uri="{BB962C8B-B14F-4D97-AF65-F5344CB8AC3E}">
        <p14:creationId xmlns:p14="http://schemas.microsoft.com/office/powerpoint/2010/main" val="70945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0" y="5740"/>
            <a:ext cx="11582400" cy="395734"/>
          </a:xfrm>
        </p:spPr>
        <p:txBody>
          <a:bodyPr>
            <a:noAutofit/>
          </a:bodyPr>
          <a:lstStyle>
            <a:lvl1pPr algn="l">
              <a:defRPr sz="2800" b="0" i="0">
                <a:solidFill>
                  <a:schemeClr val="tx1"/>
                </a:solidFill>
                <a:latin typeface="+mj-lt"/>
                <a:cs typeface="Poppins" panose="00000500000000000000" pitchFamily="2" charset="0"/>
              </a:defRPr>
            </a:lvl1pPr>
          </a:lstStyle>
          <a:p>
            <a:r>
              <a:rPr lang="en-US" dirty="0"/>
              <a:t>Agenda</a:t>
            </a:r>
          </a:p>
        </p:txBody>
      </p:sp>
      <p:sp>
        <p:nvSpPr>
          <p:cNvPr id="7" name="Content Placeholder 3"/>
          <p:cNvSpPr>
            <a:spLocks noGrp="1"/>
          </p:cNvSpPr>
          <p:nvPr>
            <p:ph sz="quarter" idx="10" hasCustomPrompt="1"/>
          </p:nvPr>
        </p:nvSpPr>
        <p:spPr>
          <a:xfrm>
            <a:off x="1798976" y="550863"/>
            <a:ext cx="9783424" cy="5816600"/>
          </a:xfrm>
        </p:spPr>
        <p:txBody>
          <a:bodyPr>
            <a:normAutofit/>
          </a:bodyPr>
          <a:lstStyle>
            <a:lvl1pPr marL="271463" indent="-177800">
              <a:defRPr sz="2400" baseline="0">
                <a:solidFill>
                  <a:schemeClr val="tx1">
                    <a:lumMod val="75000"/>
                    <a:lumOff val="25000"/>
                  </a:schemeClr>
                </a:solidFill>
                <a:latin typeface="+mj-lt"/>
                <a:cs typeface="Poppins" panose="00000500000000000000" pitchFamily="2" charset="0"/>
              </a:defRPr>
            </a:lvl1pPr>
            <a:lvl2pPr marL="719138" indent="-261938">
              <a:defRPr sz="2000">
                <a:solidFill>
                  <a:schemeClr val="tx1">
                    <a:lumMod val="75000"/>
                    <a:lumOff val="25000"/>
                  </a:schemeClr>
                </a:solidFill>
              </a:defRPr>
            </a:lvl2pPr>
            <a:lvl3pPr marL="1074738" indent="-160338">
              <a:defRPr sz="1800">
                <a:solidFill>
                  <a:schemeClr val="tx1">
                    <a:lumMod val="75000"/>
                    <a:lumOff val="25000"/>
                  </a:schemeClr>
                </a:solidFill>
              </a:defRPr>
            </a:lvl3pPr>
            <a:lvl4pPr marL="1524000" indent="-152400">
              <a:defRPr sz="1600">
                <a:solidFill>
                  <a:schemeClr val="tx1">
                    <a:lumMod val="75000"/>
                    <a:lumOff val="25000"/>
                  </a:schemeClr>
                </a:solidFill>
              </a:defRPr>
            </a:lvl4pPr>
            <a:lvl5pPr marL="1795463" indent="-144463">
              <a:buFont typeface="Arial" panose="020B0604020202020204" pitchFamily="34" charset="0"/>
              <a:buChar char="•"/>
              <a:defRPr sz="1400">
                <a:solidFill>
                  <a:schemeClr val="tx1">
                    <a:lumMod val="75000"/>
                    <a:lumOff val="25000"/>
                  </a:schemeClr>
                </a:solidFill>
              </a:defRPr>
            </a:lvl5pPr>
            <a:lvl6pPr marL="2420938" indent="-134938">
              <a:defRPr lang="en-IN" sz="1200" kern="1200" dirty="0">
                <a:solidFill>
                  <a:schemeClr val="tx1">
                    <a:lumMod val="75000"/>
                    <a:lumOff val="25000"/>
                  </a:schemeClr>
                </a:solidFill>
                <a:latin typeface="Gotham Rounded Light" pitchFamily="50" charset="0"/>
                <a:ea typeface="+mn-ea"/>
                <a:cs typeface="+mn-cs"/>
              </a:defRPr>
            </a:lvl6pPr>
          </a:lstStyle>
          <a:p>
            <a:pPr lvl="0"/>
            <a:r>
              <a:rPr lang="en-IN" dirty="0"/>
              <a:t>Item 1</a:t>
            </a:r>
          </a:p>
          <a:p>
            <a:pPr lvl="0"/>
            <a:r>
              <a:rPr lang="en-IN" dirty="0"/>
              <a:t>Item 2</a:t>
            </a:r>
          </a:p>
          <a:p>
            <a:pPr lvl="0"/>
            <a:r>
              <a:rPr lang="en-IN" dirty="0"/>
              <a:t>Item 3</a:t>
            </a:r>
          </a:p>
        </p:txBody>
      </p:sp>
      <p:pic>
        <p:nvPicPr>
          <p:cNvPr id="13" name="Picture 10" descr="Image result for agenda icon"/>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0545" y="2351305"/>
            <a:ext cx="1278431" cy="12784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userDrawn="1"/>
        </p:nvGrpSpPr>
        <p:grpSpPr>
          <a:xfrm>
            <a:off x="4506221" y="6579144"/>
            <a:ext cx="7685779" cy="365125"/>
            <a:chOff x="4506221" y="6579144"/>
            <a:chExt cx="7685779" cy="365125"/>
          </a:xfrm>
        </p:grpSpPr>
        <p:sp>
          <p:nvSpPr>
            <p:cNvPr id="9" name="Slide Number Placeholder 5"/>
            <p:cNvSpPr txBox="1">
              <a:spLocks/>
            </p:cNvSpPr>
            <p:nvPr userDrawn="1"/>
          </p:nvSpPr>
          <p:spPr>
            <a:xfrm>
              <a:off x="11400639" y="6579144"/>
              <a:ext cx="791361"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rgbClr val="4E525A"/>
                  </a:solidFill>
                  <a:latin typeface="Gotham-Light"/>
                  <a:ea typeface="+mn-ea"/>
                  <a:cs typeface="Gotham-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BBB7D7-03F1-473A-8876-3E8250EA4B4E}" type="slidenum">
                <a:rPr lang="en-US" sz="1000" smtClean="0">
                  <a:solidFill>
                    <a:schemeClr val="tx1"/>
                  </a:solidFill>
                  <a:latin typeface="+mj-lt"/>
                  <a:cs typeface="Poppins" panose="00000500000000000000" pitchFamily="2" charset="0"/>
                </a:rPr>
                <a:pPr/>
                <a:t>‹#›</a:t>
              </a:fld>
              <a:endParaRPr lang="en-US" sz="1000" dirty="0">
                <a:solidFill>
                  <a:schemeClr val="tx1"/>
                </a:solidFill>
                <a:latin typeface="+mj-lt"/>
                <a:cs typeface="Poppins" panose="00000500000000000000" pitchFamily="2" charset="0"/>
              </a:endParaRPr>
            </a:p>
          </p:txBody>
        </p:sp>
        <p:sp>
          <p:nvSpPr>
            <p:cNvPr id="15" name="Text Box 42"/>
            <p:cNvSpPr txBox="1"/>
            <p:nvPr userDrawn="1"/>
          </p:nvSpPr>
          <p:spPr>
            <a:xfrm>
              <a:off x="4506221" y="6678010"/>
              <a:ext cx="3366065" cy="19473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US" sz="600" dirty="0">
                  <a:solidFill>
                    <a:schemeClr val="tx1"/>
                  </a:solidFill>
                  <a:effectLst/>
                  <a:latin typeface="+mj-lt"/>
                  <a:ea typeface="MS Mincho"/>
                  <a:cs typeface="Poppins" panose="00000500000000000000" pitchFamily="2" charset="0"/>
                </a:rPr>
                <a:t>© Brillium Technologies 2011-2019. All rights reserved.</a:t>
              </a:r>
              <a:endParaRPr lang="en-IN" sz="1000" dirty="0">
                <a:solidFill>
                  <a:schemeClr val="tx1"/>
                </a:solidFill>
                <a:effectLst/>
                <a:latin typeface="+mj-lt"/>
                <a:ea typeface="MS Mincho"/>
                <a:cs typeface="Poppins" panose="00000500000000000000" pitchFamily="2" charset="0"/>
              </a:endParaRPr>
            </a:p>
            <a:p>
              <a:pPr algn="ctr">
                <a:spcAft>
                  <a:spcPts val="0"/>
                </a:spcAft>
              </a:pPr>
              <a:r>
                <a:rPr lang="en-US" sz="700" dirty="0">
                  <a:solidFill>
                    <a:schemeClr val="tx1"/>
                  </a:solidFill>
                  <a:effectLst/>
                  <a:latin typeface="+mj-lt"/>
                  <a:ea typeface="MS Mincho"/>
                  <a:cs typeface="Poppins" panose="00000500000000000000" pitchFamily="2" charset="0"/>
                </a:rPr>
                <a:t> </a:t>
              </a:r>
              <a:endParaRPr lang="en-IN" sz="1000" dirty="0">
                <a:solidFill>
                  <a:schemeClr val="tx1"/>
                </a:solidFill>
                <a:effectLst/>
                <a:latin typeface="+mj-lt"/>
                <a:ea typeface="MS Mincho"/>
                <a:cs typeface="Poppins" panose="00000500000000000000" pitchFamily="2" charset="0"/>
              </a:endParaRPr>
            </a:p>
          </p:txBody>
        </p:sp>
      </p:grpSp>
      <p:cxnSp>
        <p:nvCxnSpPr>
          <p:cNvPr id="16" name="Straight Connector 15"/>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12693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6732" y="5740"/>
            <a:ext cx="11445667" cy="395734"/>
          </a:xfrm>
        </p:spPr>
        <p:txBody>
          <a:bodyPr>
            <a:noAutofit/>
          </a:bodyPr>
          <a:lstStyle>
            <a:lvl1pPr algn="l">
              <a:defRPr sz="2800" b="0" i="0">
                <a:solidFill>
                  <a:srgbClr val="0F3056"/>
                </a:solidFill>
                <a:latin typeface="+mj-lt"/>
                <a:cs typeface="Poppins" panose="00000500000000000000" pitchFamily="2" charset="0"/>
              </a:defRPr>
            </a:lvl1pPr>
          </a:lstStyle>
          <a:p>
            <a:r>
              <a:rPr lang="en-US" dirty="0"/>
              <a:t>Header</a:t>
            </a:r>
          </a:p>
        </p:txBody>
      </p:sp>
      <p:sp>
        <p:nvSpPr>
          <p:cNvPr id="4" name="Content Placeholder 3"/>
          <p:cNvSpPr>
            <a:spLocks noGrp="1"/>
          </p:cNvSpPr>
          <p:nvPr>
            <p:ph sz="quarter" idx="10"/>
          </p:nvPr>
        </p:nvSpPr>
        <p:spPr>
          <a:xfrm>
            <a:off x="213644" y="550863"/>
            <a:ext cx="11368755" cy="5952594"/>
          </a:xfrm>
        </p:spPr>
        <p:txBody>
          <a:bodyPr>
            <a:normAutofit/>
          </a:bodyPr>
          <a:lstStyle>
            <a:lvl1pPr marL="271463" indent="-177800">
              <a:defRPr sz="2400">
                <a:solidFill>
                  <a:schemeClr val="tx1">
                    <a:lumMod val="75000"/>
                    <a:lumOff val="25000"/>
                  </a:schemeClr>
                </a:solidFill>
                <a:latin typeface="+mj-lt"/>
              </a:defRPr>
            </a:lvl1pPr>
            <a:lvl2pPr marL="719138" indent="-261938">
              <a:defRPr sz="2000">
                <a:solidFill>
                  <a:schemeClr val="tx1">
                    <a:lumMod val="75000"/>
                    <a:lumOff val="25000"/>
                  </a:schemeClr>
                </a:solidFill>
                <a:latin typeface="+mj-lt"/>
              </a:defRPr>
            </a:lvl2pPr>
            <a:lvl3pPr marL="1074738" indent="-160338">
              <a:defRPr sz="1800">
                <a:solidFill>
                  <a:schemeClr val="tx1">
                    <a:lumMod val="75000"/>
                    <a:lumOff val="25000"/>
                  </a:schemeClr>
                </a:solidFill>
                <a:latin typeface="+mj-lt"/>
              </a:defRPr>
            </a:lvl3pPr>
            <a:lvl4pPr marL="1524000" indent="-152400">
              <a:defRPr sz="1600">
                <a:solidFill>
                  <a:schemeClr val="tx1">
                    <a:lumMod val="75000"/>
                    <a:lumOff val="25000"/>
                  </a:schemeClr>
                </a:solidFill>
                <a:latin typeface="+mj-lt"/>
              </a:defRPr>
            </a:lvl4pPr>
            <a:lvl5pPr marL="1795463" indent="-144463">
              <a:buFont typeface="Arial" panose="020B0604020202020204" pitchFamily="34" charset="0"/>
              <a:buChar char="•"/>
              <a:defRPr sz="1400">
                <a:solidFill>
                  <a:schemeClr val="tx1">
                    <a:lumMod val="75000"/>
                    <a:lumOff val="25000"/>
                  </a:schemeClr>
                </a:solidFill>
                <a:latin typeface="+mj-lt"/>
              </a:defRPr>
            </a:lvl5pPr>
            <a:lvl6pPr marL="2420938" indent="-134938">
              <a:defRPr lang="en-IN" sz="1200" kern="1200" dirty="0">
                <a:solidFill>
                  <a:schemeClr val="tx1">
                    <a:lumMod val="75000"/>
                    <a:lumOff val="25000"/>
                  </a:schemeClr>
                </a:solidFill>
                <a:latin typeface="Gotham Rounded Light" pitchFamily="50" charset="0"/>
                <a:ea typeface="+mn-ea"/>
                <a:cs typeface="+mn-cs"/>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Box 42"/>
          <p:cNvSpPr txBox="1"/>
          <p:nvPr userDrawn="1"/>
        </p:nvSpPr>
        <p:spPr>
          <a:xfrm>
            <a:off x="4506221" y="6678010"/>
            <a:ext cx="3366065" cy="19473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US" sz="600" dirty="0">
                <a:solidFill>
                  <a:schemeClr val="tx1"/>
                </a:solidFill>
                <a:effectLst/>
                <a:latin typeface="+mj-lt"/>
                <a:ea typeface="MS Mincho"/>
                <a:cs typeface="Mangal" panose="02040503050203030202" pitchFamily="18" charset="0"/>
              </a:rPr>
              <a:t>© Brillium Technologies 2011-2019. All rights reserved.</a:t>
            </a:r>
            <a:endParaRPr lang="en-IN" sz="1000" dirty="0">
              <a:solidFill>
                <a:schemeClr val="tx1"/>
              </a:solidFill>
              <a:effectLst/>
              <a:latin typeface="+mj-lt"/>
              <a:ea typeface="MS Mincho"/>
              <a:cs typeface="Mangal" panose="02040503050203030202" pitchFamily="18" charset="0"/>
            </a:endParaRPr>
          </a:p>
          <a:p>
            <a:pPr algn="ctr">
              <a:spcAft>
                <a:spcPts val="0"/>
              </a:spcAft>
            </a:pPr>
            <a:r>
              <a:rPr lang="en-US" sz="700" dirty="0">
                <a:solidFill>
                  <a:schemeClr val="tx1"/>
                </a:solidFill>
                <a:effectLst/>
                <a:latin typeface="+mj-lt"/>
                <a:ea typeface="MS Mincho"/>
                <a:cs typeface="Mangal" panose="02040503050203030202" pitchFamily="18" charset="0"/>
              </a:rPr>
              <a:t> </a:t>
            </a:r>
            <a:endParaRPr lang="en-IN" sz="1000" dirty="0">
              <a:solidFill>
                <a:schemeClr val="tx1"/>
              </a:solidFill>
              <a:effectLst/>
              <a:latin typeface="+mj-lt"/>
              <a:ea typeface="MS Mincho"/>
              <a:cs typeface="Mangal" panose="02040503050203030202" pitchFamily="18" charset="0"/>
            </a:endParaRPr>
          </a:p>
        </p:txBody>
      </p:sp>
      <p:cxnSp>
        <p:nvCxnSpPr>
          <p:cNvPr id="10" name="Straight Connector 9"/>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83968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eparator">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533400" y="2401455"/>
            <a:ext cx="10972800" cy="860874"/>
          </a:xfrm>
        </p:spPr>
        <p:txBody>
          <a:bodyPr>
            <a:normAutofit/>
          </a:bodyPr>
          <a:lstStyle>
            <a:lvl1pPr algn="ctr">
              <a:defRPr sz="3600" b="0">
                <a:latin typeface="+mj-lt"/>
                <a:cs typeface="Poppins" panose="00000500000000000000" pitchFamily="2" charset="0"/>
              </a:defRPr>
            </a:lvl1pPr>
          </a:lstStyle>
          <a:p>
            <a:r>
              <a:rPr lang="en-US" dirty="0"/>
              <a:t>&lt;Section Separator&gt;</a:t>
            </a:r>
            <a:endParaRPr lang="en-IN" dirty="0"/>
          </a:p>
        </p:txBody>
      </p:sp>
      <p:cxnSp>
        <p:nvCxnSpPr>
          <p:cNvPr id="24" name="Straight Connector 23"/>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06362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533400" y="1879184"/>
            <a:ext cx="10972800" cy="1143000"/>
          </a:xfrm>
        </p:spPr>
        <p:txBody>
          <a:bodyPr>
            <a:normAutofit/>
          </a:bodyPr>
          <a:lstStyle>
            <a:lvl1pPr algn="ctr">
              <a:defRPr sz="3600" b="0">
                <a:latin typeface="+mj-lt"/>
                <a:cs typeface="Poppins" panose="00000500000000000000" pitchFamily="2" charset="0"/>
              </a:defRPr>
            </a:lvl1pPr>
          </a:lstStyle>
          <a:p>
            <a:r>
              <a:rPr lang="en-US" dirty="0"/>
              <a:t>Thank you</a:t>
            </a:r>
            <a:endParaRPr lang="en-IN" dirty="0"/>
          </a:p>
        </p:txBody>
      </p:sp>
      <p:sp>
        <p:nvSpPr>
          <p:cNvPr id="17" name="Rectangle 16"/>
          <p:cNvSpPr/>
          <p:nvPr userDrawn="1"/>
        </p:nvSpPr>
        <p:spPr>
          <a:xfrm>
            <a:off x="-24375" y="6464588"/>
            <a:ext cx="12200466" cy="369332"/>
          </a:xfrm>
          <a:prstGeom prst="rect">
            <a:avLst/>
          </a:prstGeom>
        </p:spPr>
        <p:txBody>
          <a:bodyPr wrap="square">
            <a:spAutoFit/>
          </a:bodyPr>
          <a:lstStyle/>
          <a:p>
            <a:r>
              <a:rPr lang="en-US" sz="600" b="1" dirty="0">
                <a:latin typeface="+mj-lt"/>
                <a:cs typeface="Poppins" panose="00000500000000000000" pitchFamily="2" charset="0"/>
              </a:rPr>
              <a:t>Proprietary and Confidential</a:t>
            </a:r>
            <a:endParaRPr lang="en-IN" sz="600" dirty="0">
              <a:latin typeface="+mj-lt"/>
              <a:cs typeface="Poppins" panose="00000500000000000000" pitchFamily="2" charset="0"/>
            </a:endParaRPr>
          </a:p>
          <a:p>
            <a:r>
              <a:rPr lang="en-US" sz="600" dirty="0">
                <a:latin typeface="+mj-lt"/>
                <a:cs typeface="Poppins" panose="00000500000000000000" pitchFamily="2" charset="0"/>
              </a:rPr>
              <a:t>This business proposal contains proprietary, confidential and intellectual property information including but not limited to ideas, drawings, designs, specifications, charts, diagrams, names of certain clients of Brillium or its partners. The information presented in this document is for discussion purposes only.  By accepting this document the recipient agrees to keep all information permanently confidential. No part of this document shall be reproduced or transmitted or used in any form or by any means, for any purpose, or translated to any another language without the prior written consent of Brillium and/or its partners.  All products or brand names used in this document are trademarks or registered trademarks of their respective companies.</a:t>
            </a:r>
            <a:endParaRPr lang="en-IN" sz="600" dirty="0">
              <a:latin typeface="+mj-lt"/>
              <a:cs typeface="Poppins" panose="00000500000000000000" pitchFamily="2" charset="0"/>
            </a:endParaRPr>
          </a:p>
        </p:txBody>
      </p:sp>
      <p:grpSp>
        <p:nvGrpSpPr>
          <p:cNvPr id="18" name="Group 17"/>
          <p:cNvGrpSpPr/>
          <p:nvPr userDrawn="1"/>
        </p:nvGrpSpPr>
        <p:grpSpPr>
          <a:xfrm>
            <a:off x="2092665" y="5161385"/>
            <a:ext cx="7654313" cy="957072"/>
            <a:chOff x="2092665" y="5119440"/>
            <a:chExt cx="7654313" cy="957072"/>
          </a:xfrm>
        </p:grpSpPr>
        <p:sp>
          <p:nvSpPr>
            <p:cNvPr id="19" name="Text Box 42"/>
            <p:cNvSpPr txBox="1"/>
            <p:nvPr userDrawn="1"/>
          </p:nvSpPr>
          <p:spPr>
            <a:xfrm>
              <a:off x="2092665" y="5458796"/>
              <a:ext cx="7654313" cy="61771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indent="0" algn="ctr">
                <a:spcAft>
                  <a:spcPts val="0"/>
                </a:spcAft>
                <a:buFont typeface="Arial" panose="020B0604020202020204" pitchFamily="34" charset="0"/>
                <a:buNone/>
              </a:pPr>
              <a:r>
                <a:rPr lang="en-US" sz="1000" dirty="0">
                  <a:effectLst/>
                  <a:latin typeface="+mj-lt"/>
                  <a:ea typeface="MS Mincho"/>
                  <a:cs typeface="Poppins" panose="00000500000000000000" pitchFamily="2" charset="0"/>
                </a:rPr>
                <a:t>C 501, Salarpuria Serenity, 5</a:t>
              </a:r>
              <a:r>
                <a:rPr lang="en-US" sz="1000" baseline="30000" dirty="0">
                  <a:effectLst/>
                  <a:latin typeface="+mj-lt"/>
                  <a:ea typeface="MS Mincho"/>
                  <a:cs typeface="Poppins" panose="00000500000000000000" pitchFamily="2" charset="0"/>
                </a:rPr>
                <a:t>th</a:t>
              </a:r>
              <a:r>
                <a:rPr lang="en-US" sz="1000" dirty="0">
                  <a:effectLst/>
                  <a:latin typeface="+mj-lt"/>
                  <a:ea typeface="MS Mincho"/>
                  <a:cs typeface="Poppins" panose="00000500000000000000" pitchFamily="2" charset="0"/>
                </a:rPr>
                <a:t> Main, Sector 7, HSR Layout, Bengaluru, Karnataka - 560102, India</a:t>
              </a:r>
            </a:p>
            <a:p>
              <a:pPr marL="0" indent="0" algn="ctr">
                <a:spcAft>
                  <a:spcPts val="0"/>
                </a:spcAft>
                <a:buFont typeface="Arial" panose="020B0604020202020204" pitchFamily="34" charset="0"/>
                <a:buNone/>
              </a:pPr>
              <a:r>
                <a:rPr lang="en-US" sz="1000" dirty="0">
                  <a:effectLst/>
                  <a:latin typeface="+mj-lt"/>
                  <a:ea typeface="MS Mincho"/>
                  <a:cs typeface="Poppins" panose="00000500000000000000" pitchFamily="2" charset="0"/>
                </a:rPr>
                <a:t>Website: </a:t>
              </a:r>
              <a:r>
                <a:rPr lang="en-US" sz="1000" u="sng" dirty="0">
                  <a:solidFill>
                    <a:srgbClr val="0000FF"/>
                  </a:solidFill>
                  <a:effectLst/>
                  <a:latin typeface="+mj-lt"/>
                  <a:ea typeface="MS Mincho"/>
                  <a:cs typeface="Poppins" panose="00000500000000000000" pitchFamily="2" charset="0"/>
                  <a:hlinkClick r:id="rId2"/>
                </a:rPr>
                <a:t>www.brillium.in</a:t>
              </a:r>
              <a:r>
                <a:rPr lang="en-US" sz="1000" u="sng" dirty="0">
                  <a:solidFill>
                    <a:srgbClr val="0000FF"/>
                  </a:solidFill>
                  <a:effectLst/>
                  <a:latin typeface="+mj-lt"/>
                  <a:ea typeface="MS Mincho"/>
                  <a:cs typeface="Poppins" panose="00000500000000000000" pitchFamily="2" charset="0"/>
                </a:rPr>
                <a:t> </a:t>
              </a:r>
              <a:r>
                <a:rPr lang="en-US" sz="1000" dirty="0">
                  <a:effectLst/>
                  <a:latin typeface="+mj-lt"/>
                  <a:ea typeface="MS Mincho"/>
                  <a:cs typeface="Poppins" panose="00000500000000000000" pitchFamily="2" charset="0"/>
                </a:rPr>
                <a:t>| Email: </a:t>
              </a:r>
              <a:r>
                <a:rPr lang="en-US" sz="1000" u="sng" dirty="0">
                  <a:solidFill>
                    <a:srgbClr val="0000FF"/>
                  </a:solidFill>
                  <a:latin typeface="+mj-lt"/>
                  <a:ea typeface="MS Mincho"/>
                  <a:cs typeface="Poppins" panose="00000500000000000000" pitchFamily="2" charset="0"/>
                </a:rPr>
                <a:t>connect@Brillium.in</a:t>
              </a:r>
              <a:endParaRPr lang="en-IN" sz="1000" dirty="0">
                <a:effectLst/>
                <a:latin typeface="+mj-lt"/>
                <a:ea typeface="MS Mincho"/>
                <a:cs typeface="Poppins" panose="00000500000000000000" pitchFamily="2" charset="0"/>
              </a:endParaRPr>
            </a:p>
            <a:p>
              <a:pPr marL="0" indent="0" algn="ctr">
                <a:spcBef>
                  <a:spcPts val="600"/>
                </a:spcBef>
                <a:spcAft>
                  <a:spcPts val="0"/>
                </a:spcAft>
                <a:buFont typeface="Arial" panose="020B0604020202020204" pitchFamily="34" charset="0"/>
                <a:buNone/>
              </a:pPr>
              <a:r>
                <a:rPr lang="en-US" sz="800" dirty="0">
                  <a:effectLst/>
                  <a:latin typeface="+mj-lt"/>
                  <a:ea typeface="MS Mincho"/>
                  <a:cs typeface="Poppins" panose="00000500000000000000" pitchFamily="2" charset="0"/>
                </a:rPr>
                <a:t>©</a:t>
              </a:r>
              <a:r>
                <a:rPr lang="en-US" sz="800" baseline="0" dirty="0">
                  <a:effectLst/>
                  <a:latin typeface="+mj-lt"/>
                  <a:ea typeface="MS Mincho"/>
                  <a:cs typeface="Poppins" panose="00000500000000000000" pitchFamily="2" charset="0"/>
                </a:rPr>
                <a:t> Brillium Technologies </a:t>
              </a:r>
              <a:r>
                <a:rPr lang="en-US" sz="800" dirty="0">
                  <a:effectLst/>
                  <a:latin typeface="+mj-lt"/>
                  <a:ea typeface="MS Mincho"/>
                  <a:cs typeface="Poppins" panose="00000500000000000000" pitchFamily="2" charset="0"/>
                </a:rPr>
                <a:t>2011-19. All rights reserved.</a:t>
              </a:r>
              <a:endParaRPr lang="en-IN" sz="800" dirty="0">
                <a:effectLst/>
                <a:latin typeface="+mj-lt"/>
                <a:ea typeface="MS Mincho"/>
                <a:cs typeface="Poppins" panose="00000500000000000000" pitchFamily="2" charset="0"/>
              </a:endParaRPr>
            </a:p>
            <a:p>
              <a:pPr marL="0" indent="0" algn="ctr">
                <a:spcAft>
                  <a:spcPts val="0"/>
                </a:spcAft>
                <a:buFont typeface="Arial" panose="020B0604020202020204" pitchFamily="34" charset="0"/>
                <a:buNone/>
              </a:pPr>
              <a:r>
                <a:rPr lang="en-US" sz="900" dirty="0">
                  <a:effectLst/>
                  <a:latin typeface="+mj-lt"/>
                  <a:ea typeface="MS Mincho"/>
                  <a:cs typeface="Poppins" panose="00000500000000000000" pitchFamily="2" charset="0"/>
                </a:rPr>
                <a:t> </a:t>
              </a:r>
              <a:endParaRPr lang="en-IN" sz="900" dirty="0">
                <a:effectLst/>
                <a:latin typeface="+mj-lt"/>
                <a:ea typeface="MS Mincho"/>
                <a:cs typeface="Poppins" panose="00000500000000000000" pitchFamily="2" charset="0"/>
              </a:endParaRPr>
            </a:p>
          </p:txBody>
        </p:sp>
        <p:sp>
          <p:nvSpPr>
            <p:cNvPr id="20" name="Text Box 42"/>
            <p:cNvSpPr txBox="1"/>
            <p:nvPr userDrawn="1"/>
          </p:nvSpPr>
          <p:spPr>
            <a:xfrm>
              <a:off x="2975517" y="5119440"/>
              <a:ext cx="6088562" cy="38643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indent="0" algn="ctr">
                <a:spcAft>
                  <a:spcPts val="0"/>
                </a:spcAft>
                <a:buFont typeface="Arial" panose="020B0604020202020204" pitchFamily="34" charset="0"/>
                <a:buNone/>
              </a:pPr>
              <a:r>
                <a:rPr lang="en-IN" sz="1800" b="0" dirty="0">
                  <a:effectLst/>
                  <a:latin typeface="+mj-lt"/>
                  <a:ea typeface="MS Mincho"/>
                  <a:cs typeface="Poppins" panose="00000500000000000000" pitchFamily="2" charset="0"/>
                </a:rPr>
                <a:t>Brillium Technologies</a:t>
              </a:r>
              <a:endParaRPr lang="en-IN" sz="1400" b="0" dirty="0">
                <a:effectLst/>
                <a:latin typeface="+mj-lt"/>
                <a:ea typeface="MS Mincho"/>
                <a:cs typeface="Poppins" panose="00000500000000000000" pitchFamily="2" charset="0"/>
              </a:endParaRPr>
            </a:p>
            <a:p>
              <a:pPr marL="0" indent="0" algn="ctr">
                <a:spcAft>
                  <a:spcPts val="0"/>
                </a:spcAft>
                <a:buFont typeface="Arial" panose="020B0604020202020204" pitchFamily="34" charset="0"/>
                <a:buNone/>
              </a:pPr>
              <a:r>
                <a:rPr lang="en-US" sz="1600" b="0" dirty="0">
                  <a:effectLst/>
                  <a:latin typeface="+mj-lt"/>
                  <a:ea typeface="MS Mincho"/>
                  <a:cs typeface="Poppins" panose="00000500000000000000" pitchFamily="2" charset="0"/>
                </a:rPr>
                <a:t> </a:t>
              </a:r>
              <a:endParaRPr lang="en-IN" sz="1600" b="0" dirty="0">
                <a:effectLst/>
                <a:latin typeface="+mj-lt"/>
                <a:ea typeface="MS Mincho"/>
                <a:cs typeface="Poppins" panose="00000500000000000000" pitchFamily="2" charset="0"/>
              </a:endParaRPr>
            </a:p>
          </p:txBody>
        </p:sp>
      </p:grpSp>
      <p:grpSp>
        <p:nvGrpSpPr>
          <p:cNvPr id="21" name="Group 20" descr="Brillium Technologies"/>
          <p:cNvGrpSpPr>
            <a:grpSpLocks noChangeAspect="1"/>
          </p:cNvGrpSpPr>
          <p:nvPr userDrawn="1"/>
        </p:nvGrpSpPr>
        <p:grpSpPr>
          <a:xfrm>
            <a:off x="1562010" y="5207241"/>
            <a:ext cx="1085403" cy="875924"/>
            <a:chOff x="396635" y="5001912"/>
            <a:chExt cx="1739382" cy="1403688"/>
          </a:xfrm>
        </p:grpSpPr>
        <p:sp>
          <p:nvSpPr>
            <p:cNvPr id="22" name="TextBox 21"/>
            <p:cNvSpPr txBox="1"/>
            <p:nvPr/>
          </p:nvSpPr>
          <p:spPr>
            <a:xfrm>
              <a:off x="396635" y="5001912"/>
              <a:ext cx="1739382" cy="1403688"/>
            </a:xfrm>
            <a:prstGeom prst="rect">
              <a:avLst/>
            </a:prstGeom>
            <a:noFill/>
          </p:spPr>
          <p:txBody>
            <a:bodyPr wrap="square" rtlCol="0">
              <a:prstTxWarp prst="textArchDown">
                <a:avLst/>
              </a:prstTxWarp>
              <a:spAutoFit/>
            </a:bodyPr>
            <a:lstStyle/>
            <a:p>
              <a:pPr algn="ctr"/>
              <a:r>
                <a:rPr lang="en-US" sz="800" b="1" dirty="0">
                  <a:solidFill>
                    <a:srgbClr val="FFC301"/>
                  </a:solidFill>
                  <a:latin typeface="+mj-lt"/>
                  <a:ea typeface="Cambria Math" pitchFamily="18" charset="0"/>
                  <a:cs typeface="Poppins" panose="00000500000000000000" pitchFamily="2" charset="0"/>
                </a:rPr>
                <a:t>Transforming Lives Through Technology™</a:t>
              </a:r>
              <a:endParaRPr lang="en-IN" sz="800" b="1" dirty="0">
                <a:solidFill>
                  <a:srgbClr val="FFC301"/>
                </a:solidFill>
                <a:latin typeface="+mj-lt"/>
                <a:ea typeface="Cambria Math" pitchFamily="18" charset="0"/>
                <a:cs typeface="Poppins" panose="00000500000000000000" pitchFamily="2" charset="0"/>
              </a:endParaRPr>
            </a:p>
          </p:txBody>
        </p:sp>
        <p:sp>
          <p:nvSpPr>
            <p:cNvPr id="23" name="Sun 22"/>
            <p:cNvSpPr/>
            <p:nvPr/>
          </p:nvSpPr>
          <p:spPr>
            <a:xfrm>
              <a:off x="665641" y="5057245"/>
              <a:ext cx="1187919" cy="1125588"/>
            </a:xfrm>
            <a:prstGeom prst="sun">
              <a:avLst>
                <a:gd name="adj" fmla="val 28112"/>
              </a:avLst>
            </a:prstGeom>
            <a:solidFill>
              <a:srgbClr val="71C20E"/>
            </a:solidFill>
            <a:ln>
              <a:noFill/>
            </a:ln>
            <a:effectLst/>
            <a:scene3d>
              <a:camera prst="orthographicFront">
                <a:rot lat="0" lon="0" rev="0"/>
              </a:camera>
              <a:lightRig rig="flat" dir="t"/>
            </a:scene3d>
            <a:sp3d contourW="12700" prstMaterial="plastic">
              <a:bevelT w="152400" h="50800" prst="softRound"/>
              <a:bevelB w="139700" h="139700" prst="divot"/>
              <a:contourClr>
                <a:srgbClr val="00B05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j-lt"/>
                <a:cs typeface="Poppins" panose="00000500000000000000" pitchFamily="2" charset="0"/>
              </a:endParaRPr>
            </a:p>
          </p:txBody>
        </p:sp>
      </p:grpSp>
      <p:cxnSp>
        <p:nvCxnSpPr>
          <p:cNvPr id="24" name="Straight Connector 23"/>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49743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1365" y="116540"/>
            <a:ext cx="11923060" cy="369981"/>
          </a:xfrm>
        </p:spPr>
        <p:txBody>
          <a:bodyPr/>
          <a:lstStyle/>
          <a:p>
            <a:r>
              <a:rPr lang="en-GB" dirty="0"/>
              <a:t>Click to edit Master title style</a:t>
            </a:r>
          </a:p>
        </p:txBody>
      </p:sp>
      <p:sp>
        <p:nvSpPr>
          <p:cNvPr id="3" name="Content Placeholder 2"/>
          <p:cNvSpPr>
            <a:spLocks noGrp="1"/>
          </p:cNvSpPr>
          <p:nvPr>
            <p:ph idx="1"/>
          </p:nvPr>
        </p:nvSpPr>
        <p:spPr>
          <a:xfrm>
            <a:off x="161363" y="735106"/>
            <a:ext cx="11923061" cy="6006353"/>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184506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226" y="6192"/>
            <a:ext cx="11297174" cy="54748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285226" y="603674"/>
            <a:ext cx="11297174" cy="58892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868150738"/>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0" r:id="rId3"/>
    <p:sldLayoutId id="2147483659" r:id="rId4"/>
    <p:sldLayoutId id="2147483658" r:id="rId5"/>
    <p:sldLayoutId id="2147483660" r:id="rId6"/>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l" defTabSz="914400" rtl="0" eaLnBrk="1" latinLnBrk="0" hangingPunct="1">
        <a:spcBef>
          <a:spcPct val="0"/>
        </a:spcBef>
        <a:buNone/>
        <a:defRPr sz="2800" b="0" kern="1200">
          <a:solidFill>
            <a:schemeClr val="tx1"/>
          </a:solidFill>
          <a:latin typeface="+mn-lt"/>
          <a:ea typeface="+mj-ea"/>
          <a:cs typeface="Poppins" panose="00000500000000000000" pitchFamily="2"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Poppins" panose="00000500000000000000" pitchFamily="2"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Poppins" panose="00000500000000000000" pitchFamily="2" charset="0"/>
        </a:defRPr>
      </a:lvl2pPr>
      <a:lvl3pPr marL="1143000" indent="-228600" algn="l" defTabSz="914400" rtl="0" eaLnBrk="1" latinLnBrk="0" hangingPunct="1">
        <a:spcBef>
          <a:spcPct val="20000"/>
        </a:spcBef>
        <a:buFont typeface="Wingdings" panose="05000000000000000000" pitchFamily="2" charset="2"/>
        <a:buChar char="§"/>
        <a:defRPr sz="1800" kern="1200">
          <a:solidFill>
            <a:schemeClr val="tx1"/>
          </a:solidFill>
          <a:latin typeface="+mn-lt"/>
          <a:ea typeface="+mn-ea"/>
          <a:cs typeface="Poppins" panose="00000500000000000000" pitchFamily="2" charset="0"/>
        </a:defRPr>
      </a:lvl3pPr>
      <a:lvl4pPr marL="1600200" indent="-228600" algn="l" defTabSz="914400" rtl="0" eaLnBrk="1" latinLnBrk="0" hangingPunct="1">
        <a:spcBef>
          <a:spcPct val="20000"/>
        </a:spcBef>
        <a:buFont typeface="Courier New" panose="02070309020205020404" pitchFamily="49" charset="0"/>
        <a:buChar char="o"/>
        <a:defRPr sz="1600" kern="1200">
          <a:solidFill>
            <a:schemeClr val="tx1"/>
          </a:solidFill>
          <a:latin typeface="+mn-lt"/>
          <a:ea typeface="+mn-ea"/>
          <a:cs typeface="Poppins" panose="00000500000000000000" pitchFamily="2"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Poppins" panose="00000500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11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11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730.png"/><Relationship Id="rId1" Type="http://schemas.openxmlformats.org/officeDocument/2006/relationships/slideLayout" Target="../slideLayouts/slideLayout3.xml"/><Relationship Id="rId5" Type="http://schemas.openxmlformats.org/officeDocument/2006/relationships/image" Target="../media/image760.png"/><Relationship Id="rId4" Type="http://schemas.openxmlformats.org/officeDocument/2006/relationships/image" Target="../media/image75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12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2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10.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7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0.png"/><Relationship Id="rId1" Type="http://schemas.openxmlformats.org/officeDocument/2006/relationships/slideLayout" Target="../slideLayouts/slideLayout3.xml"/><Relationship Id="rId4" Type="http://schemas.openxmlformats.org/officeDocument/2006/relationships/image" Target="../media/image3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828800" y="2560603"/>
            <a:ext cx="8534400" cy="589798"/>
          </a:xfrm>
        </p:spPr>
        <p:txBody>
          <a:bodyPr/>
          <a:lstStyle/>
          <a:p>
            <a:r>
              <a:rPr lang="en-GB" sz="2400" dirty="0"/>
              <a:t>Notes, References, Questions, Problems, and Solutions</a:t>
            </a:r>
            <a:endParaRPr lang="en-IN" sz="2400" dirty="0"/>
          </a:p>
        </p:txBody>
      </p:sp>
      <p:sp>
        <p:nvSpPr>
          <p:cNvPr id="3" name="Title 2"/>
          <p:cNvSpPr>
            <a:spLocks noGrp="1"/>
          </p:cNvSpPr>
          <p:nvPr>
            <p:ph type="title"/>
          </p:nvPr>
        </p:nvSpPr>
        <p:spPr>
          <a:xfrm>
            <a:off x="533400" y="906011"/>
            <a:ext cx="10972800" cy="1470181"/>
          </a:xfrm>
        </p:spPr>
        <p:txBody>
          <a:bodyPr>
            <a:normAutofit/>
          </a:bodyPr>
          <a:lstStyle/>
          <a:p>
            <a:r>
              <a:rPr lang="en-GB" sz="2700" dirty="0"/>
              <a:t>IIT, Kanpur</a:t>
            </a:r>
            <a:br>
              <a:rPr lang="en-GB" sz="2700" dirty="0"/>
            </a:br>
            <a:r>
              <a:rPr lang="en-GB" sz="2700" dirty="0"/>
              <a:t>eMasters – Communication Systems</a:t>
            </a:r>
            <a:br>
              <a:rPr lang="en-GB" dirty="0"/>
            </a:br>
            <a:r>
              <a:rPr lang="en-US" dirty="0"/>
              <a:t>EE910 – Digital Communication Systems-I</a:t>
            </a:r>
            <a:endParaRPr lang="en-IN" sz="3600" dirty="0"/>
          </a:p>
        </p:txBody>
      </p:sp>
      <p:sp>
        <p:nvSpPr>
          <p:cNvPr id="4" name="Text Placeholder 3"/>
          <p:cNvSpPr>
            <a:spLocks noGrp="1"/>
          </p:cNvSpPr>
          <p:nvPr>
            <p:ph type="body" sz="quarter" idx="10"/>
          </p:nvPr>
        </p:nvSpPr>
        <p:spPr/>
        <p:txBody>
          <a:bodyPr>
            <a:normAutofit fontScale="77500" lnSpcReduction="20000"/>
          </a:bodyPr>
          <a:lstStyle/>
          <a:p>
            <a:r>
              <a:rPr lang="en-IN" sz="2000" dirty="0"/>
              <a:t>Venkateswar Reddy Melachervu</a:t>
            </a:r>
          </a:p>
          <a:p>
            <a:r>
              <a:rPr lang="en-IN" sz="2000" dirty="0"/>
              <a:t>April 2023</a:t>
            </a:r>
          </a:p>
        </p:txBody>
      </p:sp>
    </p:spTree>
    <p:extLst>
      <p:ext uri="{BB962C8B-B14F-4D97-AF65-F5344CB8AC3E}">
        <p14:creationId xmlns:p14="http://schemas.microsoft.com/office/powerpoint/2010/main" val="152323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EDFA3-35AF-3B37-044B-99DEEA445E05}"/>
              </a:ext>
            </a:extLst>
          </p:cNvPr>
          <p:cNvSpPr>
            <a:spLocks noGrp="1"/>
          </p:cNvSpPr>
          <p:nvPr>
            <p:ph type="title"/>
          </p:nvPr>
        </p:nvSpPr>
        <p:spPr/>
        <p:txBody>
          <a:bodyPr/>
          <a:lstStyle/>
          <a:p>
            <a:r>
              <a:rPr lang="en-IN" dirty="0"/>
              <a:t>Auto-correlation of Energy Signal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2D2C27-E814-AFD8-7577-2E360EE050F5}"/>
                  </a:ext>
                </a:extLst>
              </p:cNvPr>
              <p:cNvSpPr>
                <a:spLocks noGrp="1"/>
              </p:cNvSpPr>
              <p:nvPr>
                <p:ph sz="quarter" idx="10"/>
              </p:nvPr>
            </p:nvSpPr>
            <p:spPr/>
            <p:txBody>
              <a:bodyPr/>
              <a:lstStyle/>
              <a:p>
                <a:r>
                  <a:rPr lang="en-IN" dirty="0"/>
                  <a:t>Correlation is a matching process</a:t>
                </a:r>
              </a:p>
              <a:p>
                <a:r>
                  <a:rPr lang="en-IN" dirty="0"/>
                  <a:t>Auto-correlation refers to the matching of a signal with the delayed version of itself</a:t>
                </a:r>
              </a:p>
              <a:p>
                <a:r>
                  <a:rPr lang="en-IN" dirty="0"/>
                  <a:t>The auto-correlation of a real-valued energy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defined as: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b="0" i="1" smtClean="0">
                            <a:latin typeface="Cambria Math" panose="02040503050406030204" pitchFamily="18" charset="0"/>
                          </a:rPr>
                          <m:t>𝑑𝑡</m:t>
                        </m:r>
                      </m:e>
                    </m:nary>
                    <m:r>
                      <a:rPr lang="en-IN" b="0" i="1" smtClean="0">
                        <a:latin typeface="Cambria Math" panose="02040503050406030204" pitchFamily="18" charset="0"/>
                      </a:rPr>
                      <m:t> </m:t>
                    </m:r>
                    <m:r>
                      <a:rPr lang="en-IN" b="0" i="1" smtClean="0">
                        <a:latin typeface="Cambria Math" panose="02040503050406030204" pitchFamily="18" charset="0"/>
                      </a:rPr>
                      <m:t>𝑓𝑜𝑟</m:t>
                    </m:r>
                    <m:r>
                      <a:rPr lang="en-IN" b="0" i="1" smtClean="0">
                        <a:latin typeface="Cambria Math" panose="02040503050406030204" pitchFamily="18" charset="0"/>
                      </a:rPr>
                      <m:t> −∞≤</m:t>
                    </m:r>
                    <m:r>
                      <a:rPr lang="en-IN" b="0" i="1" smtClean="0">
                        <a:latin typeface="Cambria Math" panose="02040503050406030204" pitchFamily="18" charset="0"/>
                      </a:rPr>
                      <m:t>𝜏</m:t>
                    </m:r>
                    <m:r>
                      <a:rPr lang="en-IN" b="0" i="1" smtClean="0">
                        <a:latin typeface="Cambria Math" panose="02040503050406030204" pitchFamily="18" charset="0"/>
                      </a:rPr>
                      <m:t>≤∞</m:t>
                    </m:r>
                  </m:oMath>
                </a14:m>
                <a:endParaRPr lang="en-IN" dirty="0"/>
              </a:p>
              <a:p>
                <a:r>
                  <a:rPr lang="en-IN" dirty="0"/>
                  <a:t>The auto-corelation function provides a measure of how closely the signal matches a copy of itself as the copy is shifted by </a:t>
                </a:r>
                <a14:m>
                  <m:oMath xmlns:m="http://schemas.openxmlformats.org/officeDocument/2006/math">
                    <m:r>
                      <a:rPr lang="en-IN" b="0" i="1" smtClean="0">
                        <a:latin typeface="Cambria Math" panose="02040503050406030204" pitchFamily="18" charset="0"/>
                      </a:rPr>
                      <m:t>𝜏</m:t>
                    </m:r>
                  </m:oMath>
                </a14:m>
                <a:r>
                  <a:rPr lang="en-IN" dirty="0"/>
                  <a:t> units in time. This parameter </a:t>
                </a:r>
                <a14:m>
                  <m:oMath xmlns:m="http://schemas.openxmlformats.org/officeDocument/2006/math">
                    <m:r>
                      <a:rPr lang="en-IN" b="0" i="1" smtClean="0">
                        <a:latin typeface="Cambria Math" panose="02040503050406030204" pitchFamily="18" charset="0"/>
                      </a:rPr>
                      <m:t>𝜏</m:t>
                    </m:r>
                  </m:oMath>
                </a14:m>
                <a:r>
                  <a:rPr lang="en-IN" dirty="0"/>
                  <a:t> plays the role of scanning or searching parameter</a:t>
                </a:r>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oMath>
                </a14:m>
                <a:r>
                  <a:rPr lang="en-IN" dirty="0"/>
                  <a:t> is NOT function of time and is function of the time difference </a:t>
                </a:r>
                <a14:m>
                  <m:oMath xmlns:m="http://schemas.openxmlformats.org/officeDocument/2006/math">
                    <m:r>
                      <a:rPr lang="en-IN" b="0" i="1" smtClean="0">
                        <a:latin typeface="Cambria Math" panose="02040503050406030204" pitchFamily="18" charset="0"/>
                      </a:rPr>
                      <m:t>𝜏</m:t>
                    </m:r>
                  </m:oMath>
                </a14:m>
                <a:r>
                  <a:rPr lang="en-IN" dirty="0"/>
                  <a:t> between the waveform and its shifted copy</a:t>
                </a:r>
              </a:p>
              <a:p>
                <a:r>
                  <a:rPr lang="en-IN" dirty="0"/>
                  <a:t>Auto-correlation properties of real-valued energy signal</a:t>
                </a:r>
              </a:p>
              <a:p>
                <a:pPr lvl="1"/>
                <a:r>
                  <a:rPr lang="en-IN" dirty="0"/>
                  <a:t>Symmetrical in </a:t>
                </a:r>
                <a14:m>
                  <m:oMath xmlns:m="http://schemas.openxmlformats.org/officeDocument/2006/math">
                    <m:r>
                      <a:rPr lang="en-IN" b="0" i="1" smtClean="0">
                        <a:latin typeface="Cambria Math" panose="02040503050406030204" pitchFamily="18" charset="0"/>
                      </a:rPr>
                      <m:t>𝜏</m:t>
                    </m:r>
                  </m:oMath>
                </a14:m>
                <a:r>
                  <a:rPr lang="en-IN" dirty="0"/>
                  <a:t> about zero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𝑅</m:t>
                        </m:r>
                      </m:e>
                      <m:sub>
                        <m:r>
                          <a:rPr lang="en-IN" i="1">
                            <a:latin typeface="Cambria Math" panose="02040503050406030204" pitchFamily="18" charset="0"/>
                          </a:rPr>
                          <m:t>𝑥</m:t>
                        </m:r>
                      </m:sub>
                    </m:sSub>
                    <m:r>
                      <a:rPr lang="en-IN" i="1">
                        <a:latin typeface="Cambria Math" panose="02040503050406030204" pitchFamily="18" charset="0"/>
                      </a:rPr>
                      <m:t>(</m:t>
                    </m:r>
                    <m:r>
                      <a:rPr lang="en-IN" b="0" i="1" smtClean="0">
                        <a:latin typeface="Cambria Math" panose="02040503050406030204" pitchFamily="18" charset="0"/>
                      </a:rPr>
                      <m:t>−</m:t>
                    </m:r>
                    <m:r>
                      <a:rPr lang="en-IN" i="1">
                        <a:latin typeface="Cambria Math" panose="02040503050406030204" pitchFamily="18" charset="0"/>
                      </a:rPr>
                      <m:t>𝜏</m:t>
                    </m:r>
                    <m:r>
                      <a:rPr lang="en-IN" i="1">
                        <a:latin typeface="Cambria Math" panose="02040503050406030204" pitchFamily="18" charset="0"/>
                      </a:rPr>
                      <m:t>)</m:t>
                    </m:r>
                  </m:oMath>
                </a14:m>
                <a:endParaRPr lang="en-IN" dirty="0"/>
              </a:p>
              <a:p>
                <a:pPr lvl="1"/>
                <a:r>
                  <a:rPr lang="en-IN" dirty="0"/>
                  <a:t>Maximum value occurs at the origin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0</m:t>
                        </m:r>
                      </m:e>
                    </m:d>
                  </m:oMath>
                </a14:m>
                <a:r>
                  <a:rPr lang="en-IN" dirty="0"/>
                  <a:t> for all </a:t>
                </a:r>
                <a14:m>
                  <m:oMath xmlns:m="http://schemas.openxmlformats.org/officeDocument/2006/math">
                    <m:r>
                      <a:rPr lang="en-IN" b="0" i="1" smtClean="0">
                        <a:latin typeface="Cambria Math" panose="02040503050406030204" pitchFamily="18" charset="0"/>
                      </a:rPr>
                      <m:t>𝜏</m:t>
                    </m:r>
                  </m:oMath>
                </a14:m>
                <a:endParaRPr lang="en-IN" dirty="0"/>
              </a:p>
              <a:p>
                <a:pPr lvl="1"/>
                <a:r>
                  <a:rPr lang="en-IN" dirty="0"/>
                  <a:t>Auto-correlation and ESD (Energy Spectral Density) form a Fourier transform pair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𝜓</m:t>
                        </m:r>
                      </m:e>
                      <m:sub>
                        <m:r>
                          <a:rPr lang="en-IN" b="0" i="1" smtClean="0">
                            <a:latin typeface="Cambria Math" panose="02040503050406030204" pitchFamily="18" charset="0"/>
                            <a:ea typeface="Cambria Math" panose="02040503050406030204" pitchFamily="18" charset="0"/>
                          </a:rPr>
                          <m:t>𝑥</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𝑓</m:t>
                    </m:r>
                    <m:r>
                      <a:rPr lang="en-IN" b="0" i="1" smtClean="0">
                        <a:latin typeface="Cambria Math" panose="02040503050406030204" pitchFamily="18" charset="0"/>
                        <a:ea typeface="Cambria Math" panose="02040503050406030204" pitchFamily="18" charset="0"/>
                      </a:rPr>
                      <m:t>)</m:t>
                    </m:r>
                  </m:oMath>
                </a14:m>
                <a:endParaRPr lang="en-IN" dirty="0"/>
              </a:p>
              <a:p>
                <a:pPr lvl="1"/>
                <a:r>
                  <a:rPr lang="en-IN" dirty="0"/>
                  <a:t>Value at the origin is equal to the energy of the signal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𝑑𝑡</m:t>
                        </m:r>
                      </m:e>
                    </m:nary>
                  </m:oMath>
                </a14:m>
                <a:endParaRPr lang="en-IN" dirty="0"/>
              </a:p>
            </p:txBody>
          </p:sp>
        </mc:Choice>
        <mc:Fallback xmlns="">
          <p:sp>
            <p:nvSpPr>
              <p:cNvPr id="3" name="Content Placeholder 2">
                <a:extLst>
                  <a:ext uri="{FF2B5EF4-FFF2-40B4-BE49-F238E27FC236}">
                    <a16:creationId xmlns:a16="http://schemas.microsoft.com/office/drawing/2014/main" id="{5A2D2C27-E814-AFD8-7577-2E360EE050F5}"/>
                  </a:ext>
                </a:extLst>
              </p:cNvPr>
              <p:cNvSpPr>
                <a:spLocks noGrp="1" noRot="1" noChangeAspect="1" noMove="1" noResize="1" noEditPoints="1" noAdjustHandles="1" noChangeArrowheads="1" noChangeShapeType="1" noTextEdit="1"/>
              </p:cNvSpPr>
              <p:nvPr>
                <p:ph sz="quarter" idx="10"/>
              </p:nvPr>
            </p:nvSpPr>
            <p:spPr>
              <a:blipFill>
                <a:blip r:embed="rId2"/>
                <a:stretch>
                  <a:fillRect t="-819" b="-11975"/>
                </a:stretch>
              </a:blipFill>
            </p:spPr>
            <p:txBody>
              <a:bodyPr/>
              <a:lstStyle/>
              <a:p>
                <a:r>
                  <a:rPr lang="en-IN">
                    <a:noFill/>
                  </a:rPr>
                  <a:t> </a:t>
                </a:r>
              </a:p>
            </p:txBody>
          </p:sp>
        </mc:Fallback>
      </mc:AlternateContent>
    </p:spTree>
    <p:extLst>
      <p:ext uri="{BB962C8B-B14F-4D97-AF65-F5344CB8AC3E}">
        <p14:creationId xmlns:p14="http://schemas.microsoft.com/office/powerpoint/2010/main" val="210910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9B6D-1F7F-C356-BBD3-BF46D421AEBF}"/>
              </a:ext>
            </a:extLst>
          </p:cNvPr>
          <p:cNvSpPr>
            <a:spLocks noGrp="1"/>
          </p:cNvSpPr>
          <p:nvPr>
            <p:ph type="title"/>
          </p:nvPr>
        </p:nvSpPr>
        <p:spPr/>
        <p:txBody>
          <a:bodyPr/>
          <a:lstStyle/>
          <a:p>
            <a:r>
              <a:rPr lang="en-IN" dirty="0"/>
              <a:t>Modulation With Memory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83DB8F-7911-D995-4759-D552BE478A82}"/>
                  </a:ext>
                </a:extLst>
              </p:cNvPr>
              <p:cNvSpPr>
                <a:spLocks noGrp="1"/>
              </p:cNvSpPr>
              <p:nvPr>
                <p:ph sz="quarter" idx="10"/>
              </p:nvPr>
            </p:nvSpPr>
            <p:spPr/>
            <p:txBody>
              <a:bodyPr/>
              <a:lstStyle/>
              <a:p>
                <a:r>
                  <a:rPr lang="en-IN" dirty="0"/>
                  <a:t>The mapping is from the set of current </a:t>
                </a:r>
                <a:r>
                  <a:rPr lang="en-IN" i="1" dirty="0"/>
                  <a:t>k</a:t>
                </a:r>
                <a:r>
                  <a:rPr lang="en-IN" dirty="0"/>
                  <a:t> bits and the past </a:t>
                </a:r>
                <a:r>
                  <a:rPr lang="en-IN" i="1" dirty="0"/>
                  <a:t>(L-1)k</a:t>
                </a:r>
                <a:r>
                  <a:rPr lang="en-IN" dirty="0"/>
                  <a:t> (L-1 block of previous k bits) bits to the set of possible </a:t>
                </a:r>
                <a14:m>
                  <m:oMath xmlns:m="http://schemas.openxmlformats.org/officeDocument/2006/math">
                    <m:r>
                      <a:rPr lang="en-IN" b="0" i="1" smtClean="0">
                        <a:latin typeface="Cambria Math" panose="02040503050406030204" pitchFamily="18" charset="0"/>
                      </a:rPr>
                      <m:t>𝑀</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𝑘</m:t>
                        </m:r>
                      </m:sup>
                    </m:sSup>
                  </m:oMath>
                </a14:m>
                <a:r>
                  <a:rPr lang="en-IN" dirty="0"/>
                  <a:t> messages resulting in a FSM with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𝑘</m:t>
                        </m:r>
                      </m:sup>
                    </m:sSup>
                  </m:oMath>
                </a14:m>
                <a:r>
                  <a:rPr lang="en-IN" dirty="0"/>
                  <a:t> states</a:t>
                </a:r>
              </a:p>
              <a:p>
                <a:r>
                  <a:rPr lang="en-IN" dirty="0"/>
                  <a:t> If at time instant </a:t>
                </a:r>
                <a14:m>
                  <m:oMath xmlns:m="http://schemas.openxmlformats.org/officeDocument/2006/math">
                    <m:r>
                      <a:rPr lang="en-IN" b="0" i="1" smtClean="0">
                        <a:latin typeface="Cambria Math" panose="02040503050406030204" pitchFamily="18" charset="0"/>
                      </a:rPr>
                      <m:t>(ℓ−1)</m:t>
                    </m:r>
                  </m:oMath>
                </a14:m>
                <a:r>
                  <a:rPr lang="en-IN" dirty="0"/>
                  <a:t>, the modulator is in state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ℓ−1</m:t>
                        </m:r>
                      </m:sub>
                    </m:sSub>
                    <m:r>
                      <a:rPr lang="en-IN" b="0" i="1" smtClean="0">
                        <a:latin typeface="Cambria Math" panose="02040503050406030204" pitchFamily="18" charset="0"/>
                      </a:rPr>
                      <m:t>∈{1,2,…,</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(ℓ−1)</m:t>
                        </m:r>
                        <m:r>
                          <a:rPr lang="en-IN" b="0" i="1" smtClean="0">
                            <a:latin typeface="Cambria Math" panose="02040503050406030204" pitchFamily="18" charset="0"/>
                          </a:rPr>
                          <m:t>𝑘</m:t>
                        </m:r>
                      </m:sup>
                    </m:sSup>
                    <m:r>
                      <a:rPr lang="en-IN" b="0" i="1" smtClean="0">
                        <a:latin typeface="Cambria Math" panose="02040503050406030204" pitchFamily="18" charset="0"/>
                      </a:rPr>
                      <m:t>}</m:t>
                    </m:r>
                  </m:oMath>
                </a14:m>
                <a:r>
                  <a:rPr lang="en-IN" dirty="0"/>
                  <a:t> and the input sequence is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ℓ</m:t>
                        </m:r>
                      </m:sub>
                    </m:sSub>
                    <m:r>
                      <a:rPr lang="en-IN" b="0" i="1" smtClean="0">
                        <a:latin typeface="Cambria Math" panose="02040503050406030204" pitchFamily="18" charset="0"/>
                      </a:rPr>
                      <m:t>∈{1,2,…</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𝑘</m:t>
                        </m:r>
                      </m:sup>
                    </m:sSup>
                    <m:r>
                      <a:rPr lang="en-IN" b="0" i="1" smtClean="0">
                        <a:latin typeface="Cambria Math" panose="02040503050406030204" pitchFamily="18" charset="0"/>
                      </a:rPr>
                      <m:t>}</m:t>
                    </m:r>
                  </m:oMath>
                </a14:m>
                <a:r>
                  <a:rPr lang="en-IN" dirty="0"/>
                  <a:t>, then the modulator transmits the output </a:t>
                </a:r>
                <a14:m>
                  <m:oMath xmlns:m="http://schemas.openxmlformats.org/officeDocument/2006/math">
                    <m:sSub>
                      <m:sSubPr>
                        <m:ctrlPr>
                          <a:rPr lang="en-IN" b="0" i="1" smtClean="0">
                            <a:latin typeface="Cambria Math" panose="02040503050406030204" pitchFamily="18" charset="0"/>
                          </a:rPr>
                        </m:ctrlPr>
                      </m:sSub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e>
                      <m:sub>
                        <m:r>
                          <a:rPr lang="en-IN" b="0" i="1" smtClean="0">
                            <a:latin typeface="Cambria Math" panose="02040503050406030204" pitchFamily="18" charset="0"/>
                          </a:rPr>
                          <m:t>ℓ</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and moves to the new state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ℓ</m:t>
                        </m:r>
                      </m:sub>
                    </m:sSub>
                  </m:oMath>
                </a14:m>
                <a:r>
                  <a:rPr lang="en-IN" dirty="0"/>
                  <a:t> according to the mapping</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ℓ</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ℓ−1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ℓ</m:t>
                            </m:r>
                          </m:sub>
                        </m:sSub>
                      </m:e>
                    </m:d>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ℓ</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𝑠</m:t>
                        </m:r>
                      </m:sub>
                    </m:sSub>
                    <m:r>
                      <a:rPr lang="en-IN" b="0" i="1" smtClean="0">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𝑆</m:t>
                        </m:r>
                      </m:e>
                      <m:sub>
                        <m:r>
                          <a:rPr lang="en-IN" i="1">
                            <a:latin typeface="Cambria Math" panose="02040503050406030204" pitchFamily="18" charset="0"/>
                          </a:rPr>
                          <m:t>ℓ−1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𝐼</m:t>
                        </m:r>
                      </m:e>
                      <m:sub>
                        <m:r>
                          <a:rPr lang="en-IN" i="1">
                            <a:latin typeface="Cambria Math" panose="02040503050406030204" pitchFamily="18" charset="0"/>
                          </a:rPr>
                          <m:t>ℓ</m:t>
                        </m:r>
                      </m:sub>
                    </m:sSub>
                  </m:oMath>
                </a14:m>
                <a:r>
                  <a:rPr lang="en-IN" dirty="0"/>
                  <a:t>)</a:t>
                </a:r>
              </a:p>
              <a:p>
                <a:r>
                  <a:rPr lang="en-IN" dirty="0"/>
                  <a:t>The parameters </a:t>
                </a:r>
                <a14:m>
                  <m:oMath xmlns:m="http://schemas.openxmlformats.org/officeDocument/2006/math">
                    <m:r>
                      <a:rPr lang="en-IN" b="0" i="1" smtClean="0">
                        <a:latin typeface="Cambria Math" panose="02040503050406030204" pitchFamily="18" charset="0"/>
                      </a:rPr>
                      <m:t>𝑘</m:t>
                    </m:r>
                    <m:r>
                      <a:rPr lang="en-IN" b="0" i="1" smtClean="0">
                        <a:latin typeface="Cambria Math" panose="02040503050406030204" pitchFamily="18" charset="0"/>
                      </a:rPr>
                      <m:t>,ℓ</m:t>
                    </m:r>
                  </m:oMath>
                </a14:m>
                <a:r>
                  <a:rPr lang="en-IN" dirty="0"/>
                  <a:t> and functions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𝑠</m:t>
                        </m:r>
                      </m:sub>
                    </m:sSub>
                    <m:r>
                      <a:rPr lang="en-IN" b="0" i="1" smtClean="0">
                        <a:latin typeface="Cambria Math" panose="02040503050406030204" pitchFamily="18" charset="0"/>
                      </a:rPr>
                      <m:t>(…)</m:t>
                    </m:r>
                  </m:oMath>
                </a14:m>
                <a:r>
                  <a:rPr lang="en-IN" dirty="0"/>
                  <a:t> completely describe the modulation scheme with memory</a:t>
                </a:r>
              </a:p>
              <a:p>
                <a:r>
                  <a:rPr lang="en-IN" dirty="0"/>
                  <a:t>Parameter </a:t>
                </a:r>
                <a14:m>
                  <m:oMath xmlns:m="http://schemas.openxmlformats.org/officeDocument/2006/math">
                    <m:r>
                      <a:rPr lang="en-IN" b="0" i="1" smtClean="0">
                        <a:latin typeface="Cambria Math" panose="02040503050406030204" pitchFamily="18" charset="0"/>
                      </a:rPr>
                      <m:t>ℓ</m:t>
                    </m:r>
                  </m:oMath>
                </a14:m>
                <a:r>
                  <a:rPr lang="en-IN" dirty="0"/>
                  <a:t> is called the constraint of the length of modulation (also memory size)</a:t>
                </a:r>
              </a:p>
            </p:txBody>
          </p:sp>
        </mc:Choice>
        <mc:Fallback xmlns="">
          <p:sp>
            <p:nvSpPr>
              <p:cNvPr id="3" name="Content Placeholder 2">
                <a:extLst>
                  <a:ext uri="{FF2B5EF4-FFF2-40B4-BE49-F238E27FC236}">
                    <a16:creationId xmlns:a16="http://schemas.microsoft.com/office/drawing/2014/main" id="{8783DB8F-7911-D995-4759-D552BE478A82}"/>
                  </a:ext>
                </a:extLst>
              </p:cNvPr>
              <p:cNvSpPr>
                <a:spLocks noGrp="1" noRot="1" noChangeAspect="1" noMove="1" noResize="1" noEditPoints="1" noAdjustHandles="1" noChangeArrowheads="1" noChangeShapeType="1" noTextEdit="1"/>
              </p:cNvSpPr>
              <p:nvPr>
                <p:ph sz="quarter" idx="10"/>
              </p:nvPr>
            </p:nvSpPr>
            <p:spPr>
              <a:blipFill>
                <a:blip r:embed="rId2"/>
                <a:stretch>
                  <a:fillRect t="-819" r="-751"/>
                </a:stretch>
              </a:blipFill>
            </p:spPr>
            <p:txBody>
              <a:bodyPr/>
              <a:lstStyle/>
              <a:p>
                <a:r>
                  <a:rPr lang="en-IN">
                    <a:noFill/>
                  </a:rPr>
                  <a:t> </a:t>
                </a:r>
              </a:p>
            </p:txBody>
          </p:sp>
        </mc:Fallback>
      </mc:AlternateContent>
    </p:spTree>
    <p:extLst>
      <p:ext uri="{BB962C8B-B14F-4D97-AF65-F5344CB8AC3E}">
        <p14:creationId xmlns:p14="http://schemas.microsoft.com/office/powerpoint/2010/main" val="264657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32AA6-54FF-B83F-906F-A7609D5BADAA}"/>
              </a:ext>
            </a:extLst>
          </p:cNvPr>
          <p:cNvSpPr>
            <a:spLocks noGrp="1"/>
          </p:cNvSpPr>
          <p:nvPr>
            <p:ph type="title"/>
          </p:nvPr>
        </p:nvSpPr>
        <p:spPr/>
        <p:txBody>
          <a:bodyPr/>
          <a:lstStyle/>
          <a:p>
            <a:r>
              <a:rPr lang="en-IN" dirty="0"/>
              <a:t>Modulated 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CBB0BB-AE25-67BC-8EAC-DB856BDE830F}"/>
                  </a:ext>
                </a:extLst>
              </p:cNvPr>
              <p:cNvSpPr>
                <a:spLocks noGrp="1"/>
              </p:cNvSpPr>
              <p:nvPr>
                <p:ph sz="quarter" idx="10"/>
              </p:nvPr>
            </p:nvSpPr>
            <p:spPr/>
            <p:txBody>
              <a:bodyPr>
                <a:normAutofit fontScale="62500" lnSpcReduction="20000"/>
              </a:bodyPr>
              <a:lstStyle/>
              <a:p>
                <a:r>
                  <a:rPr lang="en-IN" dirty="0"/>
                  <a:t>Let’s say signals are transmitted at every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𝑠</m:t>
                        </m:r>
                      </m:sub>
                    </m:sSub>
                  </m:oMath>
                </a14:m>
                <a:r>
                  <a:rPr lang="en-IN" dirty="0"/>
                  <a:t> seconds where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𝑠</m:t>
                        </m:r>
                      </m:sub>
                    </m:sSub>
                  </m:oMath>
                </a14:m>
                <a:r>
                  <a:rPr lang="en-IN" dirty="0"/>
                  <a:t> is called the signalling interval</a:t>
                </a:r>
              </a:p>
              <a:p>
                <a:r>
                  <a:rPr lang="en-IN" dirty="0"/>
                  <a:t>Hence, each second</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𝑠</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𝑠</m:t>
                            </m:r>
                          </m:sub>
                        </m:sSub>
                      </m:den>
                    </m:f>
                  </m:oMath>
                </a14:m>
                <a:r>
                  <a:rPr lang="en-IN" dirty="0"/>
                  <a:t> symbols are transmitted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𝑠</m:t>
                        </m:r>
                      </m:sub>
                    </m:sSub>
                  </m:oMath>
                </a14:m>
                <a:r>
                  <a:rPr lang="en-IN" dirty="0"/>
                  <a:t> is called symbol or signalling rate</a:t>
                </a:r>
              </a:p>
              <a:p>
                <a:r>
                  <a:rPr lang="en-IN" dirty="0"/>
                  <a:t>Each symbol/signal carries </a:t>
                </a:r>
                <a14:m>
                  <m:oMath xmlns:m="http://schemas.openxmlformats.org/officeDocument/2006/math">
                    <m:r>
                      <a:rPr lang="en-IN" b="0" i="1" smtClean="0">
                        <a:latin typeface="Cambria Math" panose="02040503050406030204" pitchFamily="18" charset="0"/>
                      </a:rPr>
                      <m:t>𝑘</m:t>
                    </m:r>
                  </m:oMath>
                </a14:m>
                <a:r>
                  <a:rPr lang="en-IN" dirty="0"/>
                  <a:t> bits of information, and if the bit interval is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𝑏</m:t>
                        </m:r>
                      </m:sub>
                    </m:sSub>
                  </m:oMath>
                </a14:m>
                <a:r>
                  <a:rPr lang="en-IN" dirty="0"/>
                  <a:t> (i.e. the time taken to transmit 1 bit of information), is given by</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𝑏</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𝑠</m:t>
                            </m:r>
                          </m:sub>
                        </m:sSub>
                      </m:num>
                      <m:den>
                        <m:r>
                          <a:rPr lang="en-IN" b="0" i="1" smtClean="0">
                            <a:latin typeface="Cambria Math" panose="02040503050406030204" pitchFamily="18" charset="0"/>
                          </a:rPr>
                          <m:t>𝑘</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𝑠</m:t>
                            </m:r>
                          </m:sub>
                        </m:sSub>
                      </m:num>
                      <m:den>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𝑀</m:t>
                            </m:r>
                          </m:e>
                        </m:func>
                      </m:den>
                    </m:f>
                  </m:oMath>
                </a14:m>
                <a:endParaRPr lang="en-IN" dirty="0"/>
              </a:p>
              <a:p>
                <a:r>
                  <a:rPr lang="en-IN" dirty="0"/>
                  <a:t>The bit rate R is given by</a:t>
                </a:r>
              </a:p>
              <a:p>
                <a:pPr lvl="1"/>
                <a14:m>
                  <m:oMath xmlns:m="http://schemas.openxmlformats.org/officeDocument/2006/math">
                    <m:r>
                      <a:rPr lang="en-IN" b="0" i="1" smtClean="0">
                        <a:latin typeface="Cambria Math" panose="02040503050406030204" pitchFamily="18" charset="0"/>
                      </a:rPr>
                      <m:t>𝑅</m:t>
                    </m:r>
                    <m:r>
                      <a:rPr lang="en-IN" b="0" i="1" smtClean="0">
                        <a:latin typeface="Cambria Math" panose="02040503050406030204" pitchFamily="18" charset="0"/>
                      </a:rPr>
                      <m:t>=</m:t>
                    </m:r>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𝑠</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𝑠</m:t>
                        </m:r>
                      </m:sub>
                    </m:sSub>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𝑀</m:t>
                        </m:r>
                      </m:e>
                    </m:func>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𝑏</m:t>
                            </m:r>
                          </m:sub>
                        </m:sSub>
                      </m:den>
                    </m:f>
                  </m:oMath>
                </a14:m>
                <a:endParaRPr lang="en-IN" dirty="0"/>
              </a:p>
              <a:p>
                <a:r>
                  <a:rPr lang="en-IN" dirty="0"/>
                  <a:t>If the energy content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denoted by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𝑚</m:t>
                        </m:r>
                      </m:sub>
                    </m:sSub>
                  </m:oMath>
                </a14:m>
                <a:r>
                  <a:rPr lang="en-IN" dirty="0"/>
                  <a:t>, then the average signal energy is given by</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𝑎𝑣𝑔</m:t>
                        </m:r>
                      </m:sub>
                    </m:sSub>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𝑚</m:t>
                        </m:r>
                        <m:r>
                          <a:rPr lang="en-IN" b="0" i="1" smtClean="0">
                            <a:latin typeface="Cambria Math" panose="02040503050406030204" pitchFamily="18" charset="0"/>
                          </a:rPr>
                          <m:t>=1</m:t>
                        </m:r>
                      </m:sub>
                      <m:sup>
                        <m:r>
                          <a:rPr lang="en-IN" b="0" i="1" smtClean="0">
                            <a:latin typeface="Cambria Math" panose="02040503050406030204" pitchFamily="18" charset="0"/>
                          </a:rPr>
                          <m:t>𝑀</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0" i="1" smtClean="0">
                                <a:latin typeface="Cambria Math" panose="02040503050406030204" pitchFamily="18" charset="0"/>
                              </a:rPr>
                              <m:t>𝑚</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𝑚</m:t>
                            </m:r>
                          </m:sub>
                        </m:sSub>
                      </m:e>
                    </m:nary>
                    <m:r>
                      <a:rPr lang="en-IN" b="0" i="1" smtClean="0">
                        <a:latin typeface="Cambria Math" panose="02040503050406030204" pitchFamily="18" charset="0"/>
                      </a:rPr>
                      <m:t> </m:t>
                    </m:r>
                    <m:r>
                      <a:rPr lang="en-IN" b="0" i="1" smtClean="0">
                        <a:latin typeface="Cambria Math" panose="02040503050406030204" pitchFamily="18" charset="0"/>
                      </a:rPr>
                      <m:t>𝑤h𝑒𝑟𝑒</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0" i="1" smtClean="0">
                            <a:latin typeface="Cambria Math" panose="02040503050406030204" pitchFamily="18" charset="0"/>
                          </a:rPr>
                          <m:t>𝑚</m:t>
                        </m:r>
                      </m:sub>
                    </m:sSub>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𝑝𝑟𝑜𝑏𝑎𝑏𝑖𝑙𝑖𝑡𝑦</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𝑡h</m:t>
                    </m:r>
                    <m:r>
                      <a:rPr lang="en-IN" b="0" i="1" smtClean="0">
                        <a:latin typeface="Cambria Math" panose="02040503050406030204" pitchFamily="18" charset="0"/>
                      </a:rPr>
                      <m:t> </m:t>
                    </m:r>
                    <m:r>
                      <a:rPr lang="en-IN" b="0" i="1" smtClean="0">
                        <a:latin typeface="Cambria Math" panose="02040503050406030204" pitchFamily="18" charset="0"/>
                      </a:rPr>
                      <m:t>𝑠𝑖𝑔𝑛𝑎𝑙</m:t>
                    </m:r>
                    <m:r>
                      <a:rPr lang="en-IN" b="0" i="1" smtClean="0">
                        <a:latin typeface="Cambria Math" panose="02040503050406030204" pitchFamily="18" charset="0"/>
                      </a:rPr>
                      <m:t> −</m:t>
                    </m:r>
                    <m:r>
                      <a:rPr lang="en-IN" b="0" i="1" smtClean="0">
                        <a:latin typeface="Cambria Math" panose="02040503050406030204" pitchFamily="18" charset="0"/>
                      </a:rPr>
                      <m:t>𝑚𝑒𝑠𝑠𝑎𝑔𝑒</m:t>
                    </m:r>
                    <m:r>
                      <a:rPr lang="en-IN" b="0" i="1" smtClean="0">
                        <a:latin typeface="Cambria Math" panose="02040503050406030204" pitchFamily="18" charset="0"/>
                      </a:rPr>
                      <m:t> </m:t>
                    </m:r>
                    <m:r>
                      <a:rPr lang="en-IN" b="0" i="1" smtClean="0">
                        <a:latin typeface="Cambria Math" panose="02040503050406030204" pitchFamily="18" charset="0"/>
                      </a:rPr>
                      <m:t>𝑝𝑟𝑜𝑏𝑎𝑏𝑖𝑙𝑖𝑡𝑦</m:t>
                    </m:r>
                  </m:oMath>
                </a14:m>
                <a:endParaRPr lang="en-IN" dirty="0"/>
              </a:p>
              <a:p>
                <a:r>
                  <a:rPr lang="en-IN" dirty="0"/>
                  <a:t>If the signals are equiprobable,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0" i="1" smtClean="0">
                            <a:latin typeface="Cambria Math" panose="02040503050406030204" pitchFamily="18" charset="0"/>
                          </a:rPr>
                          <m:t>𝑚</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𝑀</m:t>
                        </m:r>
                      </m:den>
                    </m:f>
                  </m:oMath>
                </a14:m>
                <a:r>
                  <a:rPr lang="en-IN" dirty="0"/>
                  <a:t> and therefore</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𝑎𝑣𝑔</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𝑀</m:t>
                        </m:r>
                      </m:den>
                    </m:f>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𝑚</m:t>
                        </m:r>
                        <m:r>
                          <a:rPr lang="en-IN" b="0" i="1" smtClean="0">
                            <a:latin typeface="Cambria Math" panose="02040503050406030204" pitchFamily="18" charset="0"/>
                          </a:rPr>
                          <m:t>=1</m:t>
                        </m:r>
                      </m:sub>
                      <m:sup>
                        <m:r>
                          <a:rPr lang="en-IN" b="0" i="1" smtClean="0">
                            <a:latin typeface="Cambria Math" panose="02040503050406030204" pitchFamily="18" charset="0"/>
                          </a:rPr>
                          <m:t>𝑀</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𝑚</m:t>
                            </m:r>
                          </m:sub>
                        </m:sSub>
                      </m:e>
                    </m:nary>
                  </m:oMath>
                </a14:m>
                <a:endParaRPr lang="en-IN" b="0" dirty="0"/>
              </a:p>
              <a:p>
                <a:r>
                  <a:rPr lang="en-IN" dirty="0"/>
                  <a:t>If all signals have the same energy, then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𝑚</m:t>
                        </m:r>
                      </m:sub>
                    </m:sSub>
                    <m:r>
                      <a:rPr lang="en-IN" b="0" i="1" smtClean="0">
                        <a:latin typeface="Cambria Math" panose="02040503050406030204" pitchFamily="18" charset="0"/>
                      </a:rPr>
                      <m:t>=</m:t>
                    </m:r>
                    <m:r>
                      <a:rPr lang="en-IN" b="0" i="1" smtClean="0">
                        <a:latin typeface="Cambria Math" panose="02040503050406030204" pitchFamily="18" charset="0"/>
                      </a:rPr>
                      <m:t>ℰ</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𝑎𝑣𝑔</m:t>
                        </m:r>
                      </m:sub>
                    </m:sSub>
                    <m:r>
                      <a:rPr lang="en-IN" b="0" i="1" smtClean="0">
                        <a:latin typeface="Cambria Math" panose="02040503050406030204" pitchFamily="18" charset="0"/>
                      </a:rPr>
                      <m:t>=</m:t>
                    </m:r>
                    <m:r>
                      <a:rPr lang="en-IN" b="0" i="1" smtClean="0">
                        <a:latin typeface="Cambria Math" panose="02040503050406030204" pitchFamily="18" charset="0"/>
                      </a:rPr>
                      <m:t>ℰ</m:t>
                    </m:r>
                  </m:oMath>
                </a14:m>
                <a:endParaRPr lang="en-IN" dirty="0"/>
              </a:p>
              <a:p>
                <a:r>
                  <a:rPr lang="en-IN" dirty="0"/>
                  <a:t>Average energy for transmission of 1 bit of information or average energy per bit, when the signals are equiprobable is given by</a:t>
                </a:r>
              </a:p>
              <a:p>
                <a:pPr lvl="1"/>
                <a14:m>
                  <m:oMath xmlns:m="http://schemas.openxmlformats.org/officeDocument/2006/math">
                    <m:sSub>
                      <m:sSubPr>
                        <m:ctrlPr>
                          <a:rPr lang="en-IN" b="0" i="1" smtClean="0">
                            <a:latin typeface="Cambria Math" panose="02040503050406030204" pitchFamily="18" charset="0"/>
                          </a:rPr>
                        </m:ctrlPr>
                      </m:sSubPr>
                      <m:e>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𝑏</m:t>
                            </m:r>
                          </m:sub>
                        </m:sSub>
                      </m:e>
                      <m:sub>
                        <m:r>
                          <a:rPr lang="en-IN" b="0" i="1" smtClean="0">
                            <a:latin typeface="Cambria Math" panose="02040503050406030204" pitchFamily="18" charset="0"/>
                          </a:rPr>
                          <m:t>𝑎𝑣𝑔</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𝑎𝑣𝑔</m:t>
                            </m:r>
                          </m:sub>
                        </m:sSub>
                      </m:num>
                      <m:den>
                        <m:r>
                          <a:rPr lang="en-IN" b="0" i="1" smtClean="0">
                            <a:latin typeface="Cambria Math" panose="02040503050406030204" pitchFamily="18" charset="0"/>
                          </a:rPr>
                          <m:t>𝑘</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𝑎𝑣𝑔</m:t>
                            </m:r>
                          </m:sub>
                        </m:sSub>
                      </m:num>
                      <m:den>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𝑀</m:t>
                            </m:r>
                          </m:e>
                        </m:func>
                      </m:den>
                    </m:f>
                  </m:oMath>
                </a14:m>
                <a:endParaRPr lang="en-IN" dirty="0"/>
              </a:p>
              <a:p>
                <a:r>
                  <a:rPr lang="en-IN" dirty="0"/>
                  <a:t>If all signals have the same energy – like PSK modulation, then</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𝑏</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ℰ</m:t>
                        </m:r>
                      </m:num>
                      <m:den>
                        <m:r>
                          <a:rPr lang="en-IN" b="0" i="1" smtClean="0">
                            <a:latin typeface="Cambria Math" panose="02040503050406030204" pitchFamily="18" charset="0"/>
                          </a:rPr>
                          <m:t>𝑘</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ℰ</m:t>
                        </m:r>
                      </m:num>
                      <m:den>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𝑀</m:t>
                            </m:r>
                          </m:e>
                        </m:func>
                      </m:den>
                    </m:f>
                  </m:oMath>
                </a14:m>
                <a:endParaRPr lang="en-IN" dirty="0"/>
              </a:p>
              <a:p>
                <a:r>
                  <a:rPr lang="en-IN" dirty="0"/>
                  <a:t>If a communication system is transmitting an average energy of </a:t>
                </a:r>
                <a14:m>
                  <m:oMath xmlns:m="http://schemas.openxmlformats.org/officeDocument/2006/math">
                    <m:sSub>
                      <m:sSubPr>
                        <m:ctrlPr>
                          <a:rPr lang="en-IN" b="0" i="1" smtClean="0">
                            <a:latin typeface="Cambria Math" panose="02040503050406030204" pitchFamily="18" charset="0"/>
                          </a:rPr>
                        </m:ctrlPr>
                      </m:sSubPr>
                      <m:e>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𝑏</m:t>
                            </m:r>
                          </m:sub>
                        </m:sSub>
                      </m:e>
                      <m:sub>
                        <m:r>
                          <a:rPr lang="en-IN" b="0" i="1" smtClean="0">
                            <a:latin typeface="Cambria Math" panose="02040503050406030204" pitchFamily="18" charset="0"/>
                          </a:rPr>
                          <m:t>𝑎𝑣𝑔</m:t>
                        </m:r>
                      </m:sub>
                    </m:sSub>
                  </m:oMath>
                </a14:m>
                <a:r>
                  <a:rPr lang="en-IN" dirty="0"/>
                  <a:t> per bit and takes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𝑏</m:t>
                        </m:r>
                      </m:sub>
                    </m:sSub>
                  </m:oMath>
                </a14:m>
                <a:r>
                  <a:rPr lang="en-IN" dirty="0"/>
                  <a:t> seconds to transmit this average energy, then the average power transmitted is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𝑎𝑣𝑔</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𝑏</m:t>
                                </m:r>
                              </m:sub>
                            </m:sSub>
                          </m:e>
                          <m:sub>
                            <m:r>
                              <a:rPr lang="en-IN" b="0" i="1" smtClean="0">
                                <a:latin typeface="Cambria Math" panose="02040503050406030204" pitchFamily="18" charset="0"/>
                              </a:rPr>
                              <m:t>𝑎𝑣𝑔</m:t>
                            </m:r>
                          </m:sub>
                        </m:sSub>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𝑏</m:t>
                            </m:r>
                          </m:sub>
                        </m:sSub>
                      </m:den>
                    </m:f>
                    <m:r>
                      <a:rPr lang="en-IN" b="0" i="1" smtClean="0">
                        <a:latin typeface="Cambria Math" panose="02040503050406030204" pitchFamily="18" charset="0"/>
                      </a:rPr>
                      <m:t>=</m:t>
                    </m:r>
                    <m:r>
                      <a:rPr lang="en-IN" b="0" i="1" smtClean="0">
                        <a:latin typeface="Cambria Math" panose="02040503050406030204" pitchFamily="18" charset="0"/>
                      </a:rPr>
                      <m:t>𝑅</m:t>
                    </m:r>
                    <m:sSub>
                      <m:sSubPr>
                        <m:ctrlPr>
                          <a:rPr lang="en-IN" b="0" i="1" smtClean="0">
                            <a:latin typeface="Cambria Math" panose="02040503050406030204" pitchFamily="18" charset="0"/>
                          </a:rPr>
                        </m:ctrlPr>
                      </m:sSubPr>
                      <m:e>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𝑏</m:t>
                            </m:r>
                          </m:sub>
                        </m:sSub>
                      </m:e>
                      <m:sub>
                        <m:r>
                          <a:rPr lang="en-IN" b="0" i="1" smtClean="0">
                            <a:latin typeface="Cambria Math" panose="02040503050406030204" pitchFamily="18" charset="0"/>
                          </a:rPr>
                          <m:t>𝑎𝑣𝑔</m:t>
                        </m:r>
                      </m:sub>
                    </m:sSub>
                  </m:oMath>
                </a14:m>
                <a:r>
                  <a:rPr lang="en-IN" dirty="0"/>
                  <a:t> which becomes </a:t>
                </a:r>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𝑅</m:t>
                    </m:r>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𝑏</m:t>
                        </m:r>
                      </m:sub>
                    </m:sSub>
                  </m:oMath>
                </a14:m>
                <a:r>
                  <a:rPr lang="en-IN" dirty="0"/>
                  <a:t> for equal energy signals</a:t>
                </a:r>
              </a:p>
            </p:txBody>
          </p:sp>
        </mc:Choice>
        <mc:Fallback xmlns="">
          <p:sp>
            <p:nvSpPr>
              <p:cNvPr id="3" name="Content Placeholder 2">
                <a:extLst>
                  <a:ext uri="{FF2B5EF4-FFF2-40B4-BE49-F238E27FC236}">
                    <a16:creationId xmlns:a16="http://schemas.microsoft.com/office/drawing/2014/main" id="{B2CBB0BB-AE25-67BC-8EAC-DB856BDE830F}"/>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275749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3ABF-D88B-C436-7BAC-32AF2B5A1E2B}"/>
              </a:ext>
            </a:extLst>
          </p:cNvPr>
          <p:cNvSpPr>
            <a:spLocks noGrp="1"/>
          </p:cNvSpPr>
          <p:nvPr>
            <p:ph type="title"/>
          </p:nvPr>
        </p:nvSpPr>
        <p:spPr/>
        <p:txBody>
          <a:bodyPr/>
          <a:lstStyle/>
          <a:p>
            <a:r>
              <a:rPr lang="en-IN" dirty="0"/>
              <a:t>Memoryless Modulation Techniques – PAM, PSK, QAM</a:t>
            </a:r>
          </a:p>
        </p:txBody>
      </p:sp>
      <p:sp>
        <p:nvSpPr>
          <p:cNvPr id="3" name="Content Placeholder 2">
            <a:extLst>
              <a:ext uri="{FF2B5EF4-FFF2-40B4-BE49-F238E27FC236}">
                <a16:creationId xmlns:a16="http://schemas.microsoft.com/office/drawing/2014/main" id="{3DF142FF-78BF-72C5-5963-B3C6FD3B5F09}"/>
              </a:ext>
            </a:extLst>
          </p:cNvPr>
          <p:cNvSpPr>
            <a:spLocks noGrp="1"/>
          </p:cNvSpPr>
          <p:nvPr>
            <p:ph sz="quarter" idx="10"/>
          </p:nvPr>
        </p:nvSpPr>
        <p:spPr/>
        <p:txBody>
          <a:bodyPr>
            <a:normAutofit/>
          </a:bodyPr>
          <a:lstStyle/>
          <a:p>
            <a:r>
              <a:rPr lang="en-IN" dirty="0"/>
              <a:t>Objective:</a:t>
            </a:r>
          </a:p>
          <a:p>
            <a:pPr lvl="1"/>
            <a:r>
              <a:rPr lang="en-IN" dirty="0"/>
              <a:t>Mathematical representation of modulation schemes</a:t>
            </a:r>
          </a:p>
          <a:p>
            <a:pPr lvl="1"/>
            <a:r>
              <a:rPr lang="en-IN" dirty="0"/>
              <a:t>What is the energy of the signals</a:t>
            </a:r>
          </a:p>
          <a:p>
            <a:pPr lvl="1"/>
            <a:r>
              <a:rPr lang="en-IN" dirty="0"/>
              <a:t>What is the separation between two signals</a:t>
            </a:r>
          </a:p>
        </p:txBody>
      </p:sp>
    </p:spTree>
    <p:extLst>
      <p:ext uri="{BB962C8B-B14F-4D97-AF65-F5344CB8AC3E}">
        <p14:creationId xmlns:p14="http://schemas.microsoft.com/office/powerpoint/2010/main" val="41026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3ABF-D88B-C436-7BAC-32AF2B5A1E2B}"/>
              </a:ext>
            </a:extLst>
          </p:cNvPr>
          <p:cNvSpPr>
            <a:spLocks noGrp="1"/>
          </p:cNvSpPr>
          <p:nvPr>
            <p:ph type="title"/>
          </p:nvPr>
        </p:nvSpPr>
        <p:spPr/>
        <p:txBody>
          <a:bodyPr/>
          <a:lstStyle/>
          <a:p>
            <a:r>
              <a:rPr lang="en-IN" dirty="0"/>
              <a:t>Memoryless Modulation Techniques - PAM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F142FF-78BF-72C5-5963-B3C6FD3B5F09}"/>
                  </a:ext>
                </a:extLst>
              </p:cNvPr>
              <p:cNvSpPr>
                <a:spLocks noGrp="1"/>
              </p:cNvSpPr>
              <p:nvPr>
                <p:ph sz="quarter" idx="10"/>
              </p:nvPr>
            </p:nvSpPr>
            <p:spPr>
              <a:xfrm>
                <a:off x="213644" y="550862"/>
                <a:ext cx="11368755" cy="6185497"/>
              </a:xfrm>
            </p:spPr>
            <p:txBody>
              <a:bodyPr>
                <a:normAutofit fontScale="62500" lnSpcReduction="20000"/>
              </a:bodyPr>
              <a:lstStyle/>
              <a:p>
                <a:r>
                  <a:rPr lang="en-IN" dirty="0"/>
                  <a:t>Signal amplitude is changed as per the information</a:t>
                </a:r>
              </a:p>
              <a:p>
                <a:r>
                  <a:rPr lang="en-IN" dirty="0"/>
                  <a:t>Modulation scheme</a:t>
                </a:r>
              </a:p>
              <a:p>
                <a:pPr lvl="1"/>
                <a:r>
                  <a:rPr lang="en-IN" dirty="0"/>
                  <a:t>PAM modulated signal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represented as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m:t>
                        </m:r>
                      </m:sub>
                    </m:sSub>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𝑤h𝑒𝑟𝑒</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m:t>
                        </m:r>
                      </m:sub>
                    </m:sSub>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1≤</m:t>
                    </m:r>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𝑀</m:t>
                    </m:r>
                  </m:oMath>
                </a14:m>
                <a:endParaRPr lang="en-IN" b="0" dirty="0"/>
              </a:p>
              <a:p>
                <a:pPr lvl="2"/>
                <a:r>
                  <a:rPr lang="en-IN" b="0" i="1" dirty="0">
                    <a:latin typeface="Cambria Math" panose="02040503050406030204" pitchFamily="18" charset="0"/>
                  </a:rPr>
                  <a:t>Where</a:t>
                </a:r>
              </a:p>
              <a:p>
                <a:pPr lvl="3"/>
                <a14:m>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𝑎</m:t>
                    </m:r>
                    <m:r>
                      <a:rPr lang="en-IN" b="0" i="1" smtClean="0">
                        <a:latin typeface="Cambria Math" panose="02040503050406030204" pitchFamily="18" charset="0"/>
                      </a:rPr>
                      <m:t> </m:t>
                    </m:r>
                    <m:r>
                      <a:rPr lang="en-IN" b="0" i="1" smtClean="0">
                        <a:latin typeface="Cambria Math" panose="02040503050406030204" pitchFamily="18" charset="0"/>
                      </a:rPr>
                      <m:t>𝑝𝑢𝑙𝑠𝑒</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𝑑𝑢𝑟𝑎𝑡𝑖𝑜𝑛</m:t>
                    </m:r>
                    <m:r>
                      <a:rPr lang="en-IN" b="0" i="1" smtClean="0">
                        <a:latin typeface="Cambria Math" panose="02040503050406030204" pitchFamily="18" charset="0"/>
                      </a:rPr>
                      <m:t> </m:t>
                    </m:r>
                    <m:r>
                      <a:rPr lang="en-IN" b="0" i="1" smtClean="0">
                        <a:latin typeface="Cambria Math" panose="02040503050406030204" pitchFamily="18" charset="0"/>
                      </a:rPr>
                      <m:t>𝑇</m:t>
                    </m:r>
                  </m:oMath>
                </a14:m>
                <a:endParaRPr lang="en-IN" b="0" dirty="0"/>
              </a:p>
              <a:p>
                <a:pPr lvl="3"/>
                <a14:m>
                  <m:oMath xmlns:m="http://schemas.openxmlformats.org/officeDocument/2006/math">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m:t>
                            </m:r>
                          </m:sub>
                        </m:sSub>
                        <m:r>
                          <a:rPr lang="en-IN" b="0" i="1" smtClean="0">
                            <a:latin typeface="Cambria Math" panose="02040503050406030204" pitchFamily="18" charset="0"/>
                          </a:rPr>
                          <m:t> , 1≤</m:t>
                        </m:r>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𝑀</m:t>
                        </m:r>
                      </m:e>
                    </m:d>
                  </m:oMath>
                </a14:m>
                <a:r>
                  <a:rPr lang="en-IN" dirty="0"/>
                  <a:t>  - denotes the set of M possible amplitudes corresponding to </a:t>
                </a:r>
                <a14:m>
                  <m:oMath xmlns:m="http://schemas.openxmlformats.org/officeDocument/2006/math">
                    <m:r>
                      <a:rPr lang="en-IN" b="0" i="1" smtClean="0">
                        <a:latin typeface="Cambria Math" panose="02040503050406030204" pitchFamily="18" charset="0"/>
                      </a:rPr>
                      <m:t>𝑀</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𝑘</m:t>
                        </m:r>
                      </m:sup>
                    </m:sSup>
                  </m:oMath>
                </a14:m>
                <a:r>
                  <a:rPr lang="en-IN" dirty="0"/>
                  <a:t> possible k-blocks of symbols</a:t>
                </a:r>
              </a:p>
              <a:p>
                <a:pPr lvl="1"/>
                <a:r>
                  <a:rPr lang="en-IN" dirty="0"/>
                  <a:t>The signal amplitudes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m:t>
                        </m:r>
                      </m:sub>
                    </m:sSub>
                  </m:oMath>
                </a14:m>
                <a:r>
                  <a:rPr lang="en-IN" dirty="0"/>
                  <a:t> take the discrete values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m:t>
                        </m:r>
                      </m:sub>
                    </m:sSub>
                    <m:r>
                      <a:rPr lang="en-IN" b="0" i="1" smtClean="0">
                        <a:latin typeface="Cambria Math" panose="02040503050406030204" pitchFamily="18" charset="0"/>
                      </a:rPr>
                      <m:t>=2</m:t>
                    </m:r>
                    <m:r>
                      <a:rPr lang="en-IN" b="0" i="1" smtClean="0">
                        <a:latin typeface="Cambria Math" panose="02040503050406030204" pitchFamily="18" charset="0"/>
                      </a:rPr>
                      <m:t>𝑚</m:t>
                    </m:r>
                    <m:r>
                      <a:rPr lang="en-IN" b="0" i="1" smtClean="0">
                        <a:latin typeface="Cambria Math" panose="02040503050406030204" pitchFamily="18" charset="0"/>
                      </a:rPr>
                      <m:t>−1−</m:t>
                    </m:r>
                    <m:r>
                      <a:rPr lang="en-IN" b="0" i="1" smtClean="0">
                        <a:latin typeface="Cambria Math" panose="02040503050406030204" pitchFamily="18" charset="0"/>
                      </a:rPr>
                      <m:t>𝑀</m:t>
                    </m:r>
                    <m:r>
                      <a:rPr lang="en-IN" b="0" i="0" smtClean="0">
                        <a:latin typeface="Cambria Math" panose="02040503050406030204" pitchFamily="18" charset="0"/>
                      </a:rPr>
                      <m:t>,</m:t>
                    </m:r>
                  </m:oMath>
                </a14:m>
                <a:r>
                  <a:rPr lang="en-IN" dirty="0"/>
                  <a:t> m=1,2,…M i.e. amplitudes are </a:t>
                </a:r>
                <a14:m>
                  <m:oMath xmlns:m="http://schemas.openxmlformats.org/officeDocument/2006/math">
                    <m:r>
                      <a:rPr lang="en-IN" b="0" i="1" smtClean="0">
                        <a:latin typeface="Cambria Math" panose="02040503050406030204" pitchFamily="18" charset="0"/>
                      </a:rPr>
                      <m:t>±1, ±3,±5,…±(</m:t>
                    </m:r>
                    <m:r>
                      <a:rPr lang="en-IN" b="0" i="1" smtClean="0">
                        <a:latin typeface="Cambria Math" panose="02040503050406030204" pitchFamily="18" charset="0"/>
                      </a:rPr>
                      <m:t>𝑀</m:t>
                    </m:r>
                    <m:r>
                      <a:rPr lang="en-IN" b="0" i="1" smtClean="0">
                        <a:latin typeface="Cambria Math" panose="02040503050406030204" pitchFamily="18" charset="0"/>
                      </a:rPr>
                      <m:t>−1)</m:t>
                    </m:r>
                  </m:oMath>
                </a14:m>
                <a:endParaRPr lang="en-IN" dirty="0"/>
              </a:p>
              <a:p>
                <a:pPr lvl="1"/>
                <a:r>
                  <a:rPr lang="en-IN" dirty="0"/>
                  <a:t>One dimensional signal constellation</a:t>
                </a:r>
              </a:p>
              <a:p>
                <a:r>
                  <a:rPr lang="en-IN" dirty="0"/>
                  <a:t>Energy – Lowpass signal</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𝑚</m:t>
                        </m:r>
                      </m:sub>
                    </m:sSub>
                    <m:r>
                      <a:rPr lang="en-IN" b="0" i="1" smtClean="0">
                        <a:latin typeface="Cambria Math" panose="02040503050406030204" pitchFamily="18" charset="0"/>
                      </a:rPr>
                      <m:t>= </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𝐴</m:t>
                            </m:r>
                          </m:e>
                          <m:sub>
                            <m:r>
                              <a:rPr lang="en-IN" b="0" i="1" smtClean="0">
                                <a:latin typeface="Cambria Math" panose="02040503050406030204" pitchFamily="18" charset="0"/>
                              </a:rPr>
                              <m:t>𝑚</m:t>
                            </m:r>
                          </m:sub>
                          <m:sup>
                            <m:r>
                              <a:rPr lang="en-IN" b="0" i="1" smtClean="0">
                                <a:latin typeface="Cambria Math" panose="02040503050406030204" pitchFamily="18" charset="0"/>
                              </a:rPr>
                              <m:t>2</m:t>
                            </m:r>
                          </m:sup>
                        </m:sSubSup>
                        <m:sSup>
                          <m:sSupPr>
                            <m:ctrlPr>
                              <a:rPr lang="en-IN" b="0" i="1" smtClean="0">
                                <a:latin typeface="Cambria Math" panose="02040503050406030204" pitchFamily="18" charset="0"/>
                              </a:rPr>
                            </m:ctrlPr>
                          </m:sSupPr>
                          <m:e>
                            <m:r>
                              <a:rPr lang="en-IN" b="0" i="1" smtClean="0">
                                <a:latin typeface="Cambria Math" panose="02040503050406030204" pitchFamily="18" charset="0"/>
                              </a:rPr>
                              <m:t>𝑝</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𝑑𝑡</m:t>
                        </m:r>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𝐴</m:t>
                            </m:r>
                          </m:e>
                          <m:sub>
                            <m:r>
                              <a:rPr lang="en-IN" b="0" i="1" smtClean="0">
                                <a:latin typeface="Cambria Math" panose="02040503050406030204" pitchFamily="18" charset="0"/>
                              </a:rPr>
                              <m:t>𝑚</m:t>
                            </m:r>
                          </m:sub>
                          <m:sup>
                            <m:r>
                              <a:rPr lang="en-IN" b="0" i="1" smtClean="0">
                                <a:latin typeface="Cambria Math" panose="02040503050406030204" pitchFamily="18" charset="0"/>
                              </a:rPr>
                              <m:t>2</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𝑝</m:t>
                            </m:r>
                          </m:sub>
                        </m:sSub>
                      </m:e>
                    </m:nary>
                  </m:oMath>
                </a14:m>
                <a:r>
                  <a:rPr lang="en-IN" dirty="0"/>
                  <a:t> where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𝑝</m:t>
                        </m:r>
                      </m:sub>
                    </m:sSub>
                  </m:oMath>
                </a14:m>
                <a:r>
                  <a:rPr lang="en-IN" dirty="0"/>
                  <a:t> is the energy in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𝑎𝑣𝑔</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𝑝</m:t>
                            </m:r>
                          </m:sub>
                        </m:sSub>
                      </m:num>
                      <m:den>
                        <m:r>
                          <a:rPr lang="en-IN" b="0" i="1" smtClean="0">
                            <a:latin typeface="Cambria Math" panose="02040503050406030204" pitchFamily="18" charset="0"/>
                          </a:rPr>
                          <m:t>𝑀</m:t>
                        </m:r>
                      </m:den>
                    </m:f>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𝑚</m:t>
                        </m:r>
                        <m:r>
                          <a:rPr lang="en-IN" b="0" i="1" smtClean="0">
                            <a:latin typeface="Cambria Math" panose="02040503050406030204" pitchFamily="18" charset="0"/>
                          </a:rPr>
                          <m:t>=1</m:t>
                        </m:r>
                      </m:sub>
                      <m:sup>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𝑀</m:t>
                        </m:r>
                      </m:sup>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𝐴</m:t>
                            </m:r>
                          </m:e>
                          <m:sub>
                            <m:r>
                              <a:rPr lang="en-IN" b="0" i="1" smtClean="0">
                                <a:latin typeface="Cambria Math" panose="02040503050406030204" pitchFamily="18" charset="0"/>
                              </a:rPr>
                              <m:t>𝑚</m:t>
                            </m:r>
                          </m:sub>
                          <m:sup>
                            <m:r>
                              <a:rPr lang="en-IN" b="0" i="1" smtClean="0">
                                <a:latin typeface="Cambria Math" panose="02040503050406030204" pitchFamily="18" charset="0"/>
                              </a:rPr>
                              <m:t>2</m:t>
                            </m:r>
                          </m:sup>
                        </m:sSubSup>
                      </m:e>
                    </m:nary>
                    <m:r>
                      <a:rPr lang="en-IN" b="0" i="0"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2</m:t>
                        </m:r>
                        <m:sSub>
                          <m:sSubPr>
                            <m:ctrlPr>
                              <a:rPr lang="en-IN" i="1">
                                <a:latin typeface="Cambria Math" panose="02040503050406030204" pitchFamily="18" charset="0"/>
                              </a:rPr>
                            </m:ctrlPr>
                          </m:sSubPr>
                          <m:e>
                            <m:r>
                              <a:rPr lang="en-IN" i="1">
                                <a:latin typeface="Cambria Math" panose="02040503050406030204" pitchFamily="18" charset="0"/>
                              </a:rPr>
                              <m:t>ℰ</m:t>
                            </m:r>
                          </m:e>
                          <m:sub>
                            <m:r>
                              <a:rPr lang="en-IN" i="1">
                                <a:latin typeface="Cambria Math" panose="02040503050406030204" pitchFamily="18" charset="0"/>
                              </a:rPr>
                              <m:t>𝑝</m:t>
                            </m:r>
                          </m:sub>
                        </m:sSub>
                      </m:num>
                      <m:den>
                        <m:r>
                          <a:rPr lang="en-IN" i="1">
                            <a:latin typeface="Cambria Math" panose="02040503050406030204" pitchFamily="18" charset="0"/>
                          </a:rPr>
                          <m:t>𝑀</m:t>
                        </m:r>
                      </m:den>
                    </m:f>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1</m:t>
                            </m:r>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3</m:t>
                            </m:r>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5</m:t>
                            </m:r>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𝑀</m:t>
                                </m:r>
                                <m:r>
                                  <a:rPr lang="en-IN" b="0" i="1" smtClean="0">
                                    <a:latin typeface="Cambria Math" panose="02040503050406030204" pitchFamily="18" charset="0"/>
                                  </a:rPr>
                                  <m:t>−1</m:t>
                                </m:r>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𝑝</m:t>
                            </m:r>
                          </m:sub>
                        </m:sSub>
                      </m:num>
                      <m:den>
                        <m:r>
                          <a:rPr lang="en-IN" b="0" i="1" smtClean="0">
                            <a:latin typeface="Cambria Math" panose="02040503050406030204" pitchFamily="18" charset="0"/>
                          </a:rPr>
                          <m:t>𝑀</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𝑀</m:t>
                        </m:r>
                        <m:d>
                          <m:dPr>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𝑀</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−1</m:t>
                            </m:r>
                          </m:e>
                        </m:d>
                      </m:num>
                      <m:den>
                        <m:r>
                          <a:rPr lang="en-IN" b="0" i="1" smtClean="0">
                            <a:latin typeface="Cambria Math" panose="02040503050406030204" pitchFamily="18" charset="0"/>
                            <a:ea typeface="Cambria Math" panose="02040503050406030204" pitchFamily="18" charset="0"/>
                          </a:rPr>
                          <m:t>6</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𝑀</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3</m:t>
                        </m:r>
                      </m:den>
                    </m:f>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ℰ</m:t>
                        </m:r>
                      </m:e>
                      <m:sub>
                        <m:r>
                          <a:rPr lang="en-IN" b="0" i="1" smtClean="0">
                            <a:latin typeface="Cambria Math" panose="02040503050406030204" pitchFamily="18" charset="0"/>
                            <a:ea typeface="Cambria Math" panose="02040503050406030204" pitchFamily="18" charset="0"/>
                          </a:rPr>
                          <m:t>𝑝</m:t>
                        </m:r>
                      </m:sub>
                    </m:sSub>
                  </m:oMath>
                </a14:m>
                <a:r>
                  <a:rPr lang="en-IN" dirty="0"/>
                  <a:t> </a:t>
                </a:r>
              </a:p>
              <a:p>
                <a:pPr lvl="1"/>
                <a:r>
                  <a:rPr lang="en-IN" dirty="0"/>
                  <a:t>Average energy per bit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𝑏𝑎𝑣𝑔</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𝑎𝑣𝑔</m:t>
                            </m:r>
                          </m:sub>
                        </m:sSub>
                      </m:num>
                      <m:den>
                        <m:r>
                          <a:rPr lang="en-IN" b="0" i="1" smtClean="0">
                            <a:latin typeface="Cambria Math" panose="02040503050406030204" pitchFamily="18" charset="0"/>
                          </a:rPr>
                          <m:t>𝑘</m:t>
                        </m:r>
                        <m:r>
                          <a:rPr lang="en-IN" b="0" i="1" smtClean="0">
                            <a:latin typeface="Cambria Math" panose="02040503050406030204" pitchFamily="18" charset="0"/>
                          </a:rPr>
                          <m:t> </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𝑀</m:t>
                                </m:r>
                              </m:e>
                              <m:sup>
                                <m:r>
                                  <a:rPr lang="en-IN" b="0" i="1" smtClean="0">
                                    <a:latin typeface="Cambria Math" panose="02040503050406030204" pitchFamily="18" charset="0"/>
                                  </a:rPr>
                                  <m:t>2</m:t>
                                </m:r>
                              </m:sup>
                            </m:sSup>
                            <m:r>
                              <a:rPr lang="en-IN" b="0" i="1" smtClean="0">
                                <a:latin typeface="Cambria Math" panose="02040503050406030204" pitchFamily="18" charset="0"/>
                              </a:rPr>
                              <m:t>−1</m:t>
                            </m:r>
                          </m:e>
                        </m:d>
                      </m:num>
                      <m:den>
                        <m:r>
                          <a:rPr lang="en-IN" b="0" i="1" smtClean="0">
                            <a:latin typeface="Cambria Math" panose="02040503050406030204" pitchFamily="18" charset="0"/>
                          </a:rPr>
                          <m:t>3</m:t>
                        </m:r>
                      </m:den>
                    </m:f>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𝑝</m:t>
                        </m:r>
                      </m:sub>
                    </m:sSub>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𝑀</m:t>
                                </m:r>
                              </m:e>
                            </m:func>
                          </m:den>
                        </m:f>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𝑀</m:t>
                            </m:r>
                          </m:e>
                          <m:sup>
                            <m:r>
                              <a:rPr lang="en-IN" b="0" i="1" smtClean="0">
                                <a:latin typeface="Cambria Math" panose="02040503050406030204" pitchFamily="18" charset="0"/>
                              </a:rPr>
                              <m:t>2</m:t>
                            </m:r>
                          </m:sup>
                        </m:sSup>
                        <m:r>
                          <a:rPr lang="en-IN" b="0" i="1" smtClean="0">
                            <a:latin typeface="Cambria Math" panose="02040503050406030204" pitchFamily="18" charset="0"/>
                          </a:rPr>
                          <m:t>−1)</m:t>
                        </m:r>
                      </m:num>
                      <m:den>
                        <m:r>
                          <a:rPr lang="en-IN" b="0" i="1" smtClean="0">
                            <a:latin typeface="Cambria Math" panose="02040503050406030204" pitchFamily="18" charset="0"/>
                          </a:rPr>
                          <m:t>3</m:t>
                        </m:r>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𝑀</m:t>
                            </m:r>
                          </m:e>
                        </m:func>
                      </m:den>
                    </m:f>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𝑝</m:t>
                        </m:r>
                      </m:sub>
                    </m:sSub>
                  </m:oMath>
                </a14:m>
                <a:endParaRPr lang="en-IN" dirty="0"/>
              </a:p>
              <a:p>
                <a:r>
                  <a:rPr lang="en-IN" dirty="0"/>
                  <a:t>Modulated signal</a:t>
                </a:r>
              </a:p>
              <a:p>
                <a:pPr lvl="1"/>
                <a:r>
                  <a:rPr lang="en-IN" dirty="0"/>
                  <a:t>Usually the PAM signals are carrier modulated band-pass signals with lowpass equivalents of the form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m:t>
                        </m:r>
                      </m:sub>
                    </m:sSub>
                    <m:r>
                      <a:rPr lang="en-IN" b="0" i="1" smtClean="0">
                        <a:latin typeface="Cambria Math" panose="02040503050406030204" pitchFamily="18" charset="0"/>
                      </a:rPr>
                      <m:t>𝑔</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where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m:t>
                        </m:r>
                      </m:sub>
                    </m:sSub>
                  </m:oMath>
                </a14:m>
                <a:r>
                  <a:rPr lang="en-IN" dirty="0"/>
                  <a:t> and </a:t>
                </a:r>
                <a14:m>
                  <m:oMath xmlns:m="http://schemas.openxmlformats.org/officeDocument/2006/math">
                    <m:r>
                      <a:rPr lang="en-IN" b="0" i="1" smtClean="0">
                        <a:latin typeface="Cambria Math" panose="02040503050406030204" pitchFamily="18" charset="0"/>
                      </a:rPr>
                      <m:t>𝑔</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are real</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𝑅𝑒</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sup>
                        </m:sSup>
                      </m:e>
                    </m:d>
                    <m:r>
                      <a:rPr lang="en-IN" b="0" i="1" smtClean="0">
                        <a:latin typeface="Cambria Math" panose="02040503050406030204" pitchFamily="18" charset="0"/>
                      </a:rPr>
                      <m:t>=</m:t>
                    </m:r>
                    <m:r>
                      <a:rPr lang="en-IN" b="0" i="1" smtClean="0">
                        <a:latin typeface="Cambria Math" panose="02040503050406030204" pitchFamily="18" charset="0"/>
                      </a:rPr>
                      <m:t>𝑅𝑒</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m:t>
                            </m:r>
                          </m:sub>
                        </m:sSub>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sup>
                        </m:sSup>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m:t>
                        </m:r>
                      </m:sub>
                    </m:sSub>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m:rPr>
                        <m:sty m:val="p"/>
                      </m:rPr>
                      <a:rPr lang="en-IN" b="0" i="0" smtClean="0">
                        <a:latin typeface="Cambria Math" panose="02040503050406030204" pitchFamily="18" charset="0"/>
                      </a:rPr>
                      <m:t>cos</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oMath>
                </a14:m>
                <a:r>
                  <a:rPr lang="en-IN" dirty="0"/>
                  <a:t> is the carrier frequency</a:t>
                </a:r>
              </a:p>
              <a:p>
                <a:pPr lvl="1"/>
                <a:r>
                  <a:rPr lang="en-IN" dirty="0"/>
                  <a:t>So, PAM signalling generic form </a:t>
                </a:r>
                <a14:m>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m:rPr>
                        <m:sty m:val="p"/>
                      </m:rPr>
                      <a:rPr lang="en-IN" b="0" i="0" smtClean="0">
                        <a:latin typeface="Cambria Math" panose="02040503050406030204" pitchFamily="18" charset="0"/>
                      </a:rPr>
                      <m:t>cos</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r>
                      <a:rPr lang="en-IN" b="0" i="1" smtClean="0">
                        <a:latin typeface="Cambria Math" panose="02040503050406030204" pitchFamily="18" charset="0"/>
                      </a:rPr>
                      <m:t>)</m:t>
                    </m:r>
                  </m:oMath>
                </a14:m>
                <a:endParaRPr lang="en-IN" dirty="0"/>
              </a:p>
              <a:p>
                <a:r>
                  <a:rPr lang="en-IN" dirty="0"/>
                  <a:t>Energy - Bandpass signal</a:t>
                </a:r>
              </a:p>
              <a:p>
                <a:pPr lvl="1"/>
                <a:r>
                  <a:rPr lang="en-IN" b="0" dirty="0"/>
                  <a:t>Bandpass signal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m:t>
                        </m:r>
                      </m:sub>
                    </m:sSub>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m:rPr>
                        <m:sty m:val="p"/>
                      </m:rPr>
                      <a:rPr lang="en-IN" b="0" i="0" smtClean="0">
                        <a:latin typeface="Cambria Math" panose="02040503050406030204" pitchFamily="18" charset="0"/>
                      </a:rPr>
                      <m:t>cos</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r>
                      <a:rPr lang="en-IN" b="0" i="1" smtClean="0">
                        <a:latin typeface="Cambria Math" panose="02040503050406030204" pitchFamily="18" charset="0"/>
                      </a:rPr>
                      <m:t>)</m:t>
                    </m:r>
                  </m:oMath>
                </a14:m>
                <a:endParaRPr lang="en-IN" b="0" i="1" dirty="0">
                  <a:latin typeface="Cambria Math" panose="02040503050406030204" pitchFamily="18" charset="0"/>
                </a:endParaRP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𝑏𝑎𝑛𝑑𝑝𝑎𝑠𝑠</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𝐴</m:t>
                        </m:r>
                      </m:e>
                      <m:sub>
                        <m:r>
                          <a:rPr lang="en-IN" b="0" i="1" smtClean="0">
                            <a:latin typeface="Cambria Math" panose="02040503050406030204" pitchFamily="18" charset="0"/>
                          </a:rPr>
                          <m:t>𝑚</m:t>
                        </m:r>
                      </m:sub>
                      <m:sup>
                        <m:r>
                          <a:rPr lang="en-IN" b="0" i="1" smtClean="0">
                            <a:latin typeface="Cambria Math" panose="02040503050406030204" pitchFamily="18" charset="0"/>
                          </a:rPr>
                          <m:t>2</m:t>
                        </m:r>
                      </m:sup>
                    </m:sSubSup>
                    <m:r>
                      <a:rPr lang="en-IN" b="0" i="1" smtClean="0">
                        <a:latin typeface="Cambria Math" panose="02040503050406030204" pitchFamily="18" charset="0"/>
                        <a:ea typeface="Cambria Math" panose="02040503050406030204" pitchFamily="18" charset="0"/>
                      </a:rPr>
                      <m:t>×</m:t>
                    </m:r>
                    <m:d>
                      <m:dPr>
                        <m:ctrlPr>
                          <a:rPr lang="en-IN" b="0" i="1" smtClean="0">
                            <a:latin typeface="Cambria Math" panose="02040503050406030204" pitchFamily="18" charset="0"/>
                            <a:ea typeface="Cambria Math" panose="02040503050406030204" pitchFamily="18" charset="0"/>
                          </a:rPr>
                        </m:ctrlPr>
                      </m:dPr>
                      <m:e>
                        <m:f>
                          <m:fPr>
                            <m:ctrlPr>
                              <a:rPr lang="en-IN" b="0" i="1" smtClean="0">
                                <a:latin typeface="Cambria Math" panose="02040503050406030204" pitchFamily="18" charset="0"/>
                                <a:ea typeface="Cambria Math" panose="02040503050406030204" pitchFamily="18" charset="0"/>
                              </a:rPr>
                            </m:ctrlPr>
                          </m:fPr>
                          <m:num>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ℰ</m:t>
                                </m:r>
                              </m:e>
                              <m:sub>
                                <m:r>
                                  <a:rPr lang="en-IN" b="0" i="1" smtClean="0">
                                    <a:latin typeface="Cambria Math" panose="02040503050406030204" pitchFamily="18" charset="0"/>
                                    <a:ea typeface="Cambria Math" panose="02040503050406030204" pitchFamily="18" charset="0"/>
                                  </a:rPr>
                                  <m:t>𝑔</m:t>
                                </m:r>
                              </m:sub>
                            </m:sSub>
                          </m:num>
                          <m:den>
                            <m:r>
                              <a:rPr lang="en-IN" b="0" i="1" smtClean="0">
                                <a:latin typeface="Cambria Math" panose="02040503050406030204" pitchFamily="18" charset="0"/>
                                <a:ea typeface="Cambria Math" panose="02040503050406030204" pitchFamily="18" charset="0"/>
                              </a:rPr>
                              <m:t>2</m:t>
                            </m:r>
                          </m:den>
                        </m:f>
                      </m:e>
                    </m:d>
                  </m:oMath>
                </a14:m>
                <a:r>
                  <a:rPr lang="en-IN" dirty="0"/>
                  <a:t>, where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oMath>
                </a14:m>
                <a:r>
                  <a:rPr lang="en-IN" dirty="0"/>
                  <a:t> is energy in </a:t>
                </a:r>
                <a14:m>
                  <m:oMath xmlns:m="http://schemas.openxmlformats.org/officeDocument/2006/math">
                    <m:r>
                      <a:rPr lang="en-IN" b="0" i="1" smtClean="0">
                        <a:latin typeface="Cambria Math" panose="02040503050406030204" pitchFamily="18" charset="0"/>
                      </a:rPr>
                      <m:t>𝑔</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and due to </a:t>
                </a:r>
                <a14:m>
                  <m:oMath xmlns:m="http://schemas.openxmlformats.org/officeDocument/2006/math">
                    <m:r>
                      <m:rPr>
                        <m:sty m:val="p"/>
                      </m:rPr>
                      <a:rPr lang="en-IN" b="0" i="0" smtClean="0">
                        <a:latin typeface="Cambria Math" panose="02040503050406030204" pitchFamily="18" charset="0"/>
                      </a:rPr>
                      <m:t>cos</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g(t) energy gets halved</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𝑎𝑣𝑔</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𝑀</m:t>
                                </m:r>
                              </m:e>
                              <m:sup>
                                <m:r>
                                  <a:rPr lang="en-IN" b="0" i="1" smtClean="0">
                                    <a:latin typeface="Cambria Math" panose="02040503050406030204" pitchFamily="18" charset="0"/>
                                  </a:rPr>
                                  <m:t>2</m:t>
                                </m:r>
                              </m:sup>
                            </m:sSup>
                            <m:r>
                              <a:rPr lang="en-IN" b="0" i="1" smtClean="0">
                                <a:latin typeface="Cambria Math" panose="02040503050406030204" pitchFamily="18" charset="0"/>
                              </a:rPr>
                              <m:t>−1</m:t>
                            </m:r>
                          </m:e>
                        </m:d>
                      </m:num>
                      <m:den>
                        <m:r>
                          <a:rPr lang="en-IN" b="0" i="1" smtClean="0">
                            <a:latin typeface="Cambria Math" panose="02040503050406030204" pitchFamily="18" charset="0"/>
                          </a:rPr>
                          <m:t>3</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𝑀</m:t>
                                </m:r>
                              </m:e>
                              <m:sup>
                                <m:r>
                                  <a:rPr lang="en-IN" b="0" i="1" smtClean="0">
                                    <a:latin typeface="Cambria Math" panose="02040503050406030204" pitchFamily="18" charset="0"/>
                                  </a:rPr>
                                  <m:t>2</m:t>
                                </m:r>
                              </m:sup>
                            </m:sSup>
                            <m:r>
                              <a:rPr lang="en-IN" b="0" i="1" smtClean="0">
                                <a:latin typeface="Cambria Math" panose="02040503050406030204" pitchFamily="18" charset="0"/>
                              </a:rPr>
                              <m:t>−1</m:t>
                            </m:r>
                          </m:e>
                        </m:d>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num>
                      <m:den>
                        <m:r>
                          <a:rPr lang="en-IN" b="0" i="1" smtClean="0">
                            <a:latin typeface="Cambria Math" panose="02040503050406030204" pitchFamily="18" charset="0"/>
                          </a:rPr>
                          <m:t>6</m:t>
                        </m:r>
                      </m:den>
                    </m:f>
                  </m:oMath>
                </a14:m>
                <a:endParaRPr lang="en-IN" b="0" i="1" dirty="0">
                  <a:latin typeface="Cambria Math" panose="02040503050406030204" pitchFamily="18" charset="0"/>
                </a:endParaRP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𝑏𝑎𝑣𝑔</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𝑀</m:t>
                                </m:r>
                              </m:e>
                              <m:sup>
                                <m:r>
                                  <a:rPr lang="en-IN" b="0" i="1" smtClean="0">
                                    <a:latin typeface="Cambria Math" panose="02040503050406030204" pitchFamily="18" charset="0"/>
                                  </a:rPr>
                                  <m:t>2</m:t>
                                </m:r>
                              </m:sup>
                            </m:sSup>
                            <m:r>
                              <a:rPr lang="en-IN" b="0" i="1" smtClean="0">
                                <a:latin typeface="Cambria Math" panose="02040503050406030204" pitchFamily="18" charset="0"/>
                              </a:rPr>
                              <m:t>−1</m:t>
                            </m:r>
                          </m:e>
                        </m:d>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num>
                      <m:den>
                        <m:r>
                          <a:rPr lang="en-IN" b="0" i="1" smtClean="0">
                            <a:latin typeface="Cambria Math" panose="02040503050406030204" pitchFamily="18" charset="0"/>
                          </a:rPr>
                          <m:t>6</m:t>
                        </m:r>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𝑀</m:t>
                            </m:r>
                          </m:e>
                        </m:func>
                      </m:den>
                    </m:f>
                  </m:oMath>
                </a14:m>
                <a:endParaRPr lang="en-IN" i="1" dirty="0">
                  <a:latin typeface="Cambria Math" panose="02040503050406030204" pitchFamily="18" charset="0"/>
                </a:endParaRPr>
              </a:p>
              <a:p>
                <a:r>
                  <a:rPr lang="en-IN" dirty="0">
                    <a:latin typeface="Calibri" panose="020F0502020204030204" pitchFamily="34" charset="0"/>
                    <a:cs typeface="Calibri" panose="020F0502020204030204" pitchFamily="34" charset="0"/>
                  </a:rPr>
                  <a:t>PAM signals are one-dimensional (N=1) since all values of the signal are multiples of the same basis signal and hence a single orthonormal basis function is enough to represent PAM signals</a:t>
                </a:r>
              </a:p>
              <a:p>
                <a:endParaRPr lang="en-IN" dirty="0"/>
              </a:p>
            </p:txBody>
          </p:sp>
        </mc:Choice>
        <mc:Fallback xmlns="">
          <p:sp>
            <p:nvSpPr>
              <p:cNvPr id="3" name="Content Placeholder 2">
                <a:extLst>
                  <a:ext uri="{FF2B5EF4-FFF2-40B4-BE49-F238E27FC236}">
                    <a16:creationId xmlns:a16="http://schemas.microsoft.com/office/drawing/2014/main" id="{3DF142FF-78BF-72C5-5963-B3C6FD3B5F09}"/>
                  </a:ext>
                </a:extLst>
              </p:cNvPr>
              <p:cNvSpPr>
                <a:spLocks noGrp="1" noRot="1" noChangeAspect="1" noMove="1" noResize="1" noEditPoints="1" noAdjustHandles="1" noChangeArrowheads="1" noChangeShapeType="1" noTextEdit="1"/>
              </p:cNvSpPr>
              <p:nvPr>
                <p:ph sz="quarter" idx="10"/>
              </p:nvPr>
            </p:nvSpPr>
            <p:spPr>
              <a:xfrm>
                <a:off x="213644" y="550862"/>
                <a:ext cx="11368755" cy="6185497"/>
              </a:xfrm>
              <a:blipFill>
                <a:blip r:embed="rId2"/>
                <a:stretch>
                  <a:fillRect t="-788"/>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4579B65E-BD7C-1E6C-740C-0664E9BABCA0}"/>
              </a:ext>
            </a:extLst>
          </p:cNvPr>
          <p:cNvPicPr>
            <a:picLocks noChangeAspect="1"/>
          </p:cNvPicPr>
          <p:nvPr/>
        </p:nvPicPr>
        <p:blipFill>
          <a:blip r:embed="rId3"/>
          <a:stretch>
            <a:fillRect/>
          </a:stretch>
        </p:blipFill>
        <p:spPr>
          <a:xfrm>
            <a:off x="8917291" y="2752776"/>
            <a:ext cx="2817784" cy="774384"/>
          </a:xfrm>
          <a:prstGeom prst="rect">
            <a:avLst/>
          </a:prstGeom>
        </p:spPr>
      </p:pic>
    </p:spTree>
    <p:extLst>
      <p:ext uri="{BB962C8B-B14F-4D97-AF65-F5344CB8AC3E}">
        <p14:creationId xmlns:p14="http://schemas.microsoft.com/office/powerpoint/2010/main" val="85101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3ABF-D88B-C436-7BAC-32AF2B5A1E2B}"/>
              </a:ext>
            </a:extLst>
          </p:cNvPr>
          <p:cNvSpPr>
            <a:spLocks noGrp="1"/>
          </p:cNvSpPr>
          <p:nvPr>
            <p:ph type="title"/>
          </p:nvPr>
        </p:nvSpPr>
        <p:spPr/>
        <p:txBody>
          <a:bodyPr/>
          <a:lstStyle/>
          <a:p>
            <a:r>
              <a:rPr lang="en-IN" dirty="0"/>
              <a:t>Memoryless Modulation Techniques - PAM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F142FF-78BF-72C5-5963-B3C6FD3B5F09}"/>
                  </a:ext>
                </a:extLst>
              </p:cNvPr>
              <p:cNvSpPr>
                <a:spLocks noGrp="1"/>
              </p:cNvSpPr>
              <p:nvPr>
                <p:ph sz="quarter" idx="10"/>
              </p:nvPr>
            </p:nvSpPr>
            <p:spPr>
              <a:xfrm>
                <a:off x="213644" y="550862"/>
                <a:ext cx="11368755" cy="6185497"/>
              </a:xfrm>
            </p:spPr>
            <p:txBody>
              <a:bodyPr>
                <a:normAutofit fontScale="85000" lnSpcReduction="10000"/>
              </a:bodyPr>
              <a:lstStyle/>
              <a:p>
                <a:r>
                  <a:rPr lang="en-IN" dirty="0"/>
                  <a:t>Orthonormal basis signals/functions</a:t>
                </a:r>
              </a:p>
              <a:p>
                <a:pPr lvl="1"/>
                <a:r>
                  <a:rPr lang="en-IN" dirty="0">
                    <a:latin typeface="Calibri" panose="020F0502020204030204" pitchFamily="34" charset="0"/>
                    <a:cs typeface="Calibri" panose="020F0502020204030204" pitchFamily="34" charset="0"/>
                  </a:rPr>
                  <a:t>PAM signals are one-dimensional (N=1) since all values of the signal are multiples of the same basis signal and hence a single orthonormal basis function - </a:t>
                </a:r>
                <a14:m>
                  <m:oMath xmlns:m="http://schemas.openxmlformats.org/officeDocument/2006/math">
                    <m:r>
                      <a:rPr lang="en-IN" b="0" i="1" smtClean="0">
                        <a:latin typeface="Cambria Math" panose="02040503050406030204" pitchFamily="18" charset="0"/>
                        <a:cs typeface="Calibri" panose="020F0502020204030204" pitchFamily="34" charset="0"/>
                      </a:rPr>
                      <m:t>𝜙</m:t>
                    </m:r>
                    <m:r>
                      <a:rPr lang="en-IN" b="0" i="1" smtClean="0">
                        <a:latin typeface="Cambria Math" panose="02040503050406030204" pitchFamily="18" charset="0"/>
                        <a:cs typeface="Calibri" panose="020F0502020204030204" pitchFamily="34" charset="0"/>
                      </a:rPr>
                      <m:t>(</m:t>
                    </m:r>
                    <m:r>
                      <a:rPr lang="en-IN" b="0" i="1" smtClean="0">
                        <a:latin typeface="Cambria Math" panose="02040503050406030204" pitchFamily="18" charset="0"/>
                        <a:cs typeface="Calibri" panose="020F0502020204030204" pitchFamily="34" charset="0"/>
                      </a:rPr>
                      <m:t>𝑡</m:t>
                    </m:r>
                    <m:r>
                      <a:rPr lang="en-IN" b="0" i="1" smtClean="0">
                        <a:latin typeface="Cambria Math" panose="02040503050406030204" pitchFamily="18" charset="0"/>
                        <a:cs typeface="Calibri" panose="020F0502020204030204" pitchFamily="34" charset="0"/>
                      </a:rPr>
                      <m:t>)</m:t>
                    </m:r>
                  </m:oMath>
                </a14:m>
                <a:r>
                  <a:rPr lang="en-IN" dirty="0">
                    <a:latin typeface="Calibri" panose="020F0502020204030204" pitchFamily="34" charset="0"/>
                    <a:cs typeface="Calibri" panose="020F0502020204030204" pitchFamily="34" charset="0"/>
                  </a:rPr>
                  <a:t> - is enough to represent PAM signals</a:t>
                </a:r>
              </a:p>
              <a:p>
                <a:pPr lvl="1"/>
                <a14:m>
                  <m:oMath xmlns:m="http://schemas.openxmlformats.org/officeDocument/2006/math">
                    <m:r>
                      <a:rPr lang="en-IN" b="0" i="1" smtClean="0">
                        <a:latin typeface="Cambria Math" panose="02040503050406030204" pitchFamily="18" charset="0"/>
                        <a:cs typeface="Calibri" panose="020F0502020204030204" pitchFamily="34" charset="0"/>
                      </a:rPr>
                      <m:t>𝜙</m:t>
                    </m:r>
                    <m:sSub>
                      <m:sSubPr>
                        <m:ctrlPr>
                          <a:rPr lang="en-IN" b="0" i="1" smtClean="0">
                            <a:latin typeface="Cambria Math" panose="02040503050406030204" pitchFamily="18" charset="0"/>
                            <a:cs typeface="Calibri" panose="020F0502020204030204" pitchFamily="34" charset="0"/>
                          </a:rPr>
                        </m:ctrlPr>
                      </m:sSubPr>
                      <m:e>
                        <m:d>
                          <m:dPr>
                            <m:ctrlPr>
                              <a:rPr lang="en-IN" b="0" i="1" smtClean="0">
                                <a:latin typeface="Cambria Math" panose="02040503050406030204" pitchFamily="18" charset="0"/>
                                <a:cs typeface="Calibri" panose="020F0502020204030204" pitchFamily="34" charset="0"/>
                              </a:rPr>
                            </m:ctrlPr>
                          </m:dPr>
                          <m:e>
                            <m:r>
                              <a:rPr lang="en-IN" b="0" i="1" smtClean="0">
                                <a:latin typeface="Cambria Math" panose="02040503050406030204" pitchFamily="18" charset="0"/>
                                <a:cs typeface="Calibri" panose="020F0502020204030204" pitchFamily="34" charset="0"/>
                              </a:rPr>
                              <m:t>𝑡</m:t>
                            </m:r>
                          </m:e>
                        </m:d>
                      </m:e>
                      <m:sub>
                        <m:r>
                          <a:rPr lang="en-IN" b="0" i="1" smtClean="0">
                            <a:latin typeface="Cambria Math" panose="02040503050406030204" pitchFamily="18" charset="0"/>
                            <a:cs typeface="Calibri" panose="020F0502020204030204" pitchFamily="34" charset="0"/>
                          </a:rPr>
                          <m:t>𝑏𝑎𝑠𝑒𝑏𝑎𝑛𝑑</m:t>
                        </m:r>
                      </m:sub>
                    </m:sSub>
                    <m:r>
                      <a:rPr lang="en-IN" b="0" i="1" smtClean="0">
                        <a:latin typeface="Cambria Math" panose="02040503050406030204" pitchFamily="18" charset="0"/>
                        <a:cs typeface="Calibri" panose="020F0502020204030204" pitchFamily="34" charset="0"/>
                      </a:rPr>
                      <m:t>=</m:t>
                    </m:r>
                    <m:f>
                      <m:fPr>
                        <m:ctrlPr>
                          <a:rPr lang="en-IN" b="0" i="1" smtClean="0">
                            <a:latin typeface="Cambria Math" panose="02040503050406030204" pitchFamily="18" charset="0"/>
                            <a:cs typeface="Calibri" panose="020F0502020204030204" pitchFamily="34" charset="0"/>
                          </a:rPr>
                        </m:ctrlPr>
                      </m:fPr>
                      <m:num>
                        <m:r>
                          <a:rPr lang="en-IN" b="0" i="1" smtClean="0">
                            <a:latin typeface="Cambria Math" panose="02040503050406030204" pitchFamily="18" charset="0"/>
                            <a:cs typeface="Calibri" panose="020F0502020204030204" pitchFamily="34" charset="0"/>
                          </a:rPr>
                          <m:t>𝑝</m:t>
                        </m:r>
                        <m:d>
                          <m:dPr>
                            <m:ctrlPr>
                              <a:rPr lang="en-IN" b="0" i="1" smtClean="0">
                                <a:latin typeface="Cambria Math" panose="02040503050406030204" pitchFamily="18" charset="0"/>
                                <a:cs typeface="Calibri" panose="020F0502020204030204" pitchFamily="34" charset="0"/>
                              </a:rPr>
                            </m:ctrlPr>
                          </m:dPr>
                          <m:e>
                            <m:r>
                              <a:rPr lang="en-IN" b="0" i="1" smtClean="0">
                                <a:latin typeface="Cambria Math" panose="02040503050406030204" pitchFamily="18" charset="0"/>
                                <a:cs typeface="Calibri" panose="020F0502020204030204" pitchFamily="34" charset="0"/>
                              </a:rPr>
                              <m:t>𝑡</m:t>
                            </m:r>
                          </m:e>
                        </m:d>
                      </m:num>
                      <m:den>
                        <m:rad>
                          <m:radPr>
                            <m:degHide m:val="on"/>
                            <m:ctrlPr>
                              <a:rPr lang="en-IN" b="0" i="1" smtClean="0">
                                <a:latin typeface="Cambria Math" panose="02040503050406030204" pitchFamily="18" charset="0"/>
                                <a:cs typeface="Calibri" panose="020F0502020204030204" pitchFamily="34" charset="0"/>
                              </a:rPr>
                            </m:ctrlPr>
                          </m:radPr>
                          <m:deg/>
                          <m:e>
                            <m:sSub>
                              <m:sSubPr>
                                <m:ctrlPr>
                                  <a:rPr lang="en-IN" b="0" i="1" smtClean="0">
                                    <a:latin typeface="Cambria Math" panose="02040503050406030204" pitchFamily="18" charset="0"/>
                                    <a:cs typeface="Calibri" panose="020F0502020204030204" pitchFamily="34" charset="0"/>
                                  </a:rPr>
                                </m:ctrlPr>
                              </m:sSubPr>
                              <m:e>
                                <m:r>
                                  <a:rPr lang="en-IN" b="0" i="1" smtClean="0">
                                    <a:latin typeface="Cambria Math" panose="02040503050406030204" pitchFamily="18" charset="0"/>
                                    <a:cs typeface="Calibri" panose="020F0502020204030204" pitchFamily="34" charset="0"/>
                                  </a:rPr>
                                  <m:t>ℰ</m:t>
                                </m:r>
                              </m:e>
                              <m:sub>
                                <m:r>
                                  <a:rPr lang="en-IN" b="0" i="1" smtClean="0">
                                    <a:latin typeface="Cambria Math" panose="02040503050406030204" pitchFamily="18" charset="0"/>
                                    <a:cs typeface="Calibri" panose="020F0502020204030204" pitchFamily="34" charset="0"/>
                                  </a:rPr>
                                  <m:t>𝑝</m:t>
                                </m:r>
                              </m:sub>
                            </m:sSub>
                          </m:e>
                        </m:rad>
                      </m:den>
                    </m:f>
                  </m:oMath>
                </a14:m>
                <a:endParaRPr lang="en-IN" b="0" dirty="0">
                  <a:latin typeface="Calibri" panose="020F0502020204030204" pitchFamily="34" charset="0"/>
                  <a:cs typeface="Calibri" panose="020F0502020204030204" pitchFamily="34" charset="0"/>
                </a:endParaRPr>
              </a:p>
              <a:p>
                <a:pPr lvl="1"/>
                <a:r>
                  <a:rPr lang="en-IN" dirty="0">
                    <a:latin typeface="Calibri" panose="020F0502020204030204" pitchFamily="34" charset="0"/>
                    <a:cs typeface="Calibri" panose="020F0502020204030204" pitchFamily="34" charset="0"/>
                  </a:rPr>
                  <a:t>Basis function for lowpass PAM signal is of the form </a:t>
                </a:r>
                <a14:m>
                  <m:oMath xmlns:m="http://schemas.openxmlformats.org/officeDocument/2006/math">
                    <m:sSub>
                      <m:sSubPr>
                        <m:ctrlPr>
                          <a:rPr lang="en-IN" b="0" i="1" smtClean="0">
                            <a:latin typeface="Cambria Math" panose="02040503050406030204" pitchFamily="18" charset="0"/>
                            <a:cs typeface="Calibri" panose="020F0502020204030204" pitchFamily="34" charset="0"/>
                          </a:rPr>
                        </m:ctrlPr>
                      </m:sSubPr>
                      <m:e>
                        <m:r>
                          <a:rPr lang="en-IN" b="0" i="1" smtClean="0">
                            <a:latin typeface="Cambria Math" panose="02040503050406030204" pitchFamily="18" charset="0"/>
                            <a:cs typeface="Calibri" panose="020F0502020204030204" pitchFamily="34" charset="0"/>
                          </a:rPr>
                          <m:t>𝑠</m:t>
                        </m:r>
                      </m:e>
                      <m:sub>
                        <m:r>
                          <a:rPr lang="en-IN" b="0" i="1" smtClean="0">
                            <a:latin typeface="Cambria Math" panose="02040503050406030204" pitchFamily="18" charset="0"/>
                            <a:cs typeface="Calibri" panose="020F0502020204030204" pitchFamily="34" charset="0"/>
                          </a:rPr>
                          <m:t>𝑚</m:t>
                        </m:r>
                      </m:sub>
                    </m:sSub>
                    <m:d>
                      <m:dPr>
                        <m:ctrlPr>
                          <a:rPr lang="en-IN" b="0" i="1" smtClean="0">
                            <a:latin typeface="Cambria Math" panose="02040503050406030204" pitchFamily="18" charset="0"/>
                            <a:cs typeface="Calibri" panose="020F0502020204030204" pitchFamily="34" charset="0"/>
                          </a:rPr>
                        </m:ctrlPr>
                      </m:dPr>
                      <m:e>
                        <m:r>
                          <a:rPr lang="en-IN" b="0" i="1" smtClean="0">
                            <a:latin typeface="Cambria Math" panose="02040503050406030204" pitchFamily="18" charset="0"/>
                            <a:cs typeface="Calibri" panose="020F0502020204030204" pitchFamily="34" charset="0"/>
                          </a:rPr>
                          <m:t>𝑡</m:t>
                        </m:r>
                      </m:e>
                    </m:d>
                    <m:r>
                      <a:rPr lang="en-IN" b="0" i="1" smtClean="0">
                        <a:latin typeface="Cambria Math" panose="02040503050406030204" pitchFamily="18" charset="0"/>
                        <a:cs typeface="Calibri" panose="020F0502020204030204" pitchFamily="34" charset="0"/>
                      </a:rPr>
                      <m:t>=</m:t>
                    </m:r>
                    <m:sSub>
                      <m:sSubPr>
                        <m:ctrlPr>
                          <a:rPr lang="en-IN" b="0" i="1" smtClean="0">
                            <a:latin typeface="Cambria Math" panose="02040503050406030204" pitchFamily="18" charset="0"/>
                            <a:cs typeface="Calibri" panose="020F0502020204030204" pitchFamily="34" charset="0"/>
                          </a:rPr>
                        </m:ctrlPr>
                      </m:sSubPr>
                      <m:e>
                        <m:r>
                          <a:rPr lang="en-IN" b="0" i="1" smtClean="0">
                            <a:latin typeface="Cambria Math" panose="02040503050406030204" pitchFamily="18" charset="0"/>
                            <a:cs typeface="Calibri" panose="020F0502020204030204" pitchFamily="34" charset="0"/>
                          </a:rPr>
                          <m:t>𝐴</m:t>
                        </m:r>
                      </m:e>
                      <m:sub>
                        <m:r>
                          <a:rPr lang="en-IN" b="0" i="1" smtClean="0">
                            <a:latin typeface="Cambria Math" panose="02040503050406030204" pitchFamily="18" charset="0"/>
                            <a:cs typeface="Calibri" panose="020F0502020204030204" pitchFamily="34" charset="0"/>
                          </a:rPr>
                          <m:t>𝑚</m:t>
                        </m:r>
                      </m:sub>
                    </m:sSub>
                    <m:r>
                      <a:rPr lang="en-IN" b="0" i="1" smtClean="0">
                        <a:latin typeface="Cambria Math" panose="02040503050406030204" pitchFamily="18" charset="0"/>
                        <a:cs typeface="Calibri" panose="020F0502020204030204" pitchFamily="34" charset="0"/>
                      </a:rPr>
                      <m:t>𝑝</m:t>
                    </m:r>
                    <m:r>
                      <a:rPr lang="en-IN" b="0" i="1" smtClean="0">
                        <a:latin typeface="Cambria Math" panose="02040503050406030204" pitchFamily="18" charset="0"/>
                        <a:cs typeface="Calibri" panose="020F0502020204030204" pitchFamily="34" charset="0"/>
                      </a:rPr>
                      <m:t>(</m:t>
                    </m:r>
                    <m:r>
                      <a:rPr lang="en-IN" b="0" i="1" smtClean="0">
                        <a:latin typeface="Cambria Math" panose="02040503050406030204" pitchFamily="18" charset="0"/>
                        <a:cs typeface="Calibri" panose="020F0502020204030204" pitchFamily="34" charset="0"/>
                      </a:rPr>
                      <m:t>𝑡</m:t>
                    </m:r>
                    <m:r>
                      <a:rPr lang="en-IN" b="0" i="1" smtClean="0">
                        <a:latin typeface="Cambria Math" panose="02040503050406030204" pitchFamily="18" charset="0"/>
                        <a:cs typeface="Calibri" panose="020F0502020204030204" pitchFamily="34" charset="0"/>
                      </a:rPr>
                      <m:t>)</m:t>
                    </m:r>
                  </m:oMath>
                </a14:m>
                <a:endParaRPr lang="en-IN" dirty="0">
                  <a:latin typeface="Calibri" panose="020F0502020204030204" pitchFamily="34" charset="0"/>
                  <a:cs typeface="Calibri" panose="020F0502020204030204" pitchFamily="34" charset="0"/>
                </a:endParaRPr>
              </a:p>
              <a:p>
                <a:pPr lvl="1"/>
                <a:r>
                  <a:rPr lang="en-IN" b="0" dirty="0">
                    <a:cs typeface="Calibri" panose="020F0502020204030204" pitchFamily="34" charset="0"/>
                  </a:rPr>
                  <a:t>Basis function for bandpass PAM signal </a:t>
                </a:r>
                <a14:m>
                  <m:oMath xmlns:m="http://schemas.openxmlformats.org/officeDocument/2006/math">
                    <m:r>
                      <a:rPr lang="en-IN" b="0" i="1" smtClean="0">
                        <a:latin typeface="Cambria Math" panose="02040503050406030204" pitchFamily="18" charset="0"/>
                        <a:cs typeface="Calibri" panose="020F0502020204030204" pitchFamily="34" charset="0"/>
                      </a:rPr>
                      <m:t>𝜙</m:t>
                    </m:r>
                    <m:sSub>
                      <m:sSubPr>
                        <m:ctrlPr>
                          <a:rPr lang="en-IN" b="0" i="1" smtClean="0">
                            <a:latin typeface="Cambria Math" panose="02040503050406030204" pitchFamily="18" charset="0"/>
                            <a:cs typeface="Calibri" panose="020F0502020204030204" pitchFamily="34" charset="0"/>
                          </a:rPr>
                        </m:ctrlPr>
                      </m:sSubPr>
                      <m:e>
                        <m:d>
                          <m:dPr>
                            <m:ctrlPr>
                              <a:rPr lang="en-IN" b="0" i="1" smtClean="0">
                                <a:latin typeface="Cambria Math" panose="02040503050406030204" pitchFamily="18" charset="0"/>
                                <a:cs typeface="Calibri" panose="020F0502020204030204" pitchFamily="34" charset="0"/>
                              </a:rPr>
                            </m:ctrlPr>
                          </m:dPr>
                          <m:e>
                            <m:r>
                              <a:rPr lang="en-IN" b="0" i="1" smtClean="0">
                                <a:latin typeface="Cambria Math" panose="02040503050406030204" pitchFamily="18" charset="0"/>
                                <a:cs typeface="Calibri" panose="020F0502020204030204" pitchFamily="34" charset="0"/>
                              </a:rPr>
                              <m:t>𝑡</m:t>
                            </m:r>
                          </m:e>
                        </m:d>
                      </m:e>
                      <m:sub>
                        <m:r>
                          <a:rPr lang="en-IN" b="0" i="1" smtClean="0">
                            <a:latin typeface="Cambria Math" panose="02040503050406030204" pitchFamily="18" charset="0"/>
                            <a:cs typeface="Calibri" panose="020F0502020204030204" pitchFamily="34" charset="0"/>
                          </a:rPr>
                          <m:t>𝑏𝑎𝑛𝑑𝑝𝑎𝑠𝑠</m:t>
                        </m:r>
                      </m:sub>
                    </m:sSub>
                    <m:r>
                      <a:rPr lang="en-IN" b="0" i="1" smtClean="0">
                        <a:latin typeface="Cambria Math" panose="02040503050406030204" pitchFamily="18" charset="0"/>
                        <a:cs typeface="Calibri" panose="020F0502020204030204" pitchFamily="34" charset="0"/>
                      </a:rPr>
                      <m:t>=</m:t>
                    </m:r>
                    <m:rad>
                      <m:radPr>
                        <m:degHide m:val="on"/>
                        <m:ctrlPr>
                          <a:rPr lang="en-IN" b="0" i="1" smtClean="0">
                            <a:latin typeface="Cambria Math" panose="02040503050406030204" pitchFamily="18" charset="0"/>
                            <a:cs typeface="Calibri" panose="020F0502020204030204" pitchFamily="34" charset="0"/>
                          </a:rPr>
                        </m:ctrlPr>
                      </m:radPr>
                      <m:deg/>
                      <m:e>
                        <m:f>
                          <m:fPr>
                            <m:ctrlPr>
                              <a:rPr lang="en-IN" b="0" i="1" smtClean="0">
                                <a:latin typeface="Cambria Math" panose="02040503050406030204" pitchFamily="18" charset="0"/>
                                <a:cs typeface="Calibri" panose="020F0502020204030204" pitchFamily="34" charset="0"/>
                              </a:rPr>
                            </m:ctrlPr>
                          </m:fPr>
                          <m:num>
                            <m:r>
                              <a:rPr lang="en-IN" b="0" i="1" smtClean="0">
                                <a:latin typeface="Cambria Math" panose="02040503050406030204" pitchFamily="18" charset="0"/>
                                <a:cs typeface="Calibri" panose="020F0502020204030204" pitchFamily="34" charset="0"/>
                              </a:rPr>
                              <m:t>2</m:t>
                            </m:r>
                          </m:num>
                          <m:den>
                            <m:sSub>
                              <m:sSubPr>
                                <m:ctrlPr>
                                  <a:rPr lang="en-IN" b="0" i="1" smtClean="0">
                                    <a:latin typeface="Cambria Math" panose="02040503050406030204" pitchFamily="18" charset="0"/>
                                    <a:cs typeface="Calibri" panose="020F0502020204030204" pitchFamily="34" charset="0"/>
                                  </a:rPr>
                                </m:ctrlPr>
                              </m:sSubPr>
                              <m:e>
                                <m:r>
                                  <a:rPr lang="en-IN" b="0" i="1" smtClean="0">
                                    <a:latin typeface="Cambria Math" panose="02040503050406030204" pitchFamily="18" charset="0"/>
                                    <a:cs typeface="Calibri" panose="020F0502020204030204" pitchFamily="34" charset="0"/>
                                  </a:rPr>
                                  <m:t>ℰ</m:t>
                                </m:r>
                              </m:e>
                              <m:sub>
                                <m:r>
                                  <a:rPr lang="en-IN" b="0" i="1" smtClean="0">
                                    <a:latin typeface="Cambria Math" panose="02040503050406030204" pitchFamily="18" charset="0"/>
                                    <a:cs typeface="Calibri" panose="020F0502020204030204" pitchFamily="34" charset="0"/>
                                  </a:rPr>
                                  <m:t>𝑔</m:t>
                                </m:r>
                              </m:sub>
                            </m:sSub>
                          </m:den>
                        </m:f>
                        <m:r>
                          <a:rPr lang="en-IN" b="0" i="1" smtClean="0">
                            <a:latin typeface="Cambria Math" panose="02040503050406030204" pitchFamily="18" charset="0"/>
                            <a:cs typeface="Calibri" panose="020F0502020204030204" pitchFamily="34" charset="0"/>
                          </a:rPr>
                          <m:t>𝑔</m:t>
                        </m:r>
                        <m:d>
                          <m:dPr>
                            <m:ctrlPr>
                              <a:rPr lang="en-IN" b="0" i="1" smtClean="0">
                                <a:latin typeface="Cambria Math" panose="02040503050406030204" pitchFamily="18" charset="0"/>
                                <a:cs typeface="Calibri" panose="020F0502020204030204" pitchFamily="34" charset="0"/>
                              </a:rPr>
                            </m:ctrlPr>
                          </m:dPr>
                          <m:e>
                            <m:r>
                              <a:rPr lang="en-IN" b="0" i="1" smtClean="0">
                                <a:latin typeface="Cambria Math" panose="02040503050406030204" pitchFamily="18" charset="0"/>
                                <a:cs typeface="Calibri" panose="020F0502020204030204" pitchFamily="34" charset="0"/>
                              </a:rPr>
                              <m:t>𝑡</m:t>
                            </m:r>
                          </m:e>
                        </m:d>
                        <m:r>
                          <m:rPr>
                            <m:sty m:val="p"/>
                          </m:rPr>
                          <a:rPr lang="en-IN" b="0" i="0" smtClean="0">
                            <a:latin typeface="Cambria Math" panose="02040503050406030204" pitchFamily="18" charset="0"/>
                            <a:cs typeface="Calibri" panose="020F0502020204030204" pitchFamily="34" charset="0"/>
                          </a:rPr>
                          <m:t>cos</m:t>
                        </m:r>
                        <m:r>
                          <a:rPr lang="en-IN" b="0" i="1" smtClean="0">
                            <a:latin typeface="Cambria Math" panose="02040503050406030204" pitchFamily="18" charset="0"/>
                            <a:cs typeface="Calibri" panose="020F0502020204030204" pitchFamily="34" charset="0"/>
                          </a:rPr>
                          <m:t>⁡(2</m:t>
                        </m:r>
                        <m:r>
                          <a:rPr lang="en-IN" b="0" i="1" smtClean="0">
                            <a:latin typeface="Cambria Math" panose="02040503050406030204" pitchFamily="18" charset="0"/>
                            <a:cs typeface="Calibri" panose="020F0502020204030204" pitchFamily="34" charset="0"/>
                          </a:rPr>
                          <m:t>𝜋</m:t>
                        </m:r>
                        <m:sSub>
                          <m:sSubPr>
                            <m:ctrlPr>
                              <a:rPr lang="en-IN" b="0" i="1" smtClean="0">
                                <a:latin typeface="Cambria Math" panose="02040503050406030204" pitchFamily="18" charset="0"/>
                                <a:cs typeface="Calibri" panose="020F0502020204030204" pitchFamily="34" charset="0"/>
                              </a:rPr>
                            </m:ctrlPr>
                          </m:sSubPr>
                          <m:e>
                            <m:r>
                              <a:rPr lang="en-IN" b="0" i="1" smtClean="0">
                                <a:latin typeface="Cambria Math" panose="02040503050406030204" pitchFamily="18" charset="0"/>
                                <a:cs typeface="Calibri" panose="020F0502020204030204" pitchFamily="34" charset="0"/>
                              </a:rPr>
                              <m:t>𝑓</m:t>
                            </m:r>
                          </m:e>
                          <m:sub>
                            <m:r>
                              <a:rPr lang="en-IN" b="0" i="1" smtClean="0">
                                <a:latin typeface="Cambria Math" panose="02040503050406030204" pitchFamily="18" charset="0"/>
                                <a:cs typeface="Calibri" panose="020F0502020204030204" pitchFamily="34" charset="0"/>
                              </a:rPr>
                              <m:t>𝑐</m:t>
                            </m:r>
                          </m:sub>
                        </m:sSub>
                        <m:r>
                          <a:rPr lang="en-IN" b="0" i="1" smtClean="0">
                            <a:latin typeface="Cambria Math" panose="02040503050406030204" pitchFamily="18" charset="0"/>
                            <a:cs typeface="Calibri" panose="020F0502020204030204" pitchFamily="34" charset="0"/>
                          </a:rPr>
                          <m:t>𝑡</m:t>
                        </m:r>
                        <m:r>
                          <a:rPr lang="en-IN" b="0" i="1" smtClean="0">
                            <a:latin typeface="Cambria Math" panose="02040503050406030204" pitchFamily="18" charset="0"/>
                            <a:cs typeface="Calibri" panose="020F0502020204030204" pitchFamily="34" charset="0"/>
                          </a:rPr>
                          <m:t>)</m:t>
                        </m:r>
                      </m:e>
                    </m:rad>
                  </m:oMath>
                </a14:m>
                <a:r>
                  <a:rPr lang="en-IN" dirty="0"/>
                  <a:t> where </a:t>
                </a:r>
                <a14:m>
                  <m:oMath xmlns:m="http://schemas.openxmlformats.org/officeDocument/2006/math">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2</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den>
                        </m:f>
                      </m:e>
                    </m:rad>
                  </m:oMath>
                </a14:m>
                <a:r>
                  <a:rPr lang="en-IN" dirty="0"/>
                  <a:t> is the energy normalization factor for orthonormal function</a:t>
                </a:r>
              </a:p>
              <a:p>
                <a:r>
                  <a:rPr lang="en-IN" dirty="0"/>
                  <a:t>Modulated signal representation using orthonormal functions</a:t>
                </a:r>
              </a:p>
              <a:p>
                <a:pPr lvl="1"/>
                <a:r>
                  <a:rPr lang="en-IN" dirty="0"/>
                  <a:t>Lowpass PAM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m:t>
                        </m:r>
                      </m:sub>
                    </m:sSub>
                    <m:rad>
                      <m:radPr>
                        <m:degHide m:val="on"/>
                        <m:ctrlPr>
                          <a:rPr lang="en-IN" b="0" i="1" smtClean="0">
                            <a:latin typeface="Cambria Math" panose="02040503050406030204" pitchFamily="18" charset="0"/>
                          </a:rPr>
                        </m:ctrlPr>
                      </m:radPr>
                      <m:deg/>
                      <m:e>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𝑝</m:t>
                            </m:r>
                          </m:sub>
                        </m:sSub>
                      </m:e>
                    </m:rad>
                    <m:r>
                      <a:rPr lang="en-IN" b="0" i="1" smtClean="0">
                        <a:latin typeface="Cambria Math" panose="02040503050406030204" pitchFamily="18" charset="0"/>
                      </a:rPr>
                      <m:t>𝜙</m:t>
                    </m:r>
                    <m:sSub>
                      <m:sSubPr>
                        <m:ctrlPr>
                          <a:rPr lang="en-IN" b="0" i="1" smtClean="0">
                            <a:latin typeface="Cambria Math" panose="02040503050406030204" pitchFamily="18" charset="0"/>
                          </a:rPr>
                        </m:ctrlPr>
                      </m:sSubPr>
                      <m:e>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sub>
                        <m:r>
                          <a:rPr lang="en-IN" b="0" i="1" smtClean="0">
                            <a:latin typeface="Cambria Math" panose="02040503050406030204" pitchFamily="18" charset="0"/>
                          </a:rPr>
                          <m:t>𝑏𝑎𝑠𝑒𝑏𝑎𝑛𝑑</m:t>
                        </m:r>
                      </m:sub>
                    </m:sSub>
                  </m:oMath>
                </a14:m>
                <a:r>
                  <a:rPr lang="en-IN" dirty="0"/>
                  <a:t> where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ℰ</m:t>
                        </m:r>
                      </m:e>
                      <m:sub>
                        <m:r>
                          <a:rPr lang="en-IN" i="1">
                            <a:latin typeface="Cambria Math" panose="02040503050406030204" pitchFamily="18" charset="0"/>
                          </a:rPr>
                          <m:t>𝑝</m:t>
                        </m:r>
                      </m:sub>
                    </m:sSub>
                  </m:oMath>
                </a14:m>
                <a:r>
                  <a:rPr lang="en-IN" dirty="0"/>
                  <a:t> is the energy in </a:t>
                </a:r>
                <a14:m>
                  <m:oMath xmlns:m="http://schemas.openxmlformats.org/officeDocument/2006/math">
                    <m:r>
                      <a:rPr lang="en-IN" i="1">
                        <a:latin typeface="Cambria Math" panose="02040503050406030204" pitchFamily="18" charset="0"/>
                      </a:rPr>
                      <m:t>𝑝</m:t>
                    </m:r>
                    <m:r>
                      <a:rPr lang="en-IN" i="1">
                        <a:latin typeface="Cambria Math" panose="02040503050406030204" pitchFamily="18" charset="0"/>
                      </a:rPr>
                      <m:t>(</m:t>
                    </m:r>
                    <m:r>
                      <a:rPr lang="en-IN" i="1">
                        <a:latin typeface="Cambria Math" panose="02040503050406030204" pitchFamily="18" charset="0"/>
                      </a:rPr>
                      <m:t>𝑡</m:t>
                    </m:r>
                    <m:r>
                      <a:rPr lang="en-IN" i="1">
                        <a:latin typeface="Cambria Math" panose="02040503050406030204" pitchFamily="18" charset="0"/>
                      </a:rPr>
                      <m:t>)</m:t>
                    </m:r>
                  </m:oMath>
                </a14:m>
                <a:endParaRPr lang="en-IN" dirty="0"/>
              </a:p>
              <a:p>
                <a:pPr lvl="1"/>
                <a:r>
                  <a:rPr lang="en-IN" dirty="0"/>
                  <a:t>Bandpass PAM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m:t>
                        </m:r>
                      </m:sub>
                    </m:sSub>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num>
                          <m:den>
                            <m:r>
                              <a:rPr lang="en-IN" b="0" i="1" smtClean="0">
                                <a:latin typeface="Cambria Math" panose="02040503050406030204" pitchFamily="18" charset="0"/>
                              </a:rPr>
                              <m:t>2</m:t>
                            </m:r>
                          </m:den>
                        </m:f>
                        <m:r>
                          <a:rPr lang="en-IN" b="0" i="1" smtClean="0">
                            <a:latin typeface="Cambria Math" panose="02040503050406030204" pitchFamily="18" charset="0"/>
                          </a:rPr>
                          <m:t>𝜙</m:t>
                        </m:r>
                        <m:sSub>
                          <m:sSubPr>
                            <m:ctrlPr>
                              <a:rPr lang="en-IN" b="0" i="1" smtClean="0">
                                <a:latin typeface="Cambria Math" panose="02040503050406030204" pitchFamily="18" charset="0"/>
                              </a:rPr>
                            </m:ctrlPr>
                          </m:sSubPr>
                          <m:e>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sub>
                            <m:r>
                              <a:rPr lang="en-IN" b="0" i="1" smtClean="0">
                                <a:latin typeface="Cambria Math" panose="02040503050406030204" pitchFamily="18" charset="0"/>
                              </a:rPr>
                              <m:t>𝑏𝑎𝑛𝑑𝑝𝑎𝑠𝑠</m:t>
                            </m:r>
                          </m:sub>
                        </m:sSub>
                      </m:e>
                    </m:rad>
                    <m:r>
                      <a:rPr lang="en-IN" b="0" i="1" smtClean="0">
                        <a:latin typeface="Cambria Math" panose="02040503050406030204" pitchFamily="18" charset="0"/>
                      </a:rPr>
                      <m:t> </m:t>
                    </m:r>
                  </m:oMath>
                </a14:m>
                <a:endParaRPr lang="en-IN" dirty="0"/>
              </a:p>
              <a:p>
                <a:r>
                  <a:rPr lang="en-IN" dirty="0"/>
                  <a:t>Signal constellation – vector representation</a:t>
                </a:r>
              </a:p>
              <a:p>
                <a:pPr lvl="1"/>
                <a:r>
                  <a:rPr lang="en-IN" dirty="0"/>
                  <a:t>Signal space dimensionality - one-dimension – N=1</a:t>
                </a:r>
              </a:p>
              <a:p>
                <a:pPr lvl="1"/>
                <a:r>
                  <a:rPr lang="en-IN" b="0" dirty="0"/>
                  <a:t>Lowpass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m:t>
                        </m:r>
                      </m:sub>
                    </m:sSub>
                    <m:rad>
                      <m:radPr>
                        <m:degHide m:val="on"/>
                        <m:ctrlPr>
                          <a:rPr lang="en-IN" b="0" i="1" smtClean="0">
                            <a:latin typeface="Cambria Math" panose="02040503050406030204" pitchFamily="18" charset="0"/>
                          </a:rPr>
                        </m:ctrlPr>
                      </m:radPr>
                      <m:deg/>
                      <m:e>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𝑝</m:t>
                            </m:r>
                          </m:sub>
                        </m:sSub>
                      </m:e>
                    </m:rad>
                    <m:r>
                      <a:rPr lang="en-IN" b="0" i="1" smtClean="0">
                        <a:latin typeface="Cambria Math" panose="02040503050406030204" pitchFamily="18" charset="0"/>
                      </a:rPr>
                      <m:t> ,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m:t>
                        </m:r>
                      </m:sub>
                    </m:sSub>
                    <m:r>
                      <a:rPr lang="en-IN" b="0" i="1" smtClean="0">
                        <a:latin typeface="Cambria Math" panose="02040503050406030204" pitchFamily="18" charset="0"/>
                      </a:rPr>
                      <m:t>=±1,±3,±5,…±</m:t>
                    </m:r>
                    <m:d>
                      <m:dPr>
                        <m:ctrlPr>
                          <a:rPr lang="en-IN" b="0" i="1" smtClean="0">
                            <a:latin typeface="Cambria Math" panose="02040503050406030204" pitchFamily="18" charset="0"/>
                          </a:rPr>
                        </m:ctrlPr>
                      </m:dPr>
                      <m:e>
                        <m:r>
                          <a:rPr lang="en-IN" b="0" i="1" smtClean="0">
                            <a:latin typeface="Cambria Math" panose="02040503050406030204" pitchFamily="18" charset="0"/>
                          </a:rPr>
                          <m:t>𝑀</m:t>
                        </m:r>
                        <m:r>
                          <a:rPr lang="en-IN" b="0" i="1" smtClean="0">
                            <a:latin typeface="Cambria Math" panose="02040503050406030204" pitchFamily="18" charset="0"/>
                          </a:rPr>
                          <m:t>−1</m:t>
                        </m:r>
                      </m:e>
                    </m:d>
                  </m:oMath>
                </a14:m>
                <a:endParaRPr lang="en-IN" b="0" dirty="0"/>
              </a:p>
              <a:p>
                <a:pPr lvl="1"/>
                <a:r>
                  <a:rPr lang="en-IN" dirty="0"/>
                  <a:t>Bandpass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m:t>
                        </m:r>
                      </m:sub>
                    </m:sSub>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num>
                          <m:den>
                            <m:r>
                              <a:rPr lang="en-IN" b="0" i="1" smtClean="0">
                                <a:latin typeface="Cambria Math" panose="02040503050406030204" pitchFamily="18" charset="0"/>
                              </a:rPr>
                              <m:t>2</m:t>
                            </m:r>
                          </m:den>
                        </m:f>
                      </m:e>
                    </m:ra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m:t>
                        </m:r>
                      </m:sub>
                    </m:sSub>
                    <m:r>
                      <a:rPr lang="en-IN" b="0" i="1" smtClean="0">
                        <a:latin typeface="Cambria Math" panose="02040503050406030204" pitchFamily="18" charset="0"/>
                      </a:rPr>
                      <m:t>=±1,±3,±5,…±(</m:t>
                    </m:r>
                    <m:r>
                      <a:rPr lang="en-IN" b="0" i="1" smtClean="0">
                        <a:latin typeface="Cambria Math" panose="02040503050406030204" pitchFamily="18" charset="0"/>
                      </a:rPr>
                      <m:t>𝑀</m:t>
                    </m:r>
                    <m:r>
                      <a:rPr lang="en-IN" b="0" i="1" smtClean="0">
                        <a:latin typeface="Cambria Math" panose="02040503050406030204" pitchFamily="18" charset="0"/>
                      </a:rPr>
                      <m:t>−1)</m:t>
                    </m:r>
                  </m:oMath>
                </a14:m>
                <a:endParaRPr lang="en-IN" dirty="0"/>
              </a:p>
              <a:p>
                <a:r>
                  <a:rPr lang="en-IN" dirty="0"/>
                  <a:t>Symbol bits representation</a:t>
                </a:r>
              </a:p>
              <a:p>
                <a:pPr lvl="1"/>
                <a:r>
                  <a:rPr lang="en-IN" dirty="0"/>
                  <a:t>Uses Gray mapping – where the adjacent symbol/signal value differ only in one bit for minimizing the detection error at the receiver</a:t>
                </a:r>
              </a:p>
              <a:p>
                <a:endParaRPr lang="en-IN" dirty="0"/>
              </a:p>
            </p:txBody>
          </p:sp>
        </mc:Choice>
        <mc:Fallback xmlns="">
          <p:sp>
            <p:nvSpPr>
              <p:cNvPr id="3" name="Content Placeholder 2">
                <a:extLst>
                  <a:ext uri="{FF2B5EF4-FFF2-40B4-BE49-F238E27FC236}">
                    <a16:creationId xmlns:a16="http://schemas.microsoft.com/office/drawing/2014/main" id="{3DF142FF-78BF-72C5-5963-B3C6FD3B5F09}"/>
                  </a:ext>
                </a:extLst>
              </p:cNvPr>
              <p:cNvSpPr>
                <a:spLocks noGrp="1" noRot="1" noChangeAspect="1" noMove="1" noResize="1" noEditPoints="1" noAdjustHandles="1" noChangeArrowheads="1" noChangeShapeType="1" noTextEdit="1"/>
              </p:cNvSpPr>
              <p:nvPr>
                <p:ph sz="quarter" idx="10"/>
              </p:nvPr>
            </p:nvSpPr>
            <p:spPr>
              <a:xfrm>
                <a:off x="213644" y="550862"/>
                <a:ext cx="11368755" cy="6185497"/>
              </a:xfrm>
              <a:blipFill>
                <a:blip r:embed="rId2"/>
                <a:stretch>
                  <a:fillRect t="-985" r="-161" b="-1182"/>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48972987-855B-1A1F-D05B-53BD91F88298}"/>
              </a:ext>
            </a:extLst>
          </p:cNvPr>
          <p:cNvPicPr>
            <a:picLocks noChangeAspect="1"/>
          </p:cNvPicPr>
          <p:nvPr/>
        </p:nvPicPr>
        <p:blipFill>
          <a:blip r:embed="rId3"/>
          <a:stretch>
            <a:fillRect/>
          </a:stretch>
        </p:blipFill>
        <p:spPr>
          <a:xfrm>
            <a:off x="7752202" y="4260156"/>
            <a:ext cx="3967219" cy="1607602"/>
          </a:xfrm>
          <a:prstGeom prst="rect">
            <a:avLst/>
          </a:prstGeom>
        </p:spPr>
      </p:pic>
    </p:spTree>
    <p:extLst>
      <p:ext uri="{BB962C8B-B14F-4D97-AF65-F5344CB8AC3E}">
        <p14:creationId xmlns:p14="http://schemas.microsoft.com/office/powerpoint/2010/main" val="397956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3ABF-D88B-C436-7BAC-32AF2B5A1E2B}"/>
              </a:ext>
            </a:extLst>
          </p:cNvPr>
          <p:cNvSpPr>
            <a:spLocks noGrp="1"/>
          </p:cNvSpPr>
          <p:nvPr>
            <p:ph type="title"/>
          </p:nvPr>
        </p:nvSpPr>
        <p:spPr/>
        <p:txBody>
          <a:bodyPr/>
          <a:lstStyle/>
          <a:p>
            <a:r>
              <a:rPr lang="en-IN" dirty="0"/>
              <a:t>Memoryless Modulation Techniques - PAM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F142FF-78BF-72C5-5963-B3C6FD3B5F09}"/>
                  </a:ext>
                </a:extLst>
              </p:cNvPr>
              <p:cNvSpPr>
                <a:spLocks noGrp="1"/>
              </p:cNvSpPr>
              <p:nvPr>
                <p:ph sz="quarter" idx="10"/>
              </p:nvPr>
            </p:nvSpPr>
            <p:spPr>
              <a:xfrm>
                <a:off x="213644" y="550862"/>
                <a:ext cx="11368755" cy="6185497"/>
              </a:xfrm>
            </p:spPr>
            <p:txBody>
              <a:bodyPr>
                <a:normAutofit/>
              </a:bodyPr>
              <a:lstStyle/>
              <a:p>
                <a:r>
                  <a:rPr lang="en-IN" dirty="0"/>
                  <a:t>Minimum signals separation</a:t>
                </a:r>
              </a:p>
              <a:p>
                <a:pPr lvl="1"/>
                <a:r>
                  <a:rPr lang="en-IN" dirty="0"/>
                  <a:t>Euclidean distance between any two signals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𝑚</m:t>
                        </m:r>
                      </m:sub>
                    </m:sSub>
                  </m:oMath>
                </a14:m>
                <a:r>
                  <a:rPr lang="en-IN" dirty="0"/>
                  <a:t> and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𝑛</m:t>
                        </m:r>
                      </m:sub>
                    </m:sSub>
                    <m:r>
                      <a:rPr lang="en-IN" i="1">
                        <a:latin typeface="Cambria Math" panose="02040503050406030204" pitchFamily="18" charset="0"/>
                      </a:rPr>
                      <m:t> </m:t>
                    </m:r>
                  </m:oMath>
                </a14:m>
                <a:endParaRPr lang="en-IN" dirty="0"/>
              </a:p>
              <a:p>
                <a:pPr lvl="2"/>
                <a:r>
                  <a:rPr lang="en-IN" dirty="0"/>
                  <a:t>Lowpass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𝑑</m:t>
                        </m:r>
                      </m:e>
                      <m:sub>
                        <m:r>
                          <a:rPr lang="en-IN" i="1">
                            <a:latin typeface="Cambria Math" panose="02040503050406030204" pitchFamily="18" charset="0"/>
                          </a:rPr>
                          <m:t>𝑚𝑛</m:t>
                        </m:r>
                      </m:sub>
                    </m:sSub>
                    <m:r>
                      <a:rPr lang="en-IN" i="1">
                        <a:latin typeface="Cambria Math" panose="02040503050406030204" pitchFamily="18" charset="0"/>
                      </a:rPr>
                      <m:t>=</m:t>
                    </m:r>
                    <m:rad>
                      <m:radPr>
                        <m:degHide m:val="on"/>
                        <m:ctrlPr>
                          <a:rPr lang="en-IN" i="1">
                            <a:latin typeface="Cambria Math" panose="02040503050406030204" pitchFamily="18" charset="0"/>
                          </a:rPr>
                        </m:ctrlPr>
                      </m:radPr>
                      <m:deg/>
                      <m:e>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d>
                                  <m:dPr>
                                    <m:begChr m:val="|"/>
                                    <m:endChr m:val="|"/>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𝑚</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𝑛</m:t>
                                        </m:r>
                                      </m:sub>
                                    </m:sSub>
                                  </m:e>
                                </m:d>
                              </m:e>
                            </m:d>
                          </m:e>
                          <m:sup>
                            <m:r>
                              <a:rPr lang="en-IN" i="1">
                                <a:latin typeface="Cambria Math" panose="02040503050406030204" pitchFamily="18" charset="0"/>
                              </a:rPr>
                              <m:t>2</m:t>
                            </m:r>
                          </m:sup>
                        </m:sSup>
                      </m:e>
                    </m:rad>
                    <m:r>
                      <a:rPr lang="en-IN" i="1">
                        <a:latin typeface="Cambria Math" panose="02040503050406030204" pitchFamily="18" charset="0"/>
                      </a:rPr>
                      <m:t>=</m:t>
                    </m:r>
                    <m:d>
                      <m:dPr>
                        <m:begChr m:val="|"/>
                        <m:endChr m:val="|"/>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𝐴</m:t>
                            </m:r>
                          </m:e>
                          <m:sub>
                            <m:r>
                              <a:rPr lang="en-IN" i="1">
                                <a:latin typeface="Cambria Math" panose="02040503050406030204" pitchFamily="18" charset="0"/>
                              </a:rPr>
                              <m:t>𝑚</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𝐴</m:t>
                            </m:r>
                          </m:e>
                          <m:sub>
                            <m:r>
                              <a:rPr lang="en-IN" i="1">
                                <a:latin typeface="Cambria Math" panose="02040503050406030204" pitchFamily="18" charset="0"/>
                              </a:rPr>
                              <m:t>𝑛</m:t>
                            </m:r>
                          </m:sub>
                        </m:sSub>
                      </m:e>
                    </m:d>
                    <m:rad>
                      <m:radPr>
                        <m:degHide m:val="on"/>
                        <m:ctrlPr>
                          <a:rPr lang="en-IN" i="1">
                            <a:latin typeface="Cambria Math" panose="02040503050406030204" pitchFamily="18" charset="0"/>
                          </a:rPr>
                        </m:ctrlPr>
                      </m:radPr>
                      <m:deg/>
                      <m:e>
                        <m:sSub>
                          <m:sSubPr>
                            <m:ctrlPr>
                              <a:rPr lang="en-IN" i="1">
                                <a:latin typeface="Cambria Math" panose="02040503050406030204" pitchFamily="18" charset="0"/>
                              </a:rPr>
                            </m:ctrlPr>
                          </m:sSubPr>
                          <m:e>
                            <m:r>
                              <a:rPr lang="en-IN" i="1">
                                <a:latin typeface="Cambria Math" panose="02040503050406030204" pitchFamily="18" charset="0"/>
                              </a:rPr>
                              <m:t>ℰ</m:t>
                            </m:r>
                          </m:e>
                          <m:sub>
                            <m:r>
                              <a:rPr lang="en-IN" i="1">
                                <a:latin typeface="Cambria Math" panose="02040503050406030204" pitchFamily="18" charset="0"/>
                              </a:rPr>
                              <m:t>𝑝</m:t>
                            </m:r>
                          </m:sub>
                        </m:sSub>
                      </m:e>
                    </m:rad>
                  </m:oMath>
                </a14:m>
                <a:endParaRPr lang="en-IN" dirty="0"/>
              </a:p>
              <a:p>
                <a:pPr lvl="2"/>
                <a:r>
                  <a:rPr lang="en-IN" dirty="0"/>
                  <a:t>Bandpass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𝑚𝑛</m:t>
                        </m:r>
                      </m:sub>
                    </m:sSub>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𝑛</m:t>
                                        </m:r>
                                      </m:sub>
                                    </m:sSub>
                                  </m:e>
                                </m:d>
                              </m:e>
                            </m:d>
                          </m:e>
                          <m:sup>
                            <m:r>
                              <a:rPr lang="en-IN" b="0" i="1" smtClean="0">
                                <a:latin typeface="Cambria Math" panose="02040503050406030204" pitchFamily="18" charset="0"/>
                              </a:rPr>
                              <m:t>2</m:t>
                            </m:r>
                          </m:sup>
                        </m:sSup>
                      </m:e>
                    </m:ra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𝑛</m:t>
                            </m:r>
                          </m:sub>
                        </m:sSub>
                      </m:e>
                    </m:d>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num>
                          <m:den>
                            <m:r>
                              <a:rPr lang="en-IN" b="0" i="1" smtClean="0">
                                <a:latin typeface="Cambria Math" panose="02040503050406030204" pitchFamily="18" charset="0"/>
                              </a:rPr>
                              <m:t>2</m:t>
                            </m:r>
                          </m:den>
                        </m:f>
                      </m:e>
                    </m:rad>
                  </m:oMath>
                </a14:m>
                <a:endParaRPr lang="en-IN" dirty="0"/>
              </a:p>
              <a:p>
                <a:pPr lvl="1"/>
                <a:r>
                  <a:rPr lang="en-IN" dirty="0"/>
                  <a:t>For adjacent signal points </a:t>
                </a:r>
                <a14:m>
                  <m:oMath xmlns:m="http://schemas.openxmlformats.org/officeDocument/2006/math">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𝑛</m:t>
                            </m:r>
                          </m:sub>
                        </m:sSub>
                      </m:e>
                    </m:d>
                    <m:r>
                      <a:rPr lang="en-IN" b="0" i="1" smtClean="0">
                        <a:latin typeface="Cambria Math" panose="02040503050406030204" pitchFamily="18" charset="0"/>
                      </a:rPr>
                      <m:t>=2</m:t>
                    </m:r>
                  </m:oMath>
                </a14:m>
                <a:r>
                  <a:rPr lang="en-IN" dirty="0"/>
                  <a:t> (</a:t>
                </a:r>
                <a14:m>
                  <m:oMath xmlns:m="http://schemas.openxmlformats.org/officeDocument/2006/math">
                    <m:r>
                      <a:rPr lang="en-IN" b="0" i="1" dirty="0" smtClean="0">
                        <a:latin typeface="Cambria Math" panose="02040503050406030204" pitchFamily="18" charset="0"/>
                      </a:rPr>
                      <m:t>±1, ±3,±5,…±</m:t>
                    </m:r>
                    <m:r>
                      <a:rPr lang="en-IN" b="0" i="1" dirty="0" smtClean="0">
                        <a:latin typeface="Cambria Math" panose="02040503050406030204" pitchFamily="18" charset="0"/>
                      </a:rPr>
                      <m:t>𝑀</m:t>
                    </m:r>
                  </m:oMath>
                </a14:m>
                <a:r>
                  <a:rPr lang="en-IN" dirty="0"/>
                  <a:t>)</a:t>
                </a:r>
              </a:p>
              <a:p>
                <a:pPr lvl="1"/>
                <a:r>
                  <a:rPr lang="en-IN" dirty="0"/>
                  <a:t>So, the minimum distance of the constellation is: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𝑚𝑖𝑛</m:t>
                        </m:r>
                      </m:sub>
                    </m:sSub>
                    <m:r>
                      <a:rPr lang="en-IN" b="0" i="1" smtClean="0">
                        <a:latin typeface="Cambria Math" panose="02040503050406030204" pitchFamily="18" charset="0"/>
                      </a:rPr>
                      <m:t>=2</m:t>
                    </m:r>
                    <m:rad>
                      <m:radPr>
                        <m:degHide m:val="on"/>
                        <m:ctrlPr>
                          <a:rPr lang="en-IN" b="0" i="1" smtClean="0">
                            <a:latin typeface="Cambria Math" panose="02040503050406030204" pitchFamily="18" charset="0"/>
                          </a:rPr>
                        </m:ctrlPr>
                      </m:radPr>
                      <m:deg/>
                      <m:e>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𝑝</m:t>
                            </m:r>
                          </m:sub>
                        </m:sSub>
                      </m:e>
                    </m:rad>
                    <m:r>
                      <a:rPr lang="en-IN" b="0" i="1" smtClean="0">
                        <a:latin typeface="Cambria Math" panose="02040503050406030204" pitchFamily="18" charset="0"/>
                      </a:rPr>
                      <m:t> </m:t>
                    </m:r>
                    <m:d>
                      <m:dPr>
                        <m:ctrlPr>
                          <a:rPr lang="en-IN" b="0" i="1" smtClean="0">
                            <a:latin typeface="Cambria Math" panose="02040503050406030204" pitchFamily="18" charset="0"/>
                          </a:rPr>
                        </m:ctrlPr>
                      </m:dPr>
                      <m:e>
                        <m:r>
                          <a:rPr lang="en-IN" b="0" i="1" smtClean="0">
                            <a:latin typeface="Cambria Math" panose="02040503050406030204" pitchFamily="18" charset="0"/>
                          </a:rPr>
                          <m:t>𝑙𝑜𝑤𝑝𝑎𝑠𝑠</m:t>
                        </m:r>
                        <m:r>
                          <a:rPr lang="en-IN" b="0" i="1" smtClean="0">
                            <a:latin typeface="Cambria Math" panose="02040503050406030204" pitchFamily="18" charset="0"/>
                          </a:rPr>
                          <m:t> </m:t>
                        </m:r>
                        <m:r>
                          <a:rPr lang="en-IN" b="0" i="1" smtClean="0">
                            <a:latin typeface="Cambria Math" panose="02040503050406030204" pitchFamily="18" charset="0"/>
                          </a:rPr>
                          <m:t>𝑃𝐴𝑀</m:t>
                        </m:r>
                      </m:e>
                    </m:d>
                    <m:r>
                      <a:rPr lang="en-IN" b="0" i="0" smtClean="0">
                        <a:latin typeface="Cambria Math" panose="02040503050406030204" pitchFamily="18" charset="0"/>
                      </a:rPr>
                      <m:t>=2</m:t>
                    </m:r>
                    <m:rad>
                      <m:radPr>
                        <m:degHide m:val="on"/>
                        <m:ctrlPr>
                          <a:rPr lang="en-IN" b="0" i="1" smtClean="0">
                            <a:latin typeface="Cambria Math" panose="02040503050406030204" pitchFamily="18" charset="0"/>
                          </a:rPr>
                        </m:ctrlPr>
                      </m:radPr>
                      <m:deg/>
                      <m:e>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e>
                    </m:rad>
                    <m:r>
                      <a:rPr lang="en-IN" b="0" i="1" smtClean="0">
                        <a:latin typeface="Cambria Math" panose="02040503050406030204" pitchFamily="18" charset="0"/>
                      </a:rPr>
                      <m:t> (</m:t>
                    </m:r>
                    <m:r>
                      <a:rPr lang="en-IN" b="0" i="1" smtClean="0">
                        <a:latin typeface="Cambria Math" panose="02040503050406030204" pitchFamily="18" charset="0"/>
                      </a:rPr>
                      <m:t>𝑏𝑎𝑛𝑑𝑝𝑎𝑠𝑠</m:t>
                    </m:r>
                    <m:r>
                      <a:rPr lang="en-IN" b="0" i="1" smtClean="0">
                        <a:latin typeface="Cambria Math" panose="02040503050406030204" pitchFamily="18" charset="0"/>
                      </a:rPr>
                      <m:t> </m:t>
                    </m:r>
                    <m:r>
                      <a:rPr lang="en-IN" b="0" i="1" smtClean="0">
                        <a:latin typeface="Cambria Math" panose="02040503050406030204" pitchFamily="18" charset="0"/>
                      </a:rPr>
                      <m:t>𝑃𝐴𝑀</m:t>
                    </m:r>
                    <m:r>
                      <a:rPr lang="en-IN" b="0" i="1" smtClean="0">
                        <a:latin typeface="Cambria Math" panose="02040503050406030204" pitchFamily="18" charset="0"/>
                      </a:rPr>
                      <m:t>)</m:t>
                    </m:r>
                  </m:oMath>
                </a14:m>
                <a:endParaRPr lang="en-IN" dirty="0"/>
              </a:p>
              <a:p>
                <a:pPr lvl="2"/>
                <a:r>
                  <a:rPr lang="en-IN" dirty="0"/>
                  <a:t>Substituting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𝑝</m:t>
                        </m:r>
                      </m:sub>
                    </m:sSub>
                  </m:oMath>
                </a14:m>
                <a:r>
                  <a:rPr lang="en-IN" dirty="0"/>
                  <a:t>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oMath>
                </a14:m>
                <a:r>
                  <a:rPr lang="en-IN" dirty="0"/>
                  <a:t> values:</a:t>
                </a:r>
              </a:p>
              <a:p>
                <a:pPr lvl="3"/>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𝑚𝑖𝑛</m:t>
                        </m:r>
                        <m:r>
                          <a:rPr lang="en-IN" b="0" i="1" smtClean="0">
                            <a:latin typeface="Cambria Math" panose="02040503050406030204" pitchFamily="18" charset="0"/>
                          </a:rPr>
                          <m:t>−</m:t>
                        </m:r>
                        <m:r>
                          <a:rPr lang="en-IN" b="0" i="1" smtClean="0">
                            <a:latin typeface="Cambria Math" panose="02040503050406030204" pitchFamily="18" charset="0"/>
                          </a:rPr>
                          <m:t>𝑙𝑜𝑤𝑝𝑎𝑠𝑠</m:t>
                        </m:r>
                      </m:sub>
                    </m:sSub>
                    <m:r>
                      <a:rPr lang="en-IN" b="0" i="1" smtClean="0">
                        <a:latin typeface="Cambria Math" panose="02040503050406030204" pitchFamily="18" charset="0"/>
                      </a:rPr>
                      <m:t>=2</m:t>
                    </m:r>
                    <m:rad>
                      <m:radPr>
                        <m:degHide m:val="on"/>
                        <m:ctrlPr>
                          <a:rPr lang="en-IN" b="0" i="1" smtClean="0">
                            <a:latin typeface="Cambria Math" panose="02040503050406030204" pitchFamily="18" charset="0"/>
                          </a:rPr>
                        </m:ctrlPr>
                      </m:radPr>
                      <m:deg/>
                      <m:e>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𝑝</m:t>
                            </m:r>
                          </m:sub>
                        </m:sSub>
                      </m:e>
                    </m:rad>
                    <m:r>
                      <a:rPr lang="en-IN" b="0" i="1" smtClean="0">
                        <a:latin typeface="Cambria Math" panose="02040503050406030204" pitchFamily="18" charset="0"/>
                      </a:rPr>
                      <m:t>=2</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3</m:t>
                            </m:r>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𝑀</m:t>
                                </m:r>
                              </m:e>
                            </m:func>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𝑀</m:t>
                                </m:r>
                              </m:e>
                              <m:sup>
                                <m:r>
                                  <a:rPr lang="en-IN" b="0" i="1" smtClean="0">
                                    <a:latin typeface="Cambria Math" panose="02040503050406030204" pitchFamily="18" charset="0"/>
                                  </a:rPr>
                                  <m:t>2</m:t>
                                </m:r>
                              </m:sup>
                            </m:sSup>
                            <m:r>
                              <a:rPr lang="en-IN" b="0" i="1" smtClean="0">
                                <a:latin typeface="Cambria Math" panose="02040503050406030204" pitchFamily="18" charset="0"/>
                              </a:rPr>
                              <m:t>−1</m:t>
                            </m:r>
                          </m:den>
                        </m:f>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𝑏𝑎𝑣𝑔</m:t>
                            </m:r>
                          </m:sub>
                        </m:sSub>
                      </m:e>
                    </m:rad>
                    <m:r>
                      <a:rPr lang="en-IN" b="0" i="1" smtClean="0">
                        <a:latin typeface="Cambria Math" panose="02040503050406030204" pitchFamily="18" charset="0"/>
                      </a:rPr>
                      <m:t>=</m:t>
                    </m:r>
                    <m:rad>
                      <m:radPr>
                        <m:degHide m:val="on"/>
                        <m:ctrlPr>
                          <a:rPr lang="en-IN" i="1">
                            <a:latin typeface="Cambria Math" panose="02040503050406030204" pitchFamily="18" charset="0"/>
                          </a:rPr>
                        </m:ctrlPr>
                      </m:radPr>
                      <m:deg/>
                      <m:e>
                        <m:f>
                          <m:fPr>
                            <m:ctrlPr>
                              <a:rPr lang="en-IN" i="1">
                                <a:latin typeface="Cambria Math" panose="02040503050406030204" pitchFamily="18" charset="0"/>
                              </a:rPr>
                            </m:ctrlPr>
                          </m:fPr>
                          <m:num>
                            <m:r>
                              <a:rPr lang="en-IN" b="0" i="1" smtClean="0">
                                <a:latin typeface="Cambria Math" panose="02040503050406030204" pitchFamily="18" charset="0"/>
                              </a:rPr>
                              <m:t>12</m:t>
                            </m:r>
                            <m:func>
                              <m:funcPr>
                                <m:ctrlPr>
                                  <a:rPr lang="en-IN" i="1">
                                    <a:latin typeface="Cambria Math" panose="02040503050406030204" pitchFamily="18" charset="0"/>
                                  </a:rPr>
                                </m:ctrlPr>
                              </m:funcPr>
                              <m:fName>
                                <m:sSub>
                                  <m:sSubPr>
                                    <m:ctrlPr>
                                      <a:rPr lang="en-IN" i="1">
                                        <a:latin typeface="Cambria Math" panose="02040503050406030204" pitchFamily="18" charset="0"/>
                                      </a:rPr>
                                    </m:ctrlPr>
                                  </m:sSubPr>
                                  <m:e>
                                    <m:r>
                                      <m:rPr>
                                        <m:sty m:val="p"/>
                                      </m:rPr>
                                      <a:rPr lang="en-IN">
                                        <a:latin typeface="Cambria Math" panose="02040503050406030204" pitchFamily="18" charset="0"/>
                                      </a:rPr>
                                      <m:t>log</m:t>
                                    </m:r>
                                  </m:e>
                                  <m:sub>
                                    <m:r>
                                      <a:rPr lang="en-IN" i="1">
                                        <a:latin typeface="Cambria Math" panose="02040503050406030204" pitchFamily="18" charset="0"/>
                                      </a:rPr>
                                      <m:t>2</m:t>
                                    </m:r>
                                  </m:sub>
                                </m:sSub>
                              </m:fName>
                              <m:e>
                                <m:r>
                                  <a:rPr lang="en-IN" i="1">
                                    <a:latin typeface="Cambria Math" panose="02040503050406030204" pitchFamily="18" charset="0"/>
                                  </a:rPr>
                                  <m:t>𝑀</m:t>
                                </m:r>
                              </m:e>
                            </m:func>
                          </m:num>
                          <m:den>
                            <m:sSup>
                              <m:sSupPr>
                                <m:ctrlPr>
                                  <a:rPr lang="en-IN" i="1">
                                    <a:latin typeface="Cambria Math" panose="02040503050406030204" pitchFamily="18" charset="0"/>
                                  </a:rPr>
                                </m:ctrlPr>
                              </m:sSupPr>
                              <m:e>
                                <m:r>
                                  <a:rPr lang="en-IN" i="1">
                                    <a:latin typeface="Cambria Math" panose="02040503050406030204" pitchFamily="18" charset="0"/>
                                  </a:rPr>
                                  <m:t>𝑀</m:t>
                                </m:r>
                              </m:e>
                              <m:sup>
                                <m:r>
                                  <a:rPr lang="en-IN" i="1">
                                    <a:latin typeface="Cambria Math" panose="02040503050406030204" pitchFamily="18" charset="0"/>
                                  </a:rPr>
                                  <m:t>2</m:t>
                                </m:r>
                              </m:sup>
                            </m:sSup>
                            <m:r>
                              <a:rPr lang="en-IN" i="1">
                                <a:latin typeface="Cambria Math" panose="02040503050406030204" pitchFamily="18" charset="0"/>
                              </a:rPr>
                              <m:t>−1</m:t>
                            </m:r>
                          </m:den>
                        </m:f>
                        <m:r>
                          <a:rPr lang="en-IN" i="1">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ℰ</m:t>
                            </m:r>
                          </m:e>
                          <m:sub>
                            <m:r>
                              <a:rPr lang="en-IN" i="1">
                                <a:latin typeface="Cambria Math" panose="02040503050406030204" pitchFamily="18" charset="0"/>
                              </a:rPr>
                              <m:t>𝑏𝑎𝑣𝑔</m:t>
                            </m:r>
                            <m:r>
                              <a:rPr lang="en-IN" b="0" i="1" smtClean="0">
                                <a:latin typeface="Cambria Math" panose="02040503050406030204" pitchFamily="18" charset="0"/>
                              </a:rPr>
                              <m:t>−</m:t>
                            </m:r>
                            <m:r>
                              <a:rPr lang="en-IN" b="0" i="1" smtClean="0">
                                <a:latin typeface="Cambria Math" panose="02040503050406030204" pitchFamily="18" charset="0"/>
                              </a:rPr>
                              <m:t>𝑙𝑜𝑤𝑝𝑎𝑠𝑠</m:t>
                            </m:r>
                          </m:sub>
                        </m:sSub>
                      </m:e>
                    </m:rad>
                  </m:oMath>
                </a14:m>
                <a:endParaRPr lang="en-IN" b="0" dirty="0"/>
              </a:p>
              <a:p>
                <a:pPr lvl="3"/>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𝑚𝑖𝑛</m:t>
                        </m:r>
                        <m:r>
                          <a:rPr lang="en-IN" b="0" i="1" smtClean="0">
                            <a:latin typeface="Cambria Math" panose="02040503050406030204" pitchFamily="18" charset="0"/>
                          </a:rPr>
                          <m:t>−</m:t>
                        </m:r>
                        <m:r>
                          <a:rPr lang="en-IN" b="0" i="1" smtClean="0">
                            <a:latin typeface="Cambria Math" panose="02040503050406030204" pitchFamily="18" charset="0"/>
                          </a:rPr>
                          <m:t>𝑏𝑎𝑛𝑑𝑝𝑎𝑠𝑠</m:t>
                        </m:r>
                      </m:sub>
                    </m:sSub>
                    <m:r>
                      <a:rPr lang="en-IN" b="0" i="1" smtClean="0">
                        <a:latin typeface="Cambria Math" panose="02040503050406030204" pitchFamily="18" charset="0"/>
                      </a:rPr>
                      <m:t>=2</m:t>
                    </m:r>
                    <m:rad>
                      <m:radPr>
                        <m:degHide m:val="on"/>
                        <m:ctrlPr>
                          <a:rPr lang="en-IN" b="0" i="1" smtClean="0">
                            <a:latin typeface="Cambria Math" panose="02040503050406030204" pitchFamily="18" charset="0"/>
                          </a:rPr>
                        </m:ctrlPr>
                      </m:radPr>
                      <m:deg/>
                      <m:e>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e>
                    </m:rad>
                    <m:r>
                      <a:rPr lang="en-IN" b="0" i="1" smtClean="0">
                        <a:latin typeface="Cambria Math" panose="02040503050406030204" pitchFamily="18" charset="0"/>
                      </a:rPr>
                      <m:t>=2</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6</m:t>
                            </m:r>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𝑀</m:t>
                                </m:r>
                              </m:e>
                            </m:func>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𝑀</m:t>
                                </m:r>
                              </m:e>
                              <m:sup>
                                <m:r>
                                  <a:rPr lang="en-IN" b="0" i="1" smtClean="0">
                                    <a:latin typeface="Cambria Math" panose="02040503050406030204" pitchFamily="18" charset="0"/>
                                  </a:rPr>
                                  <m:t>2</m:t>
                                </m:r>
                              </m:sup>
                            </m:sSup>
                            <m:r>
                              <a:rPr lang="en-IN" b="0" i="1" smtClean="0">
                                <a:latin typeface="Cambria Math" panose="02040503050406030204" pitchFamily="18" charset="0"/>
                              </a:rPr>
                              <m:t>−1</m:t>
                            </m:r>
                          </m:den>
                        </m:f>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𝑏𝑎𝑣𝑔</m:t>
                            </m:r>
                          </m:sub>
                        </m:sSub>
                      </m:e>
                    </m:rad>
                    <m:r>
                      <a:rPr lang="en-IN" b="0" i="1" smtClean="0">
                        <a:latin typeface="Cambria Math" panose="02040503050406030204" pitchFamily="18" charset="0"/>
                      </a:rPr>
                      <m:t>=</m:t>
                    </m:r>
                    <m:rad>
                      <m:radPr>
                        <m:degHide m:val="on"/>
                        <m:ctrlPr>
                          <a:rPr lang="en-IN" i="1">
                            <a:latin typeface="Cambria Math" panose="02040503050406030204" pitchFamily="18" charset="0"/>
                          </a:rPr>
                        </m:ctrlPr>
                      </m:radPr>
                      <m:deg/>
                      <m:e>
                        <m:f>
                          <m:fPr>
                            <m:ctrlPr>
                              <a:rPr lang="en-IN" i="1">
                                <a:latin typeface="Cambria Math" panose="02040503050406030204" pitchFamily="18" charset="0"/>
                              </a:rPr>
                            </m:ctrlPr>
                          </m:fPr>
                          <m:num>
                            <m:r>
                              <a:rPr lang="en-IN" b="0" i="1" smtClean="0">
                                <a:latin typeface="Cambria Math" panose="02040503050406030204" pitchFamily="18" charset="0"/>
                              </a:rPr>
                              <m:t>24</m:t>
                            </m:r>
                            <m:func>
                              <m:funcPr>
                                <m:ctrlPr>
                                  <a:rPr lang="en-IN" i="1">
                                    <a:latin typeface="Cambria Math" panose="02040503050406030204" pitchFamily="18" charset="0"/>
                                  </a:rPr>
                                </m:ctrlPr>
                              </m:funcPr>
                              <m:fName>
                                <m:sSub>
                                  <m:sSubPr>
                                    <m:ctrlPr>
                                      <a:rPr lang="en-IN" i="1">
                                        <a:latin typeface="Cambria Math" panose="02040503050406030204" pitchFamily="18" charset="0"/>
                                      </a:rPr>
                                    </m:ctrlPr>
                                  </m:sSubPr>
                                  <m:e>
                                    <m:r>
                                      <m:rPr>
                                        <m:sty m:val="p"/>
                                      </m:rPr>
                                      <a:rPr lang="en-IN">
                                        <a:latin typeface="Cambria Math" panose="02040503050406030204" pitchFamily="18" charset="0"/>
                                      </a:rPr>
                                      <m:t>log</m:t>
                                    </m:r>
                                  </m:e>
                                  <m:sub>
                                    <m:r>
                                      <a:rPr lang="en-IN" i="1">
                                        <a:latin typeface="Cambria Math" panose="02040503050406030204" pitchFamily="18" charset="0"/>
                                      </a:rPr>
                                      <m:t>2</m:t>
                                    </m:r>
                                  </m:sub>
                                </m:sSub>
                              </m:fName>
                              <m:e>
                                <m:r>
                                  <a:rPr lang="en-IN" i="1">
                                    <a:latin typeface="Cambria Math" panose="02040503050406030204" pitchFamily="18" charset="0"/>
                                  </a:rPr>
                                  <m:t>𝑀</m:t>
                                </m:r>
                              </m:e>
                            </m:func>
                          </m:num>
                          <m:den>
                            <m:sSup>
                              <m:sSupPr>
                                <m:ctrlPr>
                                  <a:rPr lang="en-IN" i="1">
                                    <a:latin typeface="Cambria Math" panose="02040503050406030204" pitchFamily="18" charset="0"/>
                                  </a:rPr>
                                </m:ctrlPr>
                              </m:sSupPr>
                              <m:e>
                                <m:r>
                                  <a:rPr lang="en-IN" i="1">
                                    <a:latin typeface="Cambria Math" panose="02040503050406030204" pitchFamily="18" charset="0"/>
                                  </a:rPr>
                                  <m:t>𝑀</m:t>
                                </m:r>
                              </m:e>
                              <m:sup>
                                <m:r>
                                  <a:rPr lang="en-IN" i="1">
                                    <a:latin typeface="Cambria Math" panose="02040503050406030204" pitchFamily="18" charset="0"/>
                                  </a:rPr>
                                  <m:t>2</m:t>
                                </m:r>
                              </m:sup>
                            </m:sSup>
                            <m:r>
                              <a:rPr lang="en-IN" i="1">
                                <a:latin typeface="Cambria Math" panose="02040503050406030204" pitchFamily="18" charset="0"/>
                              </a:rPr>
                              <m:t>−1</m:t>
                            </m:r>
                          </m:den>
                        </m:f>
                        <m:r>
                          <a:rPr lang="en-IN" i="1">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ℰ</m:t>
                            </m:r>
                          </m:e>
                          <m:sub>
                            <m:r>
                              <a:rPr lang="en-IN" i="1">
                                <a:latin typeface="Cambria Math" panose="02040503050406030204" pitchFamily="18" charset="0"/>
                              </a:rPr>
                              <m:t>𝑏𝑎𝑣𝑔</m:t>
                            </m:r>
                            <m:r>
                              <a:rPr lang="en-IN" b="0" i="1" smtClean="0">
                                <a:latin typeface="Cambria Math" panose="02040503050406030204" pitchFamily="18" charset="0"/>
                              </a:rPr>
                              <m:t>−</m:t>
                            </m:r>
                            <m:r>
                              <a:rPr lang="en-IN" b="0" i="1" smtClean="0">
                                <a:latin typeface="Cambria Math" panose="02040503050406030204" pitchFamily="18" charset="0"/>
                              </a:rPr>
                              <m:t>𝑏𝑎𝑛𝑑𝑝𝑎𝑠𝑠</m:t>
                            </m:r>
                          </m:sub>
                        </m:sSub>
                      </m:e>
                    </m:rad>
                  </m:oMath>
                </a14:m>
                <a:endParaRPr lang="en-IN" dirty="0"/>
              </a:p>
            </p:txBody>
          </p:sp>
        </mc:Choice>
        <mc:Fallback xmlns="">
          <p:sp>
            <p:nvSpPr>
              <p:cNvPr id="3" name="Content Placeholder 2">
                <a:extLst>
                  <a:ext uri="{FF2B5EF4-FFF2-40B4-BE49-F238E27FC236}">
                    <a16:creationId xmlns:a16="http://schemas.microsoft.com/office/drawing/2014/main" id="{3DF142FF-78BF-72C5-5963-B3C6FD3B5F09}"/>
                  </a:ext>
                </a:extLst>
              </p:cNvPr>
              <p:cNvSpPr>
                <a:spLocks noGrp="1" noRot="1" noChangeAspect="1" noMove="1" noResize="1" noEditPoints="1" noAdjustHandles="1" noChangeArrowheads="1" noChangeShapeType="1" noTextEdit="1"/>
              </p:cNvSpPr>
              <p:nvPr>
                <p:ph sz="quarter" idx="10"/>
              </p:nvPr>
            </p:nvSpPr>
            <p:spPr>
              <a:xfrm>
                <a:off x="213644" y="550862"/>
                <a:ext cx="11368755" cy="6185497"/>
              </a:xfrm>
              <a:blipFill>
                <a:blip r:embed="rId2"/>
                <a:stretch>
                  <a:fillRect t="-788"/>
                </a:stretch>
              </a:blipFill>
            </p:spPr>
            <p:txBody>
              <a:bodyPr/>
              <a:lstStyle/>
              <a:p>
                <a:r>
                  <a:rPr lang="en-IN">
                    <a:noFill/>
                  </a:rPr>
                  <a:t> </a:t>
                </a:r>
              </a:p>
            </p:txBody>
          </p:sp>
        </mc:Fallback>
      </mc:AlternateContent>
    </p:spTree>
    <p:extLst>
      <p:ext uri="{BB962C8B-B14F-4D97-AF65-F5344CB8AC3E}">
        <p14:creationId xmlns:p14="http://schemas.microsoft.com/office/powerpoint/2010/main" val="167303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7EF6-6525-6CBB-BAAD-BCBE2F157D05}"/>
              </a:ext>
            </a:extLst>
          </p:cNvPr>
          <p:cNvSpPr>
            <a:spLocks noGrp="1"/>
          </p:cNvSpPr>
          <p:nvPr>
            <p:ph type="title"/>
          </p:nvPr>
        </p:nvSpPr>
        <p:spPr/>
        <p:txBody>
          <a:bodyPr/>
          <a:lstStyle/>
          <a:p>
            <a:r>
              <a:rPr lang="en-IN" dirty="0"/>
              <a:t>ASK – Amplitude Shift Keying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7E41B6-7C04-92C3-BF4E-DA3AFAED964E}"/>
                  </a:ext>
                </a:extLst>
              </p:cNvPr>
              <p:cNvSpPr>
                <a:spLocks noGrp="1"/>
              </p:cNvSpPr>
              <p:nvPr>
                <p:ph sz="quarter" idx="10"/>
              </p:nvPr>
            </p:nvSpPr>
            <p:spPr/>
            <p:txBody>
              <a:bodyPr/>
              <a:lstStyle/>
              <a:p>
                <a:r>
                  <a:rPr lang="en-IN" dirty="0"/>
                  <a:t>A special case of PAM where </a:t>
                </a:r>
                <a14:m>
                  <m:oMath xmlns:m="http://schemas.openxmlformats.org/officeDocument/2006/math">
                    <m:r>
                      <a:rPr lang="en-IN" b="0" i="1" smtClean="0">
                        <a:latin typeface="Cambria Math" panose="02040503050406030204" pitchFamily="18" charset="0"/>
                      </a:rPr>
                      <m:t>𝑔</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a sinusoid</a:t>
                </a:r>
              </a:p>
              <a:p>
                <a:r>
                  <a:rPr lang="en-IN" dirty="0"/>
                  <a:t>Amplitude of carrier is varied according to the information sequence</a:t>
                </a:r>
              </a:p>
              <a:p>
                <a:r>
                  <a:rPr lang="en-IN" dirty="0"/>
                  <a:t>Simplest form of ASK is on-off keying – carrier is transmitted for 1 and carrier is NOT transmitted for 0 input bit</a:t>
                </a:r>
              </a:p>
            </p:txBody>
          </p:sp>
        </mc:Choice>
        <mc:Fallback xmlns="">
          <p:sp>
            <p:nvSpPr>
              <p:cNvPr id="3" name="Content Placeholder 2">
                <a:extLst>
                  <a:ext uri="{FF2B5EF4-FFF2-40B4-BE49-F238E27FC236}">
                    <a16:creationId xmlns:a16="http://schemas.microsoft.com/office/drawing/2014/main" id="{4F7E41B6-7C04-92C3-BF4E-DA3AFAED964E}"/>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116212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3ABF-D88B-C436-7BAC-32AF2B5A1E2B}"/>
              </a:ext>
            </a:extLst>
          </p:cNvPr>
          <p:cNvSpPr>
            <a:spLocks noGrp="1"/>
          </p:cNvSpPr>
          <p:nvPr>
            <p:ph type="title"/>
          </p:nvPr>
        </p:nvSpPr>
        <p:spPr/>
        <p:txBody>
          <a:bodyPr/>
          <a:lstStyle/>
          <a:p>
            <a:r>
              <a:rPr lang="en-IN" dirty="0"/>
              <a:t>Memoryless Modulation Techniques – Phase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F142FF-78BF-72C5-5963-B3C6FD3B5F09}"/>
                  </a:ext>
                </a:extLst>
              </p:cNvPr>
              <p:cNvSpPr>
                <a:spLocks noGrp="1"/>
              </p:cNvSpPr>
              <p:nvPr>
                <p:ph sz="quarter" idx="10"/>
              </p:nvPr>
            </p:nvSpPr>
            <p:spPr>
              <a:xfrm>
                <a:off x="213644" y="550862"/>
                <a:ext cx="11368755" cy="6185497"/>
              </a:xfrm>
            </p:spPr>
            <p:txBody>
              <a:bodyPr>
                <a:normAutofit fontScale="92500" lnSpcReduction="20000"/>
              </a:bodyPr>
              <a:lstStyle/>
              <a:p>
                <a:r>
                  <a:rPr lang="en-IN" dirty="0"/>
                  <a:t>Typically known as PSK and information is captured in the phase of the signal </a:t>
                </a:r>
              </a:p>
              <a:p>
                <a:r>
                  <a:rPr lang="en-IN" dirty="0"/>
                  <a:t>Symbol M representation</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𝑅𝑒</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f>
                              <m:fPr>
                                <m:ctrlPr>
                                  <a:rPr lang="en-IN" b="0" i="1" smtClean="0">
                                    <a:latin typeface="Cambria Math" panose="02040503050406030204" pitchFamily="18" charset="0"/>
                                  </a:rPr>
                                </m:ctrlPr>
                              </m:fPr>
                              <m:num>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d>
                                  <m:dPr>
                                    <m:ctrlPr>
                                      <a:rPr lang="en-IN" b="0" i="1" smtClean="0">
                                        <a:latin typeface="Cambria Math" panose="02040503050406030204" pitchFamily="18" charset="0"/>
                                      </a:rPr>
                                    </m:ctrlPr>
                                  </m:dPr>
                                  <m:e>
                                    <m:r>
                                      <a:rPr lang="en-IN" b="0" i="1" smtClean="0">
                                        <a:latin typeface="Cambria Math" panose="02040503050406030204" pitchFamily="18" charset="0"/>
                                      </a:rPr>
                                      <m:t>𝑚</m:t>
                                    </m:r>
                                    <m:r>
                                      <a:rPr lang="en-IN" b="0" i="1" smtClean="0">
                                        <a:latin typeface="Cambria Math" panose="02040503050406030204" pitchFamily="18" charset="0"/>
                                      </a:rPr>
                                      <m:t>−1</m:t>
                                    </m:r>
                                  </m:e>
                                </m:d>
                              </m:num>
                              <m:den>
                                <m:r>
                                  <a:rPr lang="en-IN" b="0" i="1" smtClean="0">
                                    <a:latin typeface="Cambria Math" panose="02040503050406030204" pitchFamily="18" charset="0"/>
                                  </a:rPr>
                                  <m:t>𝑀</m:t>
                                </m:r>
                              </m:den>
                            </m:f>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sup>
                        </m:sSup>
                      </m:e>
                    </m:d>
                    <m:r>
                      <a:rPr lang="en-IN" b="0" i="1" smtClean="0">
                        <a:latin typeface="Cambria Math" panose="02040503050406030204" pitchFamily="18" charset="0"/>
                      </a:rPr>
                      <m:t>,   </m:t>
                    </m:r>
                    <m:r>
                      <a:rPr lang="en-IN" b="0" i="1" smtClean="0">
                        <a:latin typeface="Cambria Math" panose="02040503050406030204" pitchFamily="18" charset="0"/>
                      </a:rPr>
                      <m:t>𝑚</m:t>
                    </m:r>
                    <m:r>
                      <a:rPr lang="en-IN" b="0" i="1" smtClean="0">
                        <a:latin typeface="Cambria Math" panose="02040503050406030204" pitchFamily="18" charset="0"/>
                      </a:rPr>
                      <m:t>=1,2,3,…</m:t>
                    </m:r>
                    <m:r>
                      <a:rPr lang="en-IN" b="0" i="1" smtClean="0">
                        <a:latin typeface="Cambria Math" panose="02040503050406030204" pitchFamily="18" charset="0"/>
                      </a:rPr>
                      <m:t>𝑀</m:t>
                    </m:r>
                    <m:r>
                      <a:rPr lang="en-IN" b="0" i="1" smtClean="0">
                        <a:latin typeface="Cambria Math" panose="02040503050406030204" pitchFamily="18" charset="0"/>
                      </a:rPr>
                      <m:t>=</m:t>
                    </m:r>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d>
                          <m:dPr>
                            <m:begChr m:val="["/>
                            <m:endChr m:val="]"/>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𝜋</m:t>
                                </m:r>
                              </m:num>
                              <m:den>
                                <m:r>
                                  <a:rPr lang="en-IN" b="0" i="1" smtClean="0">
                                    <a:latin typeface="Cambria Math" panose="02040503050406030204" pitchFamily="18" charset="0"/>
                                  </a:rPr>
                                  <m:t>𝑀</m:t>
                                </m:r>
                              </m:den>
                            </m:f>
                            <m:d>
                              <m:dPr>
                                <m:ctrlPr>
                                  <a:rPr lang="en-IN" b="0" i="1" smtClean="0">
                                    <a:latin typeface="Cambria Math" panose="02040503050406030204" pitchFamily="18" charset="0"/>
                                  </a:rPr>
                                </m:ctrlPr>
                              </m:dPr>
                              <m:e>
                                <m:r>
                                  <a:rPr lang="en-IN" b="0" i="1" smtClean="0">
                                    <a:latin typeface="Cambria Math" panose="02040503050406030204" pitchFamily="18" charset="0"/>
                                  </a:rPr>
                                  <m:t>𝑚</m:t>
                                </m:r>
                                <m:r>
                                  <a:rPr lang="en-IN" b="0" i="1" smtClean="0">
                                    <a:latin typeface="Cambria Math" panose="02040503050406030204" pitchFamily="18" charset="0"/>
                                  </a:rPr>
                                  <m:t>−1</m:t>
                                </m:r>
                              </m:e>
                            </m:d>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e>
                        </m:d>
                      </m:e>
                    </m:func>
                  </m:oMath>
                </a14:m>
                <a:endParaRPr lang="en-IN" b="0" i="1" dirty="0">
                  <a:latin typeface="Cambria Math" panose="02040503050406030204" pitchFamily="18" charset="0"/>
                </a:endParaRP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𝜋</m:t>
                                </m:r>
                              </m:num>
                              <m:den>
                                <m:r>
                                  <a:rPr lang="en-IN" b="0" i="1" smtClean="0">
                                    <a:latin typeface="Cambria Math" panose="02040503050406030204" pitchFamily="18" charset="0"/>
                                  </a:rPr>
                                  <m:t>𝑀</m:t>
                                </m:r>
                              </m:den>
                            </m:f>
                            <m:d>
                              <m:dPr>
                                <m:ctrlPr>
                                  <a:rPr lang="en-IN" b="0" i="1" smtClean="0">
                                    <a:latin typeface="Cambria Math" panose="02040503050406030204" pitchFamily="18" charset="0"/>
                                  </a:rPr>
                                </m:ctrlPr>
                              </m:dPr>
                              <m:e>
                                <m:r>
                                  <a:rPr lang="en-IN" b="0" i="1" smtClean="0">
                                    <a:latin typeface="Cambria Math" panose="02040503050406030204" pitchFamily="18" charset="0"/>
                                  </a:rPr>
                                  <m:t>𝑀</m:t>
                                </m:r>
                                <m:r>
                                  <a:rPr lang="en-IN" b="0" i="1" smtClean="0">
                                    <a:latin typeface="Cambria Math" panose="02040503050406030204" pitchFamily="18" charset="0"/>
                                  </a:rPr>
                                  <m:t>−1</m:t>
                                </m:r>
                              </m:e>
                            </m:d>
                          </m:e>
                        </m:d>
                      </m:e>
                    </m:fun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d>
                          <m:dPr>
                            <m:ctrlPr>
                              <a:rPr lang="en-IN" b="0" i="1" smtClean="0">
                                <a:latin typeface="Cambria Math" panose="02040503050406030204" pitchFamily="18" charset="0"/>
                              </a:rPr>
                            </m:ctrlPr>
                          </m:dPr>
                          <m:e>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e>
                        </m:d>
                      </m:e>
                    </m:func>
                    <m:r>
                      <a:rPr lang="en-IN" b="0" i="1" smtClean="0">
                        <a:latin typeface="Cambria Math" panose="02040503050406030204" pitchFamily="18" charset="0"/>
                      </a:rPr>
                      <m:t>−</m:t>
                    </m:r>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func>
                      <m:funcPr>
                        <m:ctrlPr>
                          <a:rPr lang="en-IN" i="1">
                            <a:latin typeface="Cambria Math" panose="02040503050406030204" pitchFamily="18" charset="0"/>
                          </a:rPr>
                        </m:ctrlPr>
                      </m:funcPr>
                      <m:fName>
                        <m:r>
                          <m:rPr>
                            <m:sty m:val="p"/>
                          </m:rPr>
                          <a:rPr lang="en-IN" b="0" i="0" smtClean="0">
                            <a:latin typeface="Cambria Math" panose="02040503050406030204" pitchFamily="18" charset="0"/>
                          </a:rPr>
                          <m:t>sin</m:t>
                        </m:r>
                      </m:fName>
                      <m:e>
                        <m:d>
                          <m:dPr>
                            <m:ctrlPr>
                              <a:rPr lang="en-IN" i="1">
                                <a:latin typeface="Cambria Math" panose="02040503050406030204" pitchFamily="18" charset="0"/>
                              </a:rPr>
                            </m:ctrlPr>
                          </m:dPr>
                          <m:e>
                            <m:f>
                              <m:fPr>
                                <m:ctrlPr>
                                  <a:rPr lang="en-IN" i="1">
                                    <a:latin typeface="Cambria Math" panose="02040503050406030204" pitchFamily="18" charset="0"/>
                                  </a:rPr>
                                </m:ctrlPr>
                              </m:fPr>
                              <m:num>
                                <m:r>
                                  <a:rPr lang="en-IN" i="1">
                                    <a:latin typeface="Cambria Math" panose="02040503050406030204" pitchFamily="18" charset="0"/>
                                  </a:rPr>
                                  <m:t>2</m:t>
                                </m:r>
                                <m:r>
                                  <a:rPr lang="en-IN" i="1">
                                    <a:latin typeface="Cambria Math" panose="02040503050406030204" pitchFamily="18" charset="0"/>
                                  </a:rPr>
                                  <m:t>𝜋</m:t>
                                </m:r>
                              </m:num>
                              <m:den>
                                <m:r>
                                  <a:rPr lang="en-IN" i="1">
                                    <a:latin typeface="Cambria Math" panose="02040503050406030204" pitchFamily="18" charset="0"/>
                                  </a:rPr>
                                  <m:t>𝑀</m:t>
                                </m:r>
                              </m:den>
                            </m:f>
                            <m:d>
                              <m:dPr>
                                <m:ctrlPr>
                                  <a:rPr lang="en-IN" i="1">
                                    <a:latin typeface="Cambria Math" panose="02040503050406030204" pitchFamily="18" charset="0"/>
                                  </a:rPr>
                                </m:ctrlPr>
                              </m:dPr>
                              <m:e>
                                <m:r>
                                  <a:rPr lang="en-IN" i="1">
                                    <a:latin typeface="Cambria Math" panose="02040503050406030204" pitchFamily="18" charset="0"/>
                                  </a:rPr>
                                  <m:t>𝑀</m:t>
                                </m:r>
                                <m:r>
                                  <a:rPr lang="en-IN" i="1">
                                    <a:latin typeface="Cambria Math" panose="02040503050406030204" pitchFamily="18" charset="0"/>
                                  </a:rPr>
                                  <m:t>−1</m:t>
                                </m:r>
                              </m:e>
                            </m:d>
                          </m:e>
                        </m:d>
                      </m:e>
                    </m:func>
                    <m:func>
                      <m:funcPr>
                        <m:ctrlPr>
                          <a:rPr lang="en-IN" i="1">
                            <a:latin typeface="Cambria Math" panose="02040503050406030204" pitchFamily="18" charset="0"/>
                          </a:rPr>
                        </m:ctrlPr>
                      </m:funcPr>
                      <m:fName>
                        <m:r>
                          <m:rPr>
                            <m:sty m:val="p"/>
                          </m:rPr>
                          <a:rPr lang="en-IN" b="0" i="0" smtClean="0">
                            <a:latin typeface="Cambria Math" panose="02040503050406030204" pitchFamily="18" charset="0"/>
                          </a:rPr>
                          <m:t>sin</m:t>
                        </m:r>
                      </m:fName>
                      <m:e>
                        <m:d>
                          <m:dPr>
                            <m:ctrlPr>
                              <a:rPr lang="en-IN" i="1">
                                <a:latin typeface="Cambria Math" panose="02040503050406030204" pitchFamily="18" charset="0"/>
                              </a:rPr>
                            </m:ctrlPr>
                          </m:dPr>
                          <m:e>
                            <m:r>
                              <a:rPr lang="en-IN" i="1">
                                <a:latin typeface="Cambria Math" panose="02040503050406030204" pitchFamily="18" charset="0"/>
                              </a:rPr>
                              <m:t>2</m:t>
                            </m:r>
                            <m:r>
                              <a:rPr lang="en-IN" i="1">
                                <a:latin typeface="Cambria Math" panose="02040503050406030204" pitchFamily="18" charset="0"/>
                              </a:rPr>
                              <m:t>𝜋</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𝑐</m:t>
                                </m:r>
                              </m:sub>
                            </m:sSub>
                            <m:r>
                              <a:rPr lang="en-IN" i="1">
                                <a:latin typeface="Cambria Math" panose="02040503050406030204" pitchFamily="18" charset="0"/>
                              </a:rPr>
                              <m:t>𝑡</m:t>
                            </m:r>
                          </m:e>
                        </m:d>
                      </m:e>
                    </m:func>
                  </m:oMath>
                </a14:m>
                <a:endParaRPr lang="en-IN" dirty="0"/>
              </a:p>
              <a:p>
                <a:pPr lvl="1"/>
                <a:r>
                  <a:rPr lang="en-IN" b="0" dirty="0"/>
                  <a:t>Where:</a:t>
                </a:r>
              </a:p>
              <a:p>
                <a:pPr lvl="2"/>
                <a:r>
                  <a:rPr lang="en-IN" b="0" dirty="0"/>
                  <a:t>g(t) is the signal pulse shape </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𝑚</m:t>
                        </m:r>
                      </m:sub>
                    </m:sSub>
                    <m:r>
                      <a:rPr lang="en-IN" b="0" i="1" smtClean="0">
                        <a:latin typeface="Cambria Math" panose="02040503050406030204" pitchFamily="18" charset="0"/>
                      </a:rPr>
                      <m:t>=2</m:t>
                    </m:r>
                    <m:r>
                      <a:rPr lang="en-IN" b="0" i="1" smtClean="0">
                        <a:latin typeface="Cambria Math" panose="02040503050406030204" pitchFamily="18" charset="0"/>
                      </a:rPr>
                      <m:t>𝜋</m:t>
                    </m:r>
                    <m:f>
                      <m:fPr>
                        <m:ctrlPr>
                          <a:rPr lang="en-IN" b="0" i="1" smtClean="0">
                            <a:latin typeface="Cambria Math" panose="02040503050406030204" pitchFamily="18" charset="0"/>
                          </a:rPr>
                        </m:ctrlPr>
                      </m:fPr>
                      <m:num>
                        <m:d>
                          <m:dPr>
                            <m:ctrlPr>
                              <a:rPr lang="en-IN" b="0" i="1" smtClean="0">
                                <a:latin typeface="Cambria Math" panose="02040503050406030204" pitchFamily="18" charset="0"/>
                              </a:rPr>
                            </m:ctrlPr>
                          </m:dPr>
                          <m:e>
                            <m:r>
                              <a:rPr lang="en-IN" b="0" i="1" smtClean="0">
                                <a:latin typeface="Cambria Math" panose="02040503050406030204" pitchFamily="18" charset="0"/>
                              </a:rPr>
                              <m:t>𝑚</m:t>
                            </m:r>
                            <m:r>
                              <a:rPr lang="en-IN" b="0" i="1" smtClean="0">
                                <a:latin typeface="Cambria Math" panose="02040503050406030204" pitchFamily="18" charset="0"/>
                              </a:rPr>
                              <m:t>−1</m:t>
                            </m:r>
                          </m:e>
                        </m:d>
                      </m:num>
                      <m:den>
                        <m:r>
                          <a:rPr lang="en-IN" b="0" i="1" smtClean="0">
                            <a:latin typeface="Cambria Math" panose="02040503050406030204" pitchFamily="18" charset="0"/>
                          </a:rPr>
                          <m:t>𝑀</m:t>
                        </m:r>
                      </m:den>
                    </m:f>
                  </m:oMath>
                </a14:m>
                <a:r>
                  <a:rPr lang="en-IN" b="0" dirty="0"/>
                  <a:t>, where m=1,2,3…M representing M possible phases of the carrier conveying the transmitted information</a:t>
                </a:r>
              </a:p>
              <a:p>
                <a:r>
                  <a:rPr lang="en-IN" dirty="0"/>
                  <a:t>Energy – Lowpass signal</a:t>
                </a:r>
              </a:p>
              <a:p>
                <a:pPr lvl="1"/>
                <a:r>
                  <a:rPr lang="en-IN" dirty="0"/>
                  <a:t>PM/PSK signal waveforms have equal energy</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𝑎𝑣𝑔</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𝑚</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𝑚</m:t>
                        </m:r>
                      </m:sub>
                    </m:sSub>
                    <m:r>
                      <a:rPr lang="en-IN" b="0" i="1" smtClean="0">
                        <a:latin typeface="Cambria Math" panose="02040503050406030204" pitchFamily="18" charset="0"/>
                      </a:rPr>
                      <m:t>−</m:t>
                    </m:r>
                    <m:r>
                      <a:rPr lang="en-IN" b="0" i="1" smtClean="0">
                        <a:latin typeface="Cambria Math" panose="02040503050406030204" pitchFamily="18" charset="0"/>
                      </a:rPr>
                      <m:t>𝑠𝑦𝑚𝑏𝑜𝑙</m:t>
                    </m:r>
                    <m:r>
                      <a:rPr lang="en-IN" b="0" i="1" smtClean="0">
                        <a:latin typeface="Cambria Math" panose="02040503050406030204" pitchFamily="18" charset="0"/>
                      </a:rPr>
                      <m:t> </m:t>
                    </m:r>
                    <m:r>
                      <a:rPr lang="en-IN" b="0" i="1" smtClean="0">
                        <a:latin typeface="Cambria Math" panose="02040503050406030204" pitchFamily="18" charset="0"/>
                      </a:rPr>
                      <m:t>𝑒𝑛𝑒𝑟𝑔𝑦</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r>
                      <a:rPr lang="en-IN" b="0" i="1" smtClean="0">
                        <a:latin typeface="Cambria Math" panose="02040503050406030204" pitchFamily="18" charset="0"/>
                      </a:rPr>
                      <m:t> −</m:t>
                    </m:r>
                    <m:r>
                      <a:rPr lang="en-IN" b="0" i="1" smtClean="0">
                        <a:latin typeface="Cambria Math" panose="02040503050406030204" pitchFamily="18" charset="0"/>
                      </a:rPr>
                      <m:t>𝑃𝑎𝑠𝑠𝑏𝑎𝑛𝑑</m:t>
                    </m:r>
                    <m:r>
                      <a:rPr lang="en-IN" b="0" i="1" smtClean="0">
                        <a:latin typeface="Cambria Math" panose="02040503050406030204" pitchFamily="18" charset="0"/>
                      </a:rPr>
                      <m:t> </m:t>
                    </m:r>
                    <m:r>
                      <a:rPr lang="en-IN" b="0" i="1" smtClean="0">
                        <a:latin typeface="Cambria Math" panose="02040503050406030204" pitchFamily="18" charset="0"/>
                      </a:rPr>
                      <m:t>𝑠𝑖𝑔𝑛𝑎𝑙</m:t>
                    </m:r>
                    <m:r>
                      <a:rPr lang="en-IN" b="0" i="1" smtClean="0">
                        <a:latin typeface="Cambria Math" panose="02040503050406030204" pitchFamily="18" charset="0"/>
                      </a:rPr>
                      <m:t> </m:t>
                    </m:r>
                    <m:r>
                      <a:rPr lang="en-IN" b="0" i="1" smtClean="0">
                        <a:latin typeface="Cambria Math" panose="02040503050406030204" pitchFamily="18" charset="0"/>
                      </a:rPr>
                      <m:t>𝑒𝑛𝑒𝑟𝑔𝑦</m:t>
                    </m:r>
                  </m:oMath>
                </a14:m>
                <a:endParaRPr lang="en-IN" dirty="0"/>
              </a:p>
              <a:p>
                <a:r>
                  <a:rPr lang="en-IN" dirty="0"/>
                  <a:t>Modulated signal</a:t>
                </a:r>
              </a:p>
              <a:p>
                <a:pPr lvl="1"/>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𝑚</m:t>
                        </m:r>
                      </m:sub>
                    </m:sSub>
                    <m:d>
                      <m:dPr>
                        <m:ctrlPr>
                          <a:rPr lang="en-IN" i="1">
                            <a:latin typeface="Cambria Math" panose="02040503050406030204" pitchFamily="18" charset="0"/>
                          </a:rPr>
                        </m:ctrlPr>
                      </m:dPr>
                      <m:e>
                        <m:r>
                          <a:rPr lang="en-IN" i="1">
                            <a:latin typeface="Cambria Math" panose="02040503050406030204" pitchFamily="18" charset="0"/>
                          </a:rPr>
                          <m:t>𝑡</m:t>
                        </m:r>
                      </m:e>
                    </m:d>
                    <m:r>
                      <a:rPr lang="en-IN" i="1">
                        <a:latin typeface="Cambria Math" panose="02040503050406030204" pitchFamily="18" charset="0"/>
                      </a:rPr>
                      <m:t>=</m:t>
                    </m:r>
                    <m:r>
                      <a:rPr lang="en-IN" i="1">
                        <a:latin typeface="Cambria Math" panose="02040503050406030204" pitchFamily="18" charset="0"/>
                      </a:rPr>
                      <m:t>𝑅𝑒</m:t>
                    </m:r>
                    <m:d>
                      <m:dPr>
                        <m:begChr m:val="["/>
                        <m:endChr m:val="]"/>
                        <m:ctrlPr>
                          <a:rPr lang="en-IN" i="1">
                            <a:latin typeface="Cambria Math" panose="02040503050406030204" pitchFamily="18" charset="0"/>
                          </a:rPr>
                        </m:ctrlPr>
                      </m:dPr>
                      <m:e>
                        <m:r>
                          <a:rPr lang="en-IN" i="1">
                            <a:latin typeface="Cambria Math" panose="02040503050406030204" pitchFamily="18" charset="0"/>
                          </a:rPr>
                          <m:t>𝑔</m:t>
                        </m:r>
                        <m:d>
                          <m:dPr>
                            <m:ctrlPr>
                              <a:rPr lang="en-IN" i="1">
                                <a:latin typeface="Cambria Math" panose="02040503050406030204" pitchFamily="18" charset="0"/>
                              </a:rPr>
                            </m:ctrlPr>
                          </m:dPr>
                          <m:e>
                            <m:r>
                              <a:rPr lang="en-IN" i="1">
                                <a:latin typeface="Cambria Math" panose="02040503050406030204" pitchFamily="18" charset="0"/>
                              </a:rPr>
                              <m:t>𝑡</m:t>
                            </m:r>
                          </m:e>
                        </m:d>
                        <m:sSup>
                          <m:sSupPr>
                            <m:ctrlPr>
                              <a:rPr lang="en-IN" i="1">
                                <a:latin typeface="Cambria Math" panose="02040503050406030204" pitchFamily="18" charset="0"/>
                              </a:rPr>
                            </m:ctrlPr>
                          </m:sSupPr>
                          <m:e>
                            <m:r>
                              <a:rPr lang="en-IN" i="1">
                                <a:latin typeface="Cambria Math" panose="02040503050406030204" pitchFamily="18" charset="0"/>
                              </a:rPr>
                              <m:t>𝑒</m:t>
                            </m:r>
                          </m:e>
                          <m:sup>
                            <m:f>
                              <m:fPr>
                                <m:ctrlPr>
                                  <a:rPr lang="en-IN" i="1">
                                    <a:latin typeface="Cambria Math" panose="02040503050406030204" pitchFamily="18" charset="0"/>
                                  </a:rPr>
                                </m:ctrlPr>
                              </m:fPr>
                              <m:num>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d>
                                  <m:dPr>
                                    <m:ctrlPr>
                                      <a:rPr lang="en-IN" i="1">
                                        <a:latin typeface="Cambria Math" panose="02040503050406030204" pitchFamily="18" charset="0"/>
                                      </a:rPr>
                                    </m:ctrlPr>
                                  </m:dPr>
                                  <m:e>
                                    <m:r>
                                      <a:rPr lang="en-IN" i="1">
                                        <a:latin typeface="Cambria Math" panose="02040503050406030204" pitchFamily="18" charset="0"/>
                                      </a:rPr>
                                      <m:t>𝑚</m:t>
                                    </m:r>
                                    <m:r>
                                      <a:rPr lang="en-IN" i="1">
                                        <a:latin typeface="Cambria Math" panose="02040503050406030204" pitchFamily="18" charset="0"/>
                                      </a:rPr>
                                      <m:t>−1</m:t>
                                    </m:r>
                                  </m:e>
                                </m:d>
                              </m:num>
                              <m:den>
                                <m:r>
                                  <a:rPr lang="en-IN" i="1">
                                    <a:latin typeface="Cambria Math" panose="02040503050406030204" pitchFamily="18" charset="0"/>
                                  </a:rPr>
                                  <m:t>𝑀</m:t>
                                </m:r>
                              </m:den>
                            </m:f>
                          </m:sup>
                        </m:sSup>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2</m:t>
                            </m:r>
                            <m:r>
                              <a:rPr lang="en-IN" i="1">
                                <a:latin typeface="Cambria Math" panose="02040503050406030204" pitchFamily="18" charset="0"/>
                              </a:rPr>
                              <m:t>𝜋</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𝑐</m:t>
                                </m:r>
                              </m:sub>
                            </m:sSub>
                            <m:r>
                              <a:rPr lang="en-IN" i="1">
                                <a:latin typeface="Cambria Math" panose="02040503050406030204" pitchFamily="18" charset="0"/>
                              </a:rPr>
                              <m:t>𝑡</m:t>
                            </m:r>
                          </m:sup>
                        </m:sSup>
                      </m:e>
                    </m:d>
                    <m:r>
                      <a:rPr lang="en-IN" i="1">
                        <a:latin typeface="Cambria Math" panose="02040503050406030204" pitchFamily="18" charset="0"/>
                      </a:rPr>
                      <m:t>,   </m:t>
                    </m:r>
                    <m:r>
                      <a:rPr lang="en-IN" i="1">
                        <a:latin typeface="Cambria Math" panose="02040503050406030204" pitchFamily="18" charset="0"/>
                      </a:rPr>
                      <m:t>𝑚</m:t>
                    </m:r>
                    <m:r>
                      <a:rPr lang="en-IN" i="1">
                        <a:latin typeface="Cambria Math" panose="02040503050406030204" pitchFamily="18" charset="0"/>
                      </a:rPr>
                      <m:t>=1,2,3,…</m:t>
                    </m:r>
                    <m:r>
                      <a:rPr lang="en-IN" i="1">
                        <a:latin typeface="Cambria Math" panose="02040503050406030204" pitchFamily="18" charset="0"/>
                      </a:rPr>
                      <m:t>𝑀</m:t>
                    </m:r>
                    <m:r>
                      <a:rPr lang="en-IN" i="1">
                        <a:latin typeface="Cambria Math" panose="02040503050406030204" pitchFamily="18" charset="0"/>
                      </a:rPr>
                      <m:t>=</m:t>
                    </m:r>
                    <m:r>
                      <a:rPr lang="en-IN" i="1">
                        <a:latin typeface="Cambria Math" panose="02040503050406030204" pitchFamily="18" charset="0"/>
                      </a:rPr>
                      <m:t>𝑔</m:t>
                    </m:r>
                    <m:d>
                      <m:dPr>
                        <m:ctrlPr>
                          <a:rPr lang="en-IN" i="1">
                            <a:latin typeface="Cambria Math" panose="02040503050406030204" pitchFamily="18" charset="0"/>
                          </a:rPr>
                        </m:ctrlPr>
                      </m:dPr>
                      <m:e>
                        <m:r>
                          <a:rPr lang="en-IN" i="1">
                            <a:latin typeface="Cambria Math" panose="02040503050406030204" pitchFamily="18" charset="0"/>
                          </a:rPr>
                          <m:t>𝑡</m:t>
                        </m:r>
                      </m:e>
                    </m:d>
                    <m:func>
                      <m:funcPr>
                        <m:ctrlPr>
                          <a:rPr lang="en-IN" i="1">
                            <a:latin typeface="Cambria Math" panose="02040503050406030204" pitchFamily="18" charset="0"/>
                          </a:rPr>
                        </m:ctrlPr>
                      </m:funcPr>
                      <m:fName>
                        <m:r>
                          <m:rPr>
                            <m:sty m:val="p"/>
                          </m:rPr>
                          <a:rPr lang="en-IN">
                            <a:latin typeface="Cambria Math" panose="02040503050406030204" pitchFamily="18" charset="0"/>
                          </a:rPr>
                          <m:t>cos</m:t>
                        </m:r>
                      </m:fName>
                      <m:e>
                        <m:d>
                          <m:dPr>
                            <m:begChr m:val="["/>
                            <m:endChr m:val="]"/>
                            <m:ctrlPr>
                              <a:rPr lang="en-IN" i="1">
                                <a:latin typeface="Cambria Math" panose="02040503050406030204" pitchFamily="18" charset="0"/>
                              </a:rPr>
                            </m:ctrlPr>
                          </m:dPr>
                          <m:e>
                            <m:f>
                              <m:fPr>
                                <m:ctrlPr>
                                  <a:rPr lang="en-IN" i="1">
                                    <a:latin typeface="Cambria Math" panose="02040503050406030204" pitchFamily="18" charset="0"/>
                                  </a:rPr>
                                </m:ctrlPr>
                              </m:fPr>
                              <m:num>
                                <m:r>
                                  <a:rPr lang="en-IN" i="1">
                                    <a:latin typeface="Cambria Math" panose="02040503050406030204" pitchFamily="18" charset="0"/>
                                  </a:rPr>
                                  <m:t>2</m:t>
                                </m:r>
                                <m:r>
                                  <a:rPr lang="en-IN" i="1">
                                    <a:latin typeface="Cambria Math" panose="02040503050406030204" pitchFamily="18" charset="0"/>
                                  </a:rPr>
                                  <m:t>𝜋</m:t>
                                </m:r>
                              </m:num>
                              <m:den>
                                <m:r>
                                  <a:rPr lang="en-IN" i="1">
                                    <a:latin typeface="Cambria Math" panose="02040503050406030204" pitchFamily="18" charset="0"/>
                                  </a:rPr>
                                  <m:t>𝑀</m:t>
                                </m:r>
                              </m:den>
                            </m:f>
                            <m:d>
                              <m:dPr>
                                <m:ctrlPr>
                                  <a:rPr lang="en-IN" i="1">
                                    <a:latin typeface="Cambria Math" panose="02040503050406030204" pitchFamily="18" charset="0"/>
                                  </a:rPr>
                                </m:ctrlPr>
                              </m:dPr>
                              <m:e>
                                <m:r>
                                  <a:rPr lang="en-IN" i="1">
                                    <a:latin typeface="Cambria Math" panose="02040503050406030204" pitchFamily="18" charset="0"/>
                                  </a:rPr>
                                  <m:t>𝑚</m:t>
                                </m:r>
                                <m:r>
                                  <a:rPr lang="en-IN" i="1">
                                    <a:latin typeface="Cambria Math" panose="02040503050406030204" pitchFamily="18" charset="0"/>
                                  </a:rPr>
                                  <m:t>−1</m:t>
                                </m:r>
                              </m:e>
                            </m:d>
                            <m:r>
                              <a:rPr lang="en-IN" i="1">
                                <a:latin typeface="Cambria Math" panose="02040503050406030204" pitchFamily="18" charset="0"/>
                              </a:rPr>
                              <m:t>+2</m:t>
                            </m:r>
                            <m:r>
                              <a:rPr lang="en-IN" i="1">
                                <a:latin typeface="Cambria Math" panose="02040503050406030204" pitchFamily="18" charset="0"/>
                              </a:rPr>
                              <m:t>𝜋</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𝑐</m:t>
                                </m:r>
                              </m:sub>
                            </m:sSub>
                            <m:r>
                              <a:rPr lang="en-IN" i="1">
                                <a:latin typeface="Cambria Math" panose="02040503050406030204" pitchFamily="18" charset="0"/>
                              </a:rPr>
                              <m:t>𝑡</m:t>
                            </m:r>
                          </m:e>
                        </m:d>
                      </m:e>
                    </m:func>
                    <m:r>
                      <a:rPr lang="en-IN" i="1">
                        <a:latin typeface="Cambria Math" panose="02040503050406030204" pitchFamily="18" charset="0"/>
                      </a:rPr>
                      <m:t> </m:t>
                    </m:r>
                  </m:oMath>
                </a14:m>
                <a:endParaRPr lang="en-IN" dirty="0"/>
              </a:p>
              <a:p>
                <a:r>
                  <a:rPr lang="en-IN" dirty="0"/>
                  <a:t>Energy - Bandpass signal</a:t>
                </a:r>
              </a:p>
              <a:p>
                <a:pPr lvl="1"/>
                <a:r>
                  <a:rPr lang="en-IN" dirty="0"/>
                  <a:t>Average energy per bit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ℰ</m:t>
                        </m:r>
                      </m:e>
                      <m:sub>
                        <m:r>
                          <a:rPr lang="en-IN" i="1">
                            <a:latin typeface="Cambria Math" panose="02040503050406030204" pitchFamily="18" charset="0"/>
                          </a:rPr>
                          <m:t>𝑏𝑎𝑣𝑔</m:t>
                        </m:r>
                      </m:sub>
                    </m:sSub>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ℰ</m:t>
                            </m:r>
                          </m:e>
                          <m:sub>
                            <m:r>
                              <a:rPr lang="en-IN" i="1">
                                <a:latin typeface="Cambria Math" panose="02040503050406030204" pitchFamily="18" charset="0"/>
                              </a:rPr>
                              <m:t>𝑔</m:t>
                            </m:r>
                          </m:sub>
                        </m:sSub>
                      </m:num>
                      <m:den>
                        <m:r>
                          <a:rPr lang="en-IN" i="1">
                            <a:latin typeface="Cambria Math" panose="02040503050406030204" pitchFamily="18" charset="0"/>
                          </a:rPr>
                          <m:t>𝑘</m:t>
                        </m:r>
                      </m:den>
                    </m:f>
                    <m:r>
                      <a:rPr lang="en-IN" i="1">
                        <a:latin typeface="Cambria Math" panose="02040503050406030204" pitchFamily="18" charset="0"/>
                      </a:rPr>
                      <m:t>=</m:t>
                    </m:r>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ℰ</m:t>
                            </m:r>
                          </m:e>
                          <m:sub>
                            <m:r>
                              <a:rPr lang="en-IN" i="1">
                                <a:latin typeface="Cambria Math" panose="02040503050406030204" pitchFamily="18" charset="0"/>
                              </a:rPr>
                              <m:t>𝑔</m:t>
                            </m:r>
                          </m:sub>
                        </m:sSub>
                      </m:num>
                      <m:den>
                        <m:func>
                          <m:funcPr>
                            <m:ctrlPr>
                              <a:rPr lang="en-IN" i="1">
                                <a:latin typeface="Cambria Math" panose="02040503050406030204" pitchFamily="18" charset="0"/>
                              </a:rPr>
                            </m:ctrlPr>
                          </m:funcPr>
                          <m:fName>
                            <m:sSub>
                              <m:sSubPr>
                                <m:ctrlPr>
                                  <a:rPr lang="en-IN" i="1">
                                    <a:latin typeface="Cambria Math" panose="02040503050406030204" pitchFamily="18" charset="0"/>
                                  </a:rPr>
                                </m:ctrlPr>
                              </m:sSubPr>
                              <m:e>
                                <m:r>
                                  <a:rPr lang="en-IN">
                                    <a:latin typeface="Cambria Math" panose="02040503050406030204" pitchFamily="18" charset="0"/>
                                  </a:rPr>
                                  <m:t>2</m:t>
                                </m:r>
                                <m:r>
                                  <m:rPr>
                                    <m:sty m:val="p"/>
                                  </m:rPr>
                                  <a:rPr lang="en-IN">
                                    <a:latin typeface="Cambria Math" panose="02040503050406030204" pitchFamily="18" charset="0"/>
                                  </a:rPr>
                                  <m:t>log</m:t>
                                </m:r>
                              </m:e>
                              <m:sub>
                                <m:r>
                                  <a:rPr lang="en-IN" i="1">
                                    <a:latin typeface="Cambria Math" panose="02040503050406030204" pitchFamily="18" charset="0"/>
                                  </a:rPr>
                                  <m:t>2</m:t>
                                </m:r>
                              </m:sub>
                            </m:sSub>
                          </m:fName>
                          <m:e>
                            <m:r>
                              <a:rPr lang="en-IN" i="1">
                                <a:latin typeface="Cambria Math" panose="02040503050406030204" pitchFamily="18" charset="0"/>
                              </a:rPr>
                              <m:t>𝑀</m:t>
                            </m:r>
                          </m:e>
                        </m:func>
                      </m:den>
                    </m:f>
                  </m:oMath>
                </a14:m>
                <a:endParaRPr lang="en-IN"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DF142FF-78BF-72C5-5963-B3C6FD3B5F09}"/>
                  </a:ext>
                </a:extLst>
              </p:cNvPr>
              <p:cNvSpPr>
                <a:spLocks noGrp="1" noRot="1" noChangeAspect="1" noMove="1" noResize="1" noEditPoints="1" noAdjustHandles="1" noChangeArrowheads="1" noChangeShapeType="1" noTextEdit="1"/>
              </p:cNvSpPr>
              <p:nvPr>
                <p:ph sz="quarter" idx="10"/>
              </p:nvPr>
            </p:nvSpPr>
            <p:spPr>
              <a:xfrm>
                <a:off x="213644" y="550862"/>
                <a:ext cx="11368755" cy="6185497"/>
              </a:xfrm>
              <a:blipFill>
                <a:blip r:embed="rId2"/>
                <a:stretch>
                  <a:fillRect t="-1576"/>
                </a:stretch>
              </a:blipFill>
            </p:spPr>
            <p:txBody>
              <a:bodyPr/>
              <a:lstStyle/>
              <a:p>
                <a:r>
                  <a:rPr lang="en-IN">
                    <a:noFill/>
                  </a:rPr>
                  <a:t> </a:t>
                </a:r>
              </a:p>
            </p:txBody>
          </p:sp>
        </mc:Fallback>
      </mc:AlternateContent>
    </p:spTree>
    <p:extLst>
      <p:ext uri="{BB962C8B-B14F-4D97-AF65-F5344CB8AC3E}">
        <p14:creationId xmlns:p14="http://schemas.microsoft.com/office/powerpoint/2010/main" val="224146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AA700-63DA-003B-46F6-8FAB9421CEF1}"/>
              </a:ext>
            </a:extLst>
          </p:cNvPr>
          <p:cNvSpPr>
            <a:spLocks noGrp="1"/>
          </p:cNvSpPr>
          <p:nvPr>
            <p:ph type="title"/>
          </p:nvPr>
        </p:nvSpPr>
        <p:spPr/>
        <p:txBody>
          <a:bodyPr/>
          <a:lstStyle/>
          <a:p>
            <a:r>
              <a:rPr lang="en-IN" dirty="0"/>
              <a:t>Memoryless Modulation Techniques – Phase Modulation</a:t>
            </a:r>
          </a:p>
        </p:txBody>
      </p:sp>
      <p:pic>
        <p:nvPicPr>
          <p:cNvPr id="5" name="Content Placeholder 4">
            <a:extLst>
              <a:ext uri="{FF2B5EF4-FFF2-40B4-BE49-F238E27FC236}">
                <a16:creationId xmlns:a16="http://schemas.microsoft.com/office/drawing/2014/main" id="{D7C0E90F-C502-2EB3-75EE-30F8EAB3960B}"/>
              </a:ext>
            </a:extLst>
          </p:cNvPr>
          <p:cNvPicPr>
            <a:picLocks noGrp="1" noChangeAspect="1"/>
          </p:cNvPicPr>
          <p:nvPr>
            <p:ph sz="quarter" idx="10"/>
          </p:nvPr>
        </p:nvPicPr>
        <p:blipFill>
          <a:blip r:embed="rId2"/>
          <a:stretch>
            <a:fillRect/>
          </a:stretch>
        </p:blipFill>
        <p:spPr>
          <a:xfrm>
            <a:off x="2388394" y="1512888"/>
            <a:ext cx="7019925" cy="4029075"/>
          </a:xfrm>
        </p:spPr>
      </p:pic>
      <p:sp>
        <p:nvSpPr>
          <p:cNvPr id="6" name="TextBox 5">
            <a:extLst>
              <a:ext uri="{FF2B5EF4-FFF2-40B4-BE49-F238E27FC236}">
                <a16:creationId xmlns:a16="http://schemas.microsoft.com/office/drawing/2014/main" id="{A50EF4FD-07FC-647F-E39F-53B2041B00A2}"/>
              </a:ext>
            </a:extLst>
          </p:cNvPr>
          <p:cNvSpPr txBox="1"/>
          <p:nvPr/>
        </p:nvSpPr>
        <p:spPr>
          <a:xfrm>
            <a:off x="4295164" y="5541963"/>
            <a:ext cx="2852256" cy="400110"/>
          </a:xfrm>
          <a:prstGeom prst="rect">
            <a:avLst/>
          </a:prstGeom>
          <a:noFill/>
        </p:spPr>
        <p:txBody>
          <a:bodyPr wrap="square" rtlCol="0">
            <a:spAutoFit/>
          </a:bodyPr>
          <a:lstStyle/>
          <a:p>
            <a:pPr algn="ctr"/>
            <a:r>
              <a:rPr lang="en-IN" sz="2000" dirty="0">
                <a:latin typeface="Gotham Light" pitchFamily="50" charset="0"/>
              </a:rPr>
              <a:t>Constellation</a:t>
            </a:r>
          </a:p>
        </p:txBody>
      </p:sp>
    </p:spTree>
    <p:extLst>
      <p:ext uri="{BB962C8B-B14F-4D97-AF65-F5344CB8AC3E}">
        <p14:creationId xmlns:p14="http://schemas.microsoft.com/office/powerpoint/2010/main" val="379694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22D9C-D332-B1C8-B0C0-C1EE67D71012}"/>
              </a:ext>
            </a:extLst>
          </p:cNvPr>
          <p:cNvSpPr>
            <a:spLocks noGrp="1"/>
          </p:cNvSpPr>
          <p:nvPr>
            <p:ph type="title"/>
          </p:nvPr>
        </p:nvSpPr>
        <p:spPr/>
        <p:txBody>
          <a:bodyPr/>
          <a:lstStyle/>
          <a:p>
            <a:r>
              <a:rPr lang="en-IN" dirty="0"/>
              <a:t>Memoryless Modulation Techniques – Phase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50AC22-F104-E408-AFA3-D63C915B3312}"/>
                  </a:ext>
                </a:extLst>
              </p:cNvPr>
              <p:cNvSpPr>
                <a:spLocks noGrp="1"/>
              </p:cNvSpPr>
              <p:nvPr>
                <p:ph sz="quarter" idx="10"/>
              </p:nvPr>
            </p:nvSpPr>
            <p:spPr/>
            <p:txBody>
              <a:bodyPr>
                <a:normAutofit lnSpcReduction="10000"/>
              </a:bodyPr>
              <a:lstStyle/>
              <a:p>
                <a:r>
                  <a:rPr lang="en-IN" dirty="0"/>
                  <a:t>Orthonormal basis signals/functions</a:t>
                </a:r>
              </a:p>
              <a:p>
                <a:pPr lvl="1"/>
                <a14:m>
                  <m:oMath xmlns:m="http://schemas.openxmlformats.org/officeDocument/2006/math">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𝑐𝑜𝑠</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oMath>
                </a14:m>
                <a:r>
                  <a:rPr lang="en-IN" dirty="0"/>
                  <a:t>t and </a:t>
                </a:r>
                <a14:m>
                  <m:oMath xmlns:m="http://schemas.openxmlformats.org/officeDocument/2006/math">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𝑠𝑖𝑛</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oMath>
                </a14:m>
                <a:r>
                  <a:rPr lang="en-IN" dirty="0"/>
                  <a:t> are orthogonal and therefore, the orthonormal signals are:</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2</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den>
                        </m:f>
                      </m:e>
                    </m:rad>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𝑐𝑜𝑠</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oMath>
                </a14:m>
                <a:endParaRPr lang="en-IN"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2</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2</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den>
                        </m:f>
                      </m:e>
                    </m:rad>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𝑠𝑖𝑛</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oMath>
                </a14:m>
                <a:endParaRPr lang="en-IN" dirty="0"/>
              </a:p>
              <a:p>
                <a:pPr lvl="2"/>
                <a:r>
                  <a:rPr lang="en-IN" dirty="0"/>
                  <a:t>Where </a:t>
                </a:r>
                <a14:m>
                  <m:oMath xmlns:m="http://schemas.openxmlformats.org/officeDocument/2006/math">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2</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den>
                        </m:f>
                      </m:e>
                    </m:rad>
                  </m:oMath>
                </a14:m>
                <a:r>
                  <a:rPr lang="en-IN" dirty="0"/>
                  <a:t> is the norm of the above two function</a:t>
                </a:r>
              </a:p>
              <a:p>
                <a:r>
                  <a:rPr lang="en-IN" dirty="0"/>
                  <a:t>Modulated signal representation using orthonormal functions</a:t>
                </a:r>
              </a:p>
              <a:p>
                <a:pPr lvl="1"/>
                <a:r>
                  <a:rPr lang="en-IN" dirty="0"/>
                  <a:t>Modulated signal -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𝑚</m:t>
                        </m:r>
                      </m:sub>
                    </m:sSub>
                    <m:d>
                      <m:dPr>
                        <m:ctrlPr>
                          <a:rPr lang="en-IN" i="1">
                            <a:latin typeface="Cambria Math" panose="02040503050406030204" pitchFamily="18" charset="0"/>
                          </a:rPr>
                        </m:ctrlPr>
                      </m:dPr>
                      <m:e>
                        <m:r>
                          <a:rPr lang="en-IN" i="1">
                            <a:latin typeface="Cambria Math" panose="02040503050406030204" pitchFamily="18" charset="0"/>
                          </a:rPr>
                          <m:t>𝑡</m:t>
                        </m:r>
                      </m:e>
                    </m:d>
                    <m:r>
                      <a:rPr lang="en-IN" i="1">
                        <a:latin typeface="Cambria Math" panose="02040503050406030204" pitchFamily="18" charset="0"/>
                      </a:rPr>
                      <m:t>=</m:t>
                    </m:r>
                    <m:r>
                      <a:rPr lang="en-IN" i="1">
                        <a:latin typeface="Cambria Math" panose="02040503050406030204" pitchFamily="18" charset="0"/>
                      </a:rPr>
                      <m:t>𝑔</m:t>
                    </m:r>
                    <m:d>
                      <m:dPr>
                        <m:ctrlPr>
                          <a:rPr lang="en-IN" i="1">
                            <a:latin typeface="Cambria Math" panose="02040503050406030204" pitchFamily="18" charset="0"/>
                          </a:rPr>
                        </m:ctrlPr>
                      </m:dPr>
                      <m:e>
                        <m:r>
                          <a:rPr lang="en-IN" i="1">
                            <a:latin typeface="Cambria Math" panose="02040503050406030204" pitchFamily="18" charset="0"/>
                          </a:rPr>
                          <m:t>𝑡</m:t>
                        </m:r>
                      </m:e>
                    </m:d>
                    <m:func>
                      <m:funcPr>
                        <m:ctrlPr>
                          <a:rPr lang="en-IN" i="1">
                            <a:latin typeface="Cambria Math" panose="02040503050406030204" pitchFamily="18" charset="0"/>
                          </a:rPr>
                        </m:ctrlPr>
                      </m:funcPr>
                      <m:fName>
                        <m:r>
                          <m:rPr>
                            <m:sty m:val="p"/>
                          </m:rPr>
                          <a:rPr lang="en-IN">
                            <a:latin typeface="Cambria Math" panose="02040503050406030204" pitchFamily="18" charset="0"/>
                          </a:rPr>
                          <m:t>cos</m:t>
                        </m:r>
                      </m:fName>
                      <m:e>
                        <m:d>
                          <m:dPr>
                            <m:ctrlPr>
                              <a:rPr lang="en-IN" i="1">
                                <a:latin typeface="Cambria Math" panose="02040503050406030204" pitchFamily="18" charset="0"/>
                              </a:rPr>
                            </m:ctrlPr>
                          </m:dPr>
                          <m:e>
                            <m:f>
                              <m:fPr>
                                <m:ctrlPr>
                                  <a:rPr lang="en-IN" i="1">
                                    <a:latin typeface="Cambria Math" panose="02040503050406030204" pitchFamily="18" charset="0"/>
                                  </a:rPr>
                                </m:ctrlPr>
                              </m:fPr>
                              <m:num>
                                <m:r>
                                  <a:rPr lang="en-IN" i="1">
                                    <a:latin typeface="Cambria Math" panose="02040503050406030204" pitchFamily="18" charset="0"/>
                                  </a:rPr>
                                  <m:t>2</m:t>
                                </m:r>
                                <m:r>
                                  <a:rPr lang="en-IN" i="1">
                                    <a:latin typeface="Cambria Math" panose="02040503050406030204" pitchFamily="18" charset="0"/>
                                  </a:rPr>
                                  <m:t>𝜋</m:t>
                                </m:r>
                              </m:num>
                              <m:den>
                                <m:r>
                                  <a:rPr lang="en-IN" i="1">
                                    <a:latin typeface="Cambria Math" panose="02040503050406030204" pitchFamily="18" charset="0"/>
                                  </a:rPr>
                                  <m:t>𝑀</m:t>
                                </m:r>
                              </m:den>
                            </m:f>
                            <m:d>
                              <m:dPr>
                                <m:ctrlPr>
                                  <a:rPr lang="en-IN" i="1">
                                    <a:latin typeface="Cambria Math" panose="02040503050406030204" pitchFamily="18" charset="0"/>
                                  </a:rPr>
                                </m:ctrlPr>
                              </m:dPr>
                              <m:e>
                                <m:r>
                                  <a:rPr lang="en-IN" i="1">
                                    <a:latin typeface="Cambria Math" panose="02040503050406030204" pitchFamily="18" charset="0"/>
                                  </a:rPr>
                                  <m:t>𝑀</m:t>
                                </m:r>
                                <m:r>
                                  <a:rPr lang="en-IN" i="1">
                                    <a:latin typeface="Cambria Math" panose="02040503050406030204" pitchFamily="18" charset="0"/>
                                  </a:rPr>
                                  <m:t>−1</m:t>
                                </m:r>
                              </m:e>
                            </m:d>
                          </m:e>
                        </m:d>
                      </m:e>
                    </m:func>
                    <m:func>
                      <m:funcPr>
                        <m:ctrlPr>
                          <a:rPr lang="en-IN" i="1">
                            <a:latin typeface="Cambria Math" panose="02040503050406030204" pitchFamily="18" charset="0"/>
                          </a:rPr>
                        </m:ctrlPr>
                      </m:funcPr>
                      <m:fName>
                        <m:r>
                          <m:rPr>
                            <m:sty m:val="p"/>
                          </m:rPr>
                          <a:rPr lang="en-IN">
                            <a:latin typeface="Cambria Math" panose="02040503050406030204" pitchFamily="18" charset="0"/>
                          </a:rPr>
                          <m:t>cos</m:t>
                        </m:r>
                      </m:fName>
                      <m:e>
                        <m:d>
                          <m:dPr>
                            <m:ctrlPr>
                              <a:rPr lang="en-IN" i="1">
                                <a:latin typeface="Cambria Math" panose="02040503050406030204" pitchFamily="18" charset="0"/>
                              </a:rPr>
                            </m:ctrlPr>
                          </m:dPr>
                          <m:e>
                            <m:r>
                              <a:rPr lang="en-IN" i="1">
                                <a:latin typeface="Cambria Math" panose="02040503050406030204" pitchFamily="18" charset="0"/>
                              </a:rPr>
                              <m:t>2</m:t>
                            </m:r>
                            <m:r>
                              <a:rPr lang="en-IN" i="1">
                                <a:latin typeface="Cambria Math" panose="02040503050406030204" pitchFamily="18" charset="0"/>
                              </a:rPr>
                              <m:t>𝜋</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𝑐</m:t>
                                </m:r>
                              </m:sub>
                            </m:sSub>
                            <m:r>
                              <a:rPr lang="en-IN" i="1">
                                <a:latin typeface="Cambria Math" panose="02040503050406030204" pitchFamily="18" charset="0"/>
                              </a:rPr>
                              <m:t>𝑡</m:t>
                            </m:r>
                          </m:e>
                        </m:d>
                      </m:e>
                    </m:func>
                    <m:r>
                      <a:rPr lang="en-IN" i="1">
                        <a:latin typeface="Cambria Math" panose="02040503050406030204" pitchFamily="18" charset="0"/>
                      </a:rPr>
                      <m:t>−</m:t>
                    </m:r>
                    <m:r>
                      <a:rPr lang="en-IN" i="1">
                        <a:latin typeface="Cambria Math" panose="02040503050406030204" pitchFamily="18" charset="0"/>
                      </a:rPr>
                      <m:t>𝑔</m:t>
                    </m:r>
                    <m:d>
                      <m:dPr>
                        <m:ctrlPr>
                          <a:rPr lang="en-IN" i="1">
                            <a:latin typeface="Cambria Math" panose="02040503050406030204" pitchFamily="18" charset="0"/>
                          </a:rPr>
                        </m:ctrlPr>
                      </m:dPr>
                      <m:e>
                        <m:r>
                          <a:rPr lang="en-IN" i="1">
                            <a:latin typeface="Cambria Math" panose="02040503050406030204" pitchFamily="18" charset="0"/>
                          </a:rPr>
                          <m:t>𝑡</m:t>
                        </m:r>
                      </m:e>
                    </m:d>
                    <m:func>
                      <m:funcPr>
                        <m:ctrlPr>
                          <a:rPr lang="en-IN" i="1">
                            <a:latin typeface="Cambria Math" panose="02040503050406030204" pitchFamily="18" charset="0"/>
                          </a:rPr>
                        </m:ctrlPr>
                      </m:funcPr>
                      <m:fName>
                        <m:r>
                          <m:rPr>
                            <m:sty m:val="p"/>
                          </m:rPr>
                          <a:rPr lang="en-IN">
                            <a:latin typeface="Cambria Math" panose="02040503050406030204" pitchFamily="18" charset="0"/>
                          </a:rPr>
                          <m:t>sin</m:t>
                        </m:r>
                      </m:fName>
                      <m:e>
                        <m:d>
                          <m:dPr>
                            <m:ctrlPr>
                              <a:rPr lang="en-IN" i="1">
                                <a:latin typeface="Cambria Math" panose="02040503050406030204" pitchFamily="18" charset="0"/>
                              </a:rPr>
                            </m:ctrlPr>
                          </m:dPr>
                          <m:e>
                            <m:f>
                              <m:fPr>
                                <m:ctrlPr>
                                  <a:rPr lang="en-IN" i="1">
                                    <a:latin typeface="Cambria Math" panose="02040503050406030204" pitchFamily="18" charset="0"/>
                                  </a:rPr>
                                </m:ctrlPr>
                              </m:fPr>
                              <m:num>
                                <m:r>
                                  <a:rPr lang="en-IN" i="1">
                                    <a:latin typeface="Cambria Math" panose="02040503050406030204" pitchFamily="18" charset="0"/>
                                  </a:rPr>
                                  <m:t>2</m:t>
                                </m:r>
                                <m:r>
                                  <a:rPr lang="en-IN" i="1">
                                    <a:latin typeface="Cambria Math" panose="02040503050406030204" pitchFamily="18" charset="0"/>
                                  </a:rPr>
                                  <m:t>𝜋</m:t>
                                </m:r>
                              </m:num>
                              <m:den>
                                <m:r>
                                  <a:rPr lang="en-IN" i="1">
                                    <a:latin typeface="Cambria Math" panose="02040503050406030204" pitchFamily="18" charset="0"/>
                                  </a:rPr>
                                  <m:t>𝑀</m:t>
                                </m:r>
                              </m:den>
                            </m:f>
                            <m:d>
                              <m:dPr>
                                <m:ctrlPr>
                                  <a:rPr lang="en-IN" i="1">
                                    <a:latin typeface="Cambria Math" panose="02040503050406030204" pitchFamily="18" charset="0"/>
                                  </a:rPr>
                                </m:ctrlPr>
                              </m:dPr>
                              <m:e>
                                <m:r>
                                  <a:rPr lang="en-IN" i="1">
                                    <a:latin typeface="Cambria Math" panose="02040503050406030204" pitchFamily="18" charset="0"/>
                                  </a:rPr>
                                  <m:t>𝑀</m:t>
                                </m:r>
                                <m:r>
                                  <a:rPr lang="en-IN" i="1">
                                    <a:latin typeface="Cambria Math" panose="02040503050406030204" pitchFamily="18" charset="0"/>
                                  </a:rPr>
                                  <m:t>−1</m:t>
                                </m:r>
                              </m:e>
                            </m:d>
                          </m:e>
                        </m:d>
                      </m:e>
                    </m:func>
                    <m:func>
                      <m:funcPr>
                        <m:ctrlPr>
                          <a:rPr lang="en-IN" i="1">
                            <a:latin typeface="Cambria Math" panose="02040503050406030204" pitchFamily="18" charset="0"/>
                          </a:rPr>
                        </m:ctrlPr>
                      </m:funcPr>
                      <m:fName>
                        <m:r>
                          <m:rPr>
                            <m:sty m:val="p"/>
                          </m:rPr>
                          <a:rPr lang="en-IN">
                            <a:latin typeface="Cambria Math" panose="02040503050406030204" pitchFamily="18" charset="0"/>
                          </a:rPr>
                          <m:t>sin</m:t>
                        </m:r>
                      </m:fName>
                      <m:e>
                        <m:d>
                          <m:dPr>
                            <m:ctrlPr>
                              <a:rPr lang="en-IN" i="1">
                                <a:latin typeface="Cambria Math" panose="02040503050406030204" pitchFamily="18" charset="0"/>
                              </a:rPr>
                            </m:ctrlPr>
                          </m:dPr>
                          <m:e>
                            <m:r>
                              <a:rPr lang="en-IN" i="1">
                                <a:latin typeface="Cambria Math" panose="02040503050406030204" pitchFamily="18" charset="0"/>
                              </a:rPr>
                              <m:t>2</m:t>
                            </m:r>
                            <m:r>
                              <a:rPr lang="en-IN" i="1">
                                <a:latin typeface="Cambria Math" panose="02040503050406030204" pitchFamily="18" charset="0"/>
                              </a:rPr>
                              <m:t>𝜋</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𝑐</m:t>
                                </m:r>
                              </m:sub>
                            </m:sSub>
                            <m:r>
                              <a:rPr lang="en-IN" i="1">
                                <a:latin typeface="Cambria Math" panose="02040503050406030204" pitchFamily="18" charset="0"/>
                              </a:rPr>
                              <m:t>𝑡</m:t>
                            </m:r>
                          </m:e>
                        </m:d>
                      </m:e>
                    </m:func>
                  </m:oMath>
                </a14:m>
                <a:endParaRPr lang="en-IN" i="1" dirty="0">
                  <a:latin typeface="Cambria Math" panose="02040503050406030204" pitchFamily="18" charset="0"/>
                </a:endParaRP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num>
                          <m:den>
                            <m:r>
                              <a:rPr lang="en-IN" b="0" i="1" smtClean="0">
                                <a:latin typeface="Cambria Math" panose="02040503050406030204" pitchFamily="18" charset="0"/>
                              </a:rPr>
                              <m:t>2</m:t>
                            </m:r>
                          </m:den>
                        </m:f>
                      </m:e>
                    </m:rad>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𝜋</m:t>
                                </m:r>
                              </m:num>
                              <m:den>
                                <m:r>
                                  <a:rPr lang="en-IN" b="0" i="1" smtClean="0">
                                    <a:latin typeface="Cambria Math" panose="02040503050406030204" pitchFamily="18" charset="0"/>
                                  </a:rPr>
                                  <m:t>𝑀</m:t>
                                </m:r>
                              </m:den>
                            </m:f>
                            <m:d>
                              <m:dPr>
                                <m:ctrlPr>
                                  <a:rPr lang="en-IN" b="0" i="1" smtClean="0">
                                    <a:latin typeface="Cambria Math" panose="02040503050406030204" pitchFamily="18" charset="0"/>
                                  </a:rPr>
                                </m:ctrlPr>
                              </m:dPr>
                              <m:e>
                                <m:r>
                                  <a:rPr lang="en-IN" b="0" i="1" smtClean="0">
                                    <a:latin typeface="Cambria Math" panose="02040503050406030204" pitchFamily="18" charset="0"/>
                                  </a:rPr>
                                  <m:t>𝑚</m:t>
                                </m:r>
                                <m:r>
                                  <a:rPr lang="en-IN" b="0" i="1" smtClean="0">
                                    <a:latin typeface="Cambria Math" panose="02040503050406030204" pitchFamily="18" charset="0"/>
                                  </a:rPr>
                                  <m:t>−1</m:t>
                                </m:r>
                              </m:e>
                            </m:d>
                          </m:e>
                        </m:d>
                      </m:e>
                    </m:func>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ad>
                      <m:radPr>
                        <m:degHide m:val="on"/>
                        <m:ctrlPr>
                          <a:rPr lang="en-IN" i="1">
                            <a:latin typeface="Cambria Math" panose="02040503050406030204" pitchFamily="18" charset="0"/>
                          </a:rPr>
                        </m:ctrlPr>
                      </m:radPr>
                      <m:deg/>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ℰ</m:t>
                                </m:r>
                              </m:e>
                              <m:sub>
                                <m:r>
                                  <a:rPr lang="en-IN" i="1">
                                    <a:latin typeface="Cambria Math" panose="02040503050406030204" pitchFamily="18" charset="0"/>
                                  </a:rPr>
                                  <m:t>𝑔</m:t>
                                </m:r>
                              </m:sub>
                            </m:sSub>
                          </m:num>
                          <m:den>
                            <m:r>
                              <a:rPr lang="en-IN" i="1">
                                <a:latin typeface="Cambria Math" panose="02040503050406030204" pitchFamily="18" charset="0"/>
                              </a:rPr>
                              <m:t>2</m:t>
                            </m:r>
                          </m:den>
                        </m:f>
                      </m:e>
                    </m:rad>
                    <m:func>
                      <m:funcPr>
                        <m:ctrlPr>
                          <a:rPr lang="en-IN" i="1">
                            <a:latin typeface="Cambria Math" panose="02040503050406030204" pitchFamily="18" charset="0"/>
                          </a:rPr>
                        </m:ctrlPr>
                      </m:funcPr>
                      <m:fName>
                        <m:r>
                          <m:rPr>
                            <m:sty m:val="p"/>
                          </m:rPr>
                          <a:rPr lang="en-IN" b="0" i="0" smtClean="0">
                            <a:latin typeface="Cambria Math" panose="02040503050406030204" pitchFamily="18" charset="0"/>
                          </a:rPr>
                          <m:t>sin</m:t>
                        </m:r>
                      </m:fName>
                      <m:e>
                        <m:d>
                          <m:dPr>
                            <m:ctrlPr>
                              <a:rPr lang="en-IN" i="1">
                                <a:latin typeface="Cambria Math" panose="02040503050406030204" pitchFamily="18" charset="0"/>
                              </a:rPr>
                            </m:ctrlPr>
                          </m:dPr>
                          <m:e>
                            <m:f>
                              <m:fPr>
                                <m:ctrlPr>
                                  <a:rPr lang="en-IN" i="1">
                                    <a:latin typeface="Cambria Math" panose="02040503050406030204" pitchFamily="18" charset="0"/>
                                  </a:rPr>
                                </m:ctrlPr>
                              </m:fPr>
                              <m:num>
                                <m:r>
                                  <a:rPr lang="en-IN" i="1">
                                    <a:latin typeface="Cambria Math" panose="02040503050406030204" pitchFamily="18" charset="0"/>
                                  </a:rPr>
                                  <m:t>2</m:t>
                                </m:r>
                                <m:r>
                                  <a:rPr lang="en-IN" i="1">
                                    <a:latin typeface="Cambria Math" panose="02040503050406030204" pitchFamily="18" charset="0"/>
                                  </a:rPr>
                                  <m:t>𝜋</m:t>
                                </m:r>
                              </m:num>
                              <m:den>
                                <m:r>
                                  <a:rPr lang="en-IN" i="1">
                                    <a:latin typeface="Cambria Math" panose="02040503050406030204" pitchFamily="18" charset="0"/>
                                  </a:rPr>
                                  <m:t>𝑀</m:t>
                                </m:r>
                              </m:den>
                            </m:f>
                            <m:d>
                              <m:dPr>
                                <m:ctrlPr>
                                  <a:rPr lang="en-IN" i="1">
                                    <a:latin typeface="Cambria Math" panose="02040503050406030204" pitchFamily="18" charset="0"/>
                                  </a:rPr>
                                </m:ctrlPr>
                              </m:dPr>
                              <m:e>
                                <m:r>
                                  <a:rPr lang="en-IN" i="1">
                                    <a:latin typeface="Cambria Math" panose="02040503050406030204" pitchFamily="18" charset="0"/>
                                  </a:rPr>
                                  <m:t>𝑚</m:t>
                                </m:r>
                                <m:r>
                                  <a:rPr lang="en-IN" i="1">
                                    <a:latin typeface="Cambria Math" panose="02040503050406030204" pitchFamily="18" charset="0"/>
                                  </a:rPr>
                                  <m:t>−1</m:t>
                                </m:r>
                              </m:e>
                            </m:d>
                          </m:e>
                        </m:d>
                      </m:e>
                    </m:func>
                    <m:sSub>
                      <m:sSubPr>
                        <m:ctrlPr>
                          <a:rPr lang="en-IN" i="1">
                            <a:latin typeface="Cambria Math" panose="02040503050406030204" pitchFamily="18" charset="0"/>
                          </a:rPr>
                        </m:ctrlPr>
                      </m:sSubPr>
                      <m:e>
                        <m:r>
                          <a:rPr lang="en-IN" i="1">
                            <a:latin typeface="Cambria Math" panose="02040503050406030204" pitchFamily="18" charset="0"/>
                          </a:rPr>
                          <m:t>𝜙</m:t>
                        </m:r>
                      </m:e>
                      <m:sub>
                        <m:r>
                          <a:rPr lang="en-IN" b="0" i="1" smtClean="0">
                            <a:latin typeface="Cambria Math" panose="02040503050406030204" pitchFamily="18" charset="0"/>
                          </a:rPr>
                          <m:t>2</m:t>
                        </m:r>
                      </m:sub>
                    </m:sSub>
                    <m:r>
                      <a:rPr lang="en-IN" i="1">
                        <a:latin typeface="Cambria Math" panose="02040503050406030204" pitchFamily="18" charset="0"/>
                      </a:rPr>
                      <m:t>(</m:t>
                    </m:r>
                    <m:r>
                      <a:rPr lang="en-IN" i="1">
                        <a:latin typeface="Cambria Math" panose="02040503050406030204" pitchFamily="18" charset="0"/>
                      </a:rPr>
                      <m:t>𝑡</m:t>
                    </m:r>
                    <m:r>
                      <a:rPr lang="en-IN" i="1">
                        <a:latin typeface="Cambria Math" panose="02040503050406030204" pitchFamily="18" charset="0"/>
                      </a:rPr>
                      <m:t>)</m:t>
                    </m:r>
                  </m:oMath>
                </a14:m>
                <a:endParaRPr lang="en-IN" dirty="0"/>
              </a:p>
              <a:p>
                <a:r>
                  <a:rPr lang="en-IN" dirty="0"/>
                  <a:t>Signal constellation – vector representation</a:t>
                </a:r>
              </a:p>
              <a:p>
                <a:pPr lvl="1"/>
                <a:r>
                  <a:rPr lang="en-IN" dirty="0"/>
                  <a:t>Signal space dimensionality – 2 – N=2</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r>
                      <a:rPr lang="en-IN" b="0" i="1" smtClean="0">
                        <a:latin typeface="Cambria Math" panose="02040503050406030204" pitchFamily="18" charset="0"/>
                      </a:rPr>
                      <m:t>=</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num>
                              <m:den>
                                <m:r>
                                  <a:rPr lang="en-IN" b="0" i="1" smtClean="0">
                                    <a:latin typeface="Cambria Math" panose="02040503050406030204" pitchFamily="18" charset="0"/>
                                  </a:rPr>
                                  <m:t>2</m:t>
                                </m:r>
                              </m:den>
                            </m:f>
                          </m:e>
                        </m:rad>
                        <m:func>
                          <m:funcPr>
                            <m:ctrlPr>
                              <a:rPr lang="en-IN" b="0" i="1" smtClean="0">
                                <a:latin typeface="Cambria Math" panose="02040503050406030204" pitchFamily="18" charset="0"/>
                              </a:rPr>
                            </m:ctrlPr>
                          </m:funcPr>
                          <m:fName>
                            <m:r>
                              <a:rPr lang="en-IN" b="0" i="1" smtClean="0">
                                <a:latin typeface="Cambria Math" panose="02040503050406030204" pitchFamily="18" charset="0"/>
                              </a:rPr>
                              <m:t>𝑐𝑜𝑠</m:t>
                            </m:r>
                          </m:fName>
                          <m:e>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𝜋</m:t>
                                    </m:r>
                                  </m:num>
                                  <m:den>
                                    <m:r>
                                      <a:rPr lang="en-IN" b="0" i="1" smtClean="0">
                                        <a:latin typeface="Cambria Math" panose="02040503050406030204" pitchFamily="18" charset="0"/>
                                      </a:rPr>
                                      <m:t>𝑀</m:t>
                                    </m:r>
                                  </m:den>
                                </m:f>
                                <m:d>
                                  <m:dPr>
                                    <m:ctrlPr>
                                      <a:rPr lang="en-IN" b="0" i="1" smtClean="0">
                                        <a:latin typeface="Cambria Math" panose="02040503050406030204" pitchFamily="18" charset="0"/>
                                      </a:rPr>
                                    </m:ctrlPr>
                                  </m:dPr>
                                  <m:e>
                                    <m:r>
                                      <a:rPr lang="en-IN" b="0" i="1" smtClean="0">
                                        <a:latin typeface="Cambria Math" panose="02040503050406030204" pitchFamily="18" charset="0"/>
                                      </a:rPr>
                                      <m:t>𝑚</m:t>
                                    </m:r>
                                    <m:r>
                                      <a:rPr lang="en-IN" b="0" i="1" smtClean="0">
                                        <a:latin typeface="Cambria Math" panose="02040503050406030204" pitchFamily="18" charset="0"/>
                                      </a:rPr>
                                      <m:t>−1</m:t>
                                    </m:r>
                                  </m:e>
                                </m:d>
                              </m:e>
                            </m:d>
                          </m:e>
                        </m:func>
                        <m:r>
                          <a:rPr lang="en-IN" b="0" i="1" smtClean="0">
                            <a:latin typeface="Cambria Math" panose="02040503050406030204" pitchFamily="18" charset="0"/>
                          </a:rPr>
                          <m:t>, </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num>
                              <m:den>
                                <m:r>
                                  <a:rPr lang="en-IN" b="0" i="1" smtClean="0">
                                    <a:latin typeface="Cambria Math" panose="02040503050406030204" pitchFamily="18" charset="0"/>
                                  </a:rPr>
                                  <m:t>2</m:t>
                                </m:r>
                              </m:den>
                            </m:f>
                          </m:e>
                        </m:rad>
                        <m:func>
                          <m:funcPr>
                            <m:ctrlPr>
                              <a:rPr lang="en-IN" i="1">
                                <a:latin typeface="Cambria Math" panose="02040503050406030204" pitchFamily="18" charset="0"/>
                              </a:rPr>
                            </m:ctrlPr>
                          </m:funcPr>
                          <m:fName>
                            <m:r>
                              <m:rPr>
                                <m:sty m:val="p"/>
                              </m:rPr>
                              <a:rPr lang="en-IN">
                                <a:latin typeface="Cambria Math" panose="02040503050406030204" pitchFamily="18" charset="0"/>
                              </a:rPr>
                              <m:t>sin</m:t>
                            </m:r>
                          </m:fName>
                          <m:e>
                            <m:d>
                              <m:dPr>
                                <m:ctrlPr>
                                  <a:rPr lang="en-IN" i="1">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𝜋</m:t>
                                    </m:r>
                                  </m:num>
                                  <m:den>
                                    <m:r>
                                      <a:rPr lang="en-IN" b="0" i="1" smtClean="0">
                                        <a:latin typeface="Cambria Math" panose="02040503050406030204" pitchFamily="18" charset="0"/>
                                      </a:rPr>
                                      <m:t>𝑀</m:t>
                                    </m:r>
                                  </m:den>
                                </m:f>
                                <m:r>
                                  <a:rPr lang="en-IN" b="0" i="1" smtClean="0">
                                    <a:latin typeface="Cambria Math" panose="02040503050406030204" pitchFamily="18" charset="0"/>
                                  </a:rPr>
                                  <m:t>(</m:t>
                                </m:r>
                                <m:r>
                                  <a:rPr lang="en-IN" b="0" i="1" smtClean="0">
                                    <a:latin typeface="Cambria Math" panose="02040503050406030204" pitchFamily="18" charset="0"/>
                                  </a:rPr>
                                  <m:t>𝑚</m:t>
                                </m:r>
                                <m:r>
                                  <a:rPr lang="en-IN" b="0" i="1" smtClean="0">
                                    <a:latin typeface="Cambria Math" panose="02040503050406030204" pitchFamily="18" charset="0"/>
                                  </a:rPr>
                                  <m:t>−1)</m:t>
                                </m:r>
                              </m:e>
                            </m:d>
                          </m:e>
                        </m:func>
                      </m:e>
                    </m:d>
                    <m:r>
                      <a:rPr lang="en-IN" b="0" i="1" smtClean="0">
                        <a:latin typeface="Cambria Math" panose="02040503050406030204" pitchFamily="18" charset="0"/>
                      </a:rPr>
                      <m:t>, </m:t>
                    </m:r>
                    <m:r>
                      <a:rPr lang="en-IN" b="0" i="1" smtClean="0">
                        <a:latin typeface="Cambria Math" panose="02040503050406030204" pitchFamily="18" charset="0"/>
                      </a:rPr>
                      <m:t>𝑚</m:t>
                    </m:r>
                    <m:r>
                      <a:rPr lang="en-IN" b="0" i="1" smtClean="0">
                        <a:latin typeface="Cambria Math" panose="02040503050406030204" pitchFamily="18" charset="0"/>
                      </a:rPr>
                      <m:t>=1,2,…</m:t>
                    </m:r>
                    <m:r>
                      <a:rPr lang="en-IN" b="0" i="1" smtClean="0">
                        <a:latin typeface="Cambria Math" panose="02040503050406030204" pitchFamily="18" charset="0"/>
                      </a:rPr>
                      <m:t>𝑀</m:t>
                    </m:r>
                  </m:oMath>
                </a14:m>
                <a:r>
                  <a:rPr lang="en-IN" dirty="0"/>
                  <a:t> </a:t>
                </a:r>
              </a:p>
              <a:p>
                <a:pPr lvl="1"/>
                <a:endParaRPr lang="en-IN" dirty="0"/>
              </a:p>
              <a:p>
                <a:pPr marL="914400" lvl="2" indent="0">
                  <a:buNone/>
                </a:pPr>
                <a:endParaRPr lang="en-IN" dirty="0"/>
              </a:p>
            </p:txBody>
          </p:sp>
        </mc:Choice>
        <mc:Fallback xmlns="">
          <p:sp>
            <p:nvSpPr>
              <p:cNvPr id="3" name="Content Placeholder 2">
                <a:extLst>
                  <a:ext uri="{FF2B5EF4-FFF2-40B4-BE49-F238E27FC236}">
                    <a16:creationId xmlns:a16="http://schemas.microsoft.com/office/drawing/2014/main" id="{B650AC22-F104-E408-AFA3-D63C915B3312}"/>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17329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78695-B85C-F168-FDB1-9D9565F95CEF}"/>
              </a:ext>
            </a:extLst>
          </p:cNvPr>
          <p:cNvSpPr>
            <a:spLocks noGrp="1"/>
          </p:cNvSpPr>
          <p:nvPr>
            <p:ph type="title"/>
          </p:nvPr>
        </p:nvSpPr>
        <p:spPr/>
        <p:txBody>
          <a:bodyPr/>
          <a:lstStyle/>
          <a:p>
            <a:r>
              <a:rPr lang="en-IN" dirty="0"/>
              <a:t>Auto-correlation of Periodic (Power) Signal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47454C-344E-3FEF-93EF-F83518A9BE02}"/>
                  </a:ext>
                </a:extLst>
              </p:cNvPr>
              <p:cNvSpPr>
                <a:spLocks noGrp="1"/>
              </p:cNvSpPr>
              <p:nvPr>
                <p:ph sz="quarter" idx="10"/>
              </p:nvPr>
            </p:nvSpPr>
            <p:spPr/>
            <p:txBody>
              <a:bodyPr/>
              <a:lstStyle/>
              <a:p>
                <a:r>
                  <a:rPr lang="en-IN" dirty="0"/>
                  <a:t>The auto-correlation of a real-valued power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defined as:</a:t>
                </a:r>
              </a:p>
              <a:p>
                <a:pPr lvl="1"/>
                <a14:m>
                  <m:oMath xmlns:m="http://schemas.openxmlformats.org/officeDocument/2006/math">
                    <m:func>
                      <m:funcPr>
                        <m:ctrlPr>
                          <a:rPr lang="en-IN" i="1" smtClean="0">
                            <a:latin typeface="Cambria Math" panose="02040503050406030204" pitchFamily="18" charset="0"/>
                          </a:rPr>
                        </m:ctrlPr>
                      </m:funcPr>
                      <m:fName>
                        <m:limLow>
                          <m:limLowPr>
                            <m:ctrlPr>
                              <a:rPr lang="en-IN" i="1" smtClean="0">
                                <a:latin typeface="Cambria Math" panose="02040503050406030204" pitchFamily="18" charset="0"/>
                              </a:rPr>
                            </m:ctrlPr>
                          </m:limLowPr>
                          <m:e>
                            <m:r>
                              <m:rPr>
                                <m:sty m:val="p"/>
                              </m:rPr>
                              <a:rPr lang="en-IN" i="0" smtClean="0">
                                <a:latin typeface="Cambria Math" panose="02040503050406030204" pitchFamily="18" charset="0"/>
                              </a:rPr>
                              <m:t>lim</m:t>
                            </m:r>
                          </m:e>
                          <m:lim>
                            <m:r>
                              <a:rPr lang="en-IN" b="0" i="1" smtClean="0">
                                <a:latin typeface="Cambria Math" panose="02040503050406030204" pitchFamily="18" charset="0"/>
                              </a:rPr>
                              <m:t>𝑇</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f>
                              <m:fPr>
                                <m:ctrlPr>
                                  <a:rPr lang="en-IN" b="0" i="1" smtClean="0">
                                    <a:latin typeface="Cambria Math" panose="02040503050406030204" pitchFamily="18" charset="0"/>
                                  </a:rPr>
                                </m:ctrlPr>
                              </m:fPr>
                              <m:num>
                                <m:r>
                                  <m:rPr>
                                    <m:brk m:alnAt="24"/>
                                  </m:rPr>
                                  <a:rPr lang="en-IN" b="0" i="1" smtClean="0">
                                    <a:latin typeface="Cambria Math" panose="02040503050406030204" pitchFamily="18" charset="0"/>
                                  </a:rPr>
                                  <m:t>𝑇</m:t>
                                </m:r>
                              </m:num>
                              <m:den>
                                <m:r>
                                  <m:rPr>
                                    <m:brk m:alnAt="24"/>
                                  </m:rPr>
                                  <a:rPr lang="en-IN" b="0" i="1" smtClean="0">
                                    <a:latin typeface="Cambria Math" panose="02040503050406030204" pitchFamily="18" charset="0"/>
                                  </a:rPr>
                                  <m:t>2</m:t>
                                </m:r>
                              </m:den>
                            </m:f>
                          </m:sub>
                          <m:sup>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b="0" i="1" smtClean="0">
                                <a:latin typeface="Cambria Math" panose="02040503050406030204" pitchFamily="18" charset="0"/>
                              </a:rPr>
                              <m:t>𝑑𝑡</m:t>
                            </m:r>
                            <m:r>
                              <a:rPr lang="en-IN" b="0" i="1" smtClean="0">
                                <a:latin typeface="Cambria Math" panose="02040503050406030204" pitchFamily="18" charset="0"/>
                              </a:rPr>
                              <m:t> </m:t>
                            </m:r>
                            <m:r>
                              <a:rPr lang="en-IN" b="0" i="1" smtClean="0">
                                <a:latin typeface="Cambria Math" panose="02040503050406030204" pitchFamily="18" charset="0"/>
                              </a:rPr>
                              <m:t>𝑓𝑜𝑟</m:t>
                            </m:r>
                            <m:r>
                              <a:rPr lang="en-IN" b="0" i="1" smtClean="0">
                                <a:latin typeface="Cambria Math" panose="02040503050406030204" pitchFamily="18" charset="0"/>
                              </a:rPr>
                              <m:t> −∞≤</m:t>
                            </m:r>
                            <m:r>
                              <a:rPr lang="en-IN" b="0" i="1" smtClean="0">
                                <a:latin typeface="Cambria Math" panose="02040503050406030204" pitchFamily="18" charset="0"/>
                              </a:rPr>
                              <m:t>𝜏</m:t>
                            </m:r>
                            <m:r>
                              <a:rPr lang="en-IN" b="0" i="1" smtClean="0">
                                <a:latin typeface="Cambria Math" panose="02040503050406030204" pitchFamily="18" charset="0"/>
                              </a:rPr>
                              <m:t>≤∞</m:t>
                            </m:r>
                          </m:e>
                        </m:nary>
                      </m:e>
                    </m:func>
                  </m:oMath>
                </a14:m>
                <a:endParaRPr lang="en-IN" dirty="0"/>
              </a:p>
              <a:p>
                <a:r>
                  <a:rPr lang="en-IN" dirty="0"/>
                  <a:t>When the power signal is periodic with period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0</m:t>
                        </m:r>
                      </m:sub>
                    </m:sSub>
                  </m:oMath>
                </a14:m>
                <a:r>
                  <a:rPr lang="en-IN" dirty="0"/>
                  <a:t>, the average of time may be taken over a single period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0</m:t>
                        </m:r>
                      </m:sub>
                    </m:sSub>
                  </m:oMath>
                </a14:m>
                <a:r>
                  <a:rPr lang="en-IN" dirty="0"/>
                  <a:t> and auto-correlation can be expressed as: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0</m:t>
                            </m:r>
                          </m:sub>
                        </m:sSub>
                      </m:den>
                    </m:f>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m:rPr>
                                    <m:brk m:alnAt="24"/>
                                  </m:rPr>
                                  <a:rPr lang="en-IN" b="0" i="1" smtClean="0">
                                    <a:latin typeface="Cambria Math" panose="02040503050406030204" pitchFamily="18" charset="0"/>
                                  </a:rPr>
                                  <m:t>𝑇</m:t>
                                </m:r>
                              </m:e>
                              <m:sub>
                                <m:r>
                                  <m:rPr>
                                    <m:brk m:alnAt="24"/>
                                  </m:rPr>
                                  <a:rPr lang="en-IN" b="0" i="1" smtClean="0">
                                    <a:latin typeface="Cambria Math" panose="02040503050406030204" pitchFamily="18" charset="0"/>
                                  </a:rPr>
                                  <m:t>0</m:t>
                                </m:r>
                              </m:sub>
                            </m:sSub>
                          </m:num>
                          <m:den>
                            <m:r>
                              <m:rPr>
                                <m:brk m:alnAt="24"/>
                              </m:rPr>
                              <a:rPr lang="en-IN" b="0" i="1" smtClean="0">
                                <a:latin typeface="Cambria Math" panose="02040503050406030204" pitchFamily="18" charset="0"/>
                              </a:rPr>
                              <m:t>2</m:t>
                            </m:r>
                          </m:den>
                        </m:f>
                      </m:sub>
                      <m:sup>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b="0" i="1" smtClean="0">
                            <a:latin typeface="Cambria Math" panose="02040503050406030204" pitchFamily="18" charset="0"/>
                          </a:rPr>
                          <m:t>𝑑𝑡</m:t>
                        </m:r>
                        <m:r>
                          <a:rPr lang="en-IN" b="0" i="1" smtClean="0">
                            <a:latin typeface="Cambria Math" panose="02040503050406030204" pitchFamily="18" charset="0"/>
                          </a:rPr>
                          <m:t> </m:t>
                        </m:r>
                      </m:e>
                    </m:nary>
                    <m:r>
                      <a:rPr lang="en-IN" i="1">
                        <a:latin typeface="Cambria Math" panose="02040503050406030204" pitchFamily="18" charset="0"/>
                      </a:rPr>
                      <m:t>𝑓𝑜𝑟</m:t>
                    </m:r>
                    <m:r>
                      <a:rPr lang="en-IN" i="1">
                        <a:latin typeface="Cambria Math" panose="02040503050406030204" pitchFamily="18" charset="0"/>
                      </a:rPr>
                      <m:t> −∞≤</m:t>
                    </m:r>
                    <m:r>
                      <a:rPr lang="en-IN" i="1">
                        <a:latin typeface="Cambria Math" panose="02040503050406030204" pitchFamily="18" charset="0"/>
                      </a:rPr>
                      <m:t>𝜏</m:t>
                    </m:r>
                    <m:r>
                      <a:rPr lang="en-IN" i="1">
                        <a:latin typeface="Cambria Math" panose="02040503050406030204" pitchFamily="18" charset="0"/>
                      </a:rPr>
                      <m:t>≤∞</m:t>
                    </m:r>
                  </m:oMath>
                </a14:m>
                <a:endParaRPr lang="en-IN" dirty="0"/>
              </a:p>
              <a:p>
                <a:r>
                  <a:rPr lang="en-IN" dirty="0"/>
                  <a:t>The auto-correlation function of a real-valued periodic power signal properties</a:t>
                </a:r>
              </a:p>
              <a:p>
                <a:pPr lvl="1"/>
                <a:r>
                  <a:rPr lang="en-IN" dirty="0"/>
                  <a:t>Symmetrical in </a:t>
                </a:r>
                <a14:m>
                  <m:oMath xmlns:m="http://schemas.openxmlformats.org/officeDocument/2006/math">
                    <m:r>
                      <a:rPr lang="en-IN" b="0" i="1" smtClean="0">
                        <a:latin typeface="Cambria Math" panose="02040503050406030204" pitchFamily="18" charset="0"/>
                      </a:rPr>
                      <m:t>𝜏</m:t>
                    </m:r>
                  </m:oMath>
                </a14:m>
                <a:r>
                  <a:rPr lang="en-IN" dirty="0"/>
                  <a:t> about zero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𝑅</m:t>
                        </m:r>
                      </m:e>
                      <m:sub>
                        <m:r>
                          <a:rPr lang="en-IN" i="1">
                            <a:latin typeface="Cambria Math" panose="02040503050406030204" pitchFamily="18" charset="0"/>
                          </a:rPr>
                          <m:t>𝑥</m:t>
                        </m:r>
                      </m:sub>
                    </m:sSub>
                    <m:r>
                      <a:rPr lang="en-IN" i="1">
                        <a:latin typeface="Cambria Math" panose="02040503050406030204" pitchFamily="18" charset="0"/>
                      </a:rPr>
                      <m:t>(</m:t>
                    </m:r>
                    <m:r>
                      <a:rPr lang="en-IN" b="0" i="1" smtClean="0">
                        <a:latin typeface="Cambria Math" panose="02040503050406030204" pitchFamily="18" charset="0"/>
                      </a:rPr>
                      <m:t>−</m:t>
                    </m:r>
                    <m:r>
                      <a:rPr lang="en-IN" i="1">
                        <a:latin typeface="Cambria Math" panose="02040503050406030204" pitchFamily="18" charset="0"/>
                      </a:rPr>
                      <m:t>𝜏</m:t>
                    </m:r>
                    <m:r>
                      <a:rPr lang="en-IN" i="1">
                        <a:latin typeface="Cambria Math" panose="02040503050406030204" pitchFamily="18" charset="0"/>
                      </a:rPr>
                      <m:t>)</m:t>
                    </m:r>
                  </m:oMath>
                </a14:m>
                <a:endParaRPr lang="en-IN" dirty="0"/>
              </a:p>
              <a:p>
                <a:pPr lvl="1"/>
                <a:r>
                  <a:rPr lang="en-IN" dirty="0"/>
                  <a:t>Maximum value occurs at the origin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0</m:t>
                        </m:r>
                      </m:e>
                    </m:d>
                  </m:oMath>
                </a14:m>
                <a:r>
                  <a:rPr lang="en-IN" dirty="0"/>
                  <a:t> for all </a:t>
                </a:r>
                <a14:m>
                  <m:oMath xmlns:m="http://schemas.openxmlformats.org/officeDocument/2006/math">
                    <m:r>
                      <a:rPr lang="en-IN" b="0" i="1" smtClean="0">
                        <a:latin typeface="Cambria Math" panose="02040503050406030204" pitchFamily="18" charset="0"/>
                      </a:rPr>
                      <m:t>𝜏</m:t>
                    </m:r>
                  </m:oMath>
                </a14:m>
                <a:endParaRPr lang="en-IN" dirty="0"/>
              </a:p>
              <a:p>
                <a:pPr lvl="1"/>
                <a:r>
                  <a:rPr lang="en-IN" dirty="0"/>
                  <a:t>Auto-correlation and PSD (Power Spectral Density) form a Fourier transform pair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𝐺</m:t>
                        </m:r>
                      </m:e>
                      <m:sub>
                        <m:r>
                          <a:rPr lang="en-IN" b="0" i="1" smtClean="0">
                            <a:latin typeface="Cambria Math" panose="02040503050406030204" pitchFamily="18" charset="0"/>
                            <a:ea typeface="Cambria Math" panose="02040503050406030204" pitchFamily="18" charset="0"/>
                          </a:rPr>
                          <m:t>𝑥</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𝑓</m:t>
                    </m:r>
                    <m:r>
                      <a:rPr lang="en-IN" b="0" i="1" smtClean="0">
                        <a:latin typeface="Cambria Math" panose="02040503050406030204" pitchFamily="18" charset="0"/>
                        <a:ea typeface="Cambria Math" panose="02040503050406030204" pitchFamily="18" charset="0"/>
                      </a:rPr>
                      <m:t>)</m:t>
                    </m:r>
                  </m:oMath>
                </a14:m>
                <a:endParaRPr lang="en-IN" dirty="0"/>
              </a:p>
              <a:p>
                <a:pPr lvl="1"/>
                <a:r>
                  <a:rPr lang="en-IN" dirty="0"/>
                  <a:t>Value at the origin is equal to the average power of the signal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0</m:t>
                            </m:r>
                          </m:sub>
                        </m:sSub>
                      </m:den>
                    </m:f>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m:rPr>
                                    <m:brk m:alnAt="24"/>
                                  </m:rPr>
                                  <a:rPr lang="en-IN" b="0" i="1" smtClean="0">
                                    <a:latin typeface="Cambria Math" panose="02040503050406030204" pitchFamily="18" charset="0"/>
                                  </a:rPr>
                                  <m:t>𝑇</m:t>
                                </m:r>
                              </m:e>
                              <m:sub>
                                <m:r>
                                  <m:rPr>
                                    <m:brk m:alnAt="24"/>
                                  </m:rPr>
                                  <a:rPr lang="en-IN" b="0" i="1" smtClean="0">
                                    <a:latin typeface="Cambria Math" panose="02040503050406030204" pitchFamily="18" charset="0"/>
                                  </a:rPr>
                                  <m:t>0</m:t>
                                </m:r>
                              </m:sub>
                            </m:sSub>
                          </m:num>
                          <m:den>
                            <m:r>
                              <m:rPr>
                                <m:brk m:alnAt="24"/>
                              </m:rPr>
                              <a:rPr lang="en-IN" b="0" i="1" smtClean="0">
                                <a:latin typeface="Cambria Math" panose="02040503050406030204" pitchFamily="18" charset="0"/>
                              </a:rPr>
                              <m:t>2</m:t>
                            </m:r>
                          </m:den>
                        </m:f>
                      </m:sub>
                      <m:sup>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sup>
                      <m:e>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𝑑𝑡</m:t>
                        </m:r>
                      </m:e>
                    </m:nary>
                  </m:oMath>
                </a14:m>
                <a:endParaRPr lang="en-IN" dirty="0"/>
              </a:p>
              <a:p>
                <a:pPr marL="457200" lvl="1" indent="0">
                  <a:buNone/>
                </a:pPr>
                <a:endParaRPr lang="en-IN" dirty="0"/>
              </a:p>
            </p:txBody>
          </p:sp>
        </mc:Choice>
        <mc:Fallback xmlns="">
          <p:sp>
            <p:nvSpPr>
              <p:cNvPr id="3" name="Content Placeholder 2">
                <a:extLst>
                  <a:ext uri="{FF2B5EF4-FFF2-40B4-BE49-F238E27FC236}">
                    <a16:creationId xmlns:a16="http://schemas.microsoft.com/office/drawing/2014/main" id="{F147454C-344E-3FEF-93EF-F83518A9BE02}"/>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34729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B21A-7856-DB2D-ACA6-092EF1ADF832}"/>
              </a:ext>
            </a:extLst>
          </p:cNvPr>
          <p:cNvSpPr>
            <a:spLocks noGrp="1"/>
          </p:cNvSpPr>
          <p:nvPr>
            <p:ph type="title"/>
          </p:nvPr>
        </p:nvSpPr>
        <p:spPr/>
        <p:txBody>
          <a:bodyPr/>
          <a:lstStyle/>
          <a:p>
            <a:r>
              <a:rPr lang="en-IN" dirty="0"/>
              <a:t>Memoryless Modulation Techniques – Phase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1D1429-A64F-1BE8-1C42-519538827CA3}"/>
                  </a:ext>
                </a:extLst>
              </p:cNvPr>
              <p:cNvSpPr>
                <a:spLocks noGrp="1"/>
              </p:cNvSpPr>
              <p:nvPr>
                <p:ph sz="quarter" idx="10"/>
              </p:nvPr>
            </p:nvSpPr>
            <p:spPr/>
            <p:txBody>
              <a:bodyPr>
                <a:normAutofit fontScale="77500" lnSpcReduction="20000"/>
              </a:bodyPr>
              <a:lstStyle/>
              <a:p>
                <a:r>
                  <a:rPr lang="en-IN" dirty="0"/>
                  <a:t>Minimum signals separation</a:t>
                </a:r>
              </a:p>
              <a:p>
                <a:pPr lvl="1"/>
                <a:r>
                  <a:rPr lang="en-IN" dirty="0"/>
                  <a:t>Euclidean distance between any two signals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𝑚</m:t>
                        </m:r>
                      </m:sub>
                    </m:sSub>
                  </m:oMath>
                </a14:m>
                <a:r>
                  <a:rPr lang="en-IN" dirty="0"/>
                  <a:t> and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𝑛</m:t>
                        </m:r>
                      </m:sub>
                    </m:sSub>
                  </m:oMath>
                </a14:m>
                <a:r>
                  <a:rPr lang="en-IN" dirty="0"/>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𝑑</m:t>
                        </m:r>
                      </m:e>
                      <m:sub>
                        <m:r>
                          <a:rPr lang="en-IN" i="1">
                            <a:latin typeface="Cambria Math" panose="02040503050406030204" pitchFamily="18" charset="0"/>
                          </a:rPr>
                          <m:t>𝑚𝑛</m:t>
                        </m:r>
                      </m:sub>
                    </m:sSub>
                    <m:r>
                      <a:rPr lang="en-IN" i="1">
                        <a:latin typeface="Cambria Math" panose="02040503050406030204" pitchFamily="18" charset="0"/>
                      </a:rPr>
                      <m:t>=</m:t>
                    </m:r>
                    <m:rad>
                      <m:radPr>
                        <m:degHide m:val="on"/>
                        <m:ctrlPr>
                          <a:rPr lang="en-IN" i="1">
                            <a:latin typeface="Cambria Math" panose="02040503050406030204" pitchFamily="18" charset="0"/>
                          </a:rPr>
                        </m:ctrlPr>
                      </m:radPr>
                      <m:deg/>
                      <m:e>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d>
                                  <m:dPr>
                                    <m:begChr m:val="|"/>
                                    <m:endChr m:val="|"/>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𝑚</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𝑛</m:t>
                                        </m:r>
                                      </m:sub>
                                    </m:sSub>
                                  </m:e>
                                </m:d>
                              </m:e>
                            </m:d>
                          </m:e>
                          <m:sup>
                            <m:r>
                              <a:rPr lang="en-IN" i="1">
                                <a:latin typeface="Cambria Math" panose="02040503050406030204" pitchFamily="18" charset="0"/>
                              </a:rPr>
                              <m:t>2</m:t>
                            </m:r>
                          </m:sup>
                        </m:sSup>
                      </m:e>
                    </m:rad>
                  </m:oMath>
                </a14:m>
                <a:endParaRPr lang="en-IN" dirty="0"/>
              </a:p>
              <a:p>
                <a:pPr lvl="2"/>
                <a:r>
                  <a:rPr lang="en-IN" dirty="0"/>
                  <a:t>Where</a:t>
                </a:r>
              </a:p>
              <a:p>
                <a:pPr lvl="3"/>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𝑚</m:t>
                        </m:r>
                      </m:sub>
                    </m:sSub>
                    <m:r>
                      <a:rPr lang="en-IN" i="1">
                        <a:latin typeface="Cambria Math" panose="02040503050406030204" pitchFamily="18" charset="0"/>
                      </a:rPr>
                      <m:t>=</m:t>
                    </m:r>
                    <m:d>
                      <m:dPr>
                        <m:ctrlPr>
                          <a:rPr lang="en-IN" i="1">
                            <a:latin typeface="Cambria Math" panose="02040503050406030204" pitchFamily="18" charset="0"/>
                          </a:rPr>
                        </m:ctrlPr>
                      </m:dPr>
                      <m:e>
                        <m:rad>
                          <m:radPr>
                            <m:degHide m:val="on"/>
                            <m:ctrlPr>
                              <a:rPr lang="en-IN" i="1">
                                <a:latin typeface="Cambria Math" panose="02040503050406030204" pitchFamily="18" charset="0"/>
                              </a:rPr>
                            </m:ctrlPr>
                          </m:radPr>
                          <m:deg/>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ℰ</m:t>
                                    </m:r>
                                  </m:e>
                                  <m:sub>
                                    <m:r>
                                      <a:rPr lang="en-IN" i="1">
                                        <a:latin typeface="Cambria Math" panose="02040503050406030204" pitchFamily="18" charset="0"/>
                                      </a:rPr>
                                      <m:t>𝑔</m:t>
                                    </m:r>
                                  </m:sub>
                                </m:sSub>
                              </m:num>
                              <m:den>
                                <m:r>
                                  <a:rPr lang="en-IN" i="1">
                                    <a:latin typeface="Cambria Math" panose="02040503050406030204" pitchFamily="18" charset="0"/>
                                  </a:rPr>
                                  <m:t>2</m:t>
                                </m:r>
                              </m:den>
                            </m:f>
                          </m:e>
                        </m:rad>
                        <m:func>
                          <m:funcPr>
                            <m:ctrlPr>
                              <a:rPr lang="en-IN" i="1">
                                <a:latin typeface="Cambria Math" panose="02040503050406030204" pitchFamily="18" charset="0"/>
                              </a:rPr>
                            </m:ctrlPr>
                          </m:funcPr>
                          <m:fName>
                            <m:r>
                              <a:rPr lang="en-IN" i="1">
                                <a:latin typeface="Cambria Math" panose="02040503050406030204" pitchFamily="18" charset="0"/>
                              </a:rPr>
                              <m:t>𝑐𝑜𝑠</m:t>
                            </m:r>
                          </m:fName>
                          <m:e>
                            <m:d>
                              <m:dPr>
                                <m:ctrlPr>
                                  <a:rPr lang="en-IN" i="1">
                                    <a:latin typeface="Cambria Math" panose="02040503050406030204" pitchFamily="18" charset="0"/>
                                  </a:rPr>
                                </m:ctrlPr>
                              </m:dPr>
                              <m:e>
                                <m:f>
                                  <m:fPr>
                                    <m:ctrlPr>
                                      <a:rPr lang="en-IN" i="1">
                                        <a:latin typeface="Cambria Math" panose="02040503050406030204" pitchFamily="18" charset="0"/>
                                      </a:rPr>
                                    </m:ctrlPr>
                                  </m:fPr>
                                  <m:num>
                                    <m:r>
                                      <a:rPr lang="en-IN" i="1">
                                        <a:latin typeface="Cambria Math" panose="02040503050406030204" pitchFamily="18" charset="0"/>
                                      </a:rPr>
                                      <m:t>2</m:t>
                                    </m:r>
                                    <m:r>
                                      <a:rPr lang="en-IN" i="1">
                                        <a:latin typeface="Cambria Math" panose="02040503050406030204" pitchFamily="18" charset="0"/>
                                      </a:rPr>
                                      <m:t>𝜋</m:t>
                                    </m:r>
                                  </m:num>
                                  <m:den>
                                    <m:r>
                                      <a:rPr lang="en-IN" i="1">
                                        <a:latin typeface="Cambria Math" panose="02040503050406030204" pitchFamily="18" charset="0"/>
                                      </a:rPr>
                                      <m:t>𝑀</m:t>
                                    </m:r>
                                  </m:den>
                                </m:f>
                                <m:d>
                                  <m:dPr>
                                    <m:ctrlPr>
                                      <a:rPr lang="en-IN" i="1">
                                        <a:latin typeface="Cambria Math" panose="02040503050406030204" pitchFamily="18" charset="0"/>
                                      </a:rPr>
                                    </m:ctrlPr>
                                  </m:dPr>
                                  <m:e>
                                    <m:r>
                                      <a:rPr lang="en-IN" i="1">
                                        <a:latin typeface="Cambria Math" panose="02040503050406030204" pitchFamily="18" charset="0"/>
                                      </a:rPr>
                                      <m:t>𝑚</m:t>
                                    </m:r>
                                    <m:r>
                                      <a:rPr lang="en-IN" i="1">
                                        <a:latin typeface="Cambria Math" panose="02040503050406030204" pitchFamily="18" charset="0"/>
                                      </a:rPr>
                                      <m:t>−1</m:t>
                                    </m:r>
                                  </m:e>
                                </m:d>
                              </m:e>
                            </m:d>
                          </m:e>
                        </m:func>
                        <m:r>
                          <a:rPr lang="en-IN" i="1">
                            <a:latin typeface="Cambria Math" panose="02040503050406030204" pitchFamily="18" charset="0"/>
                          </a:rPr>
                          <m:t>, </m:t>
                        </m:r>
                        <m:rad>
                          <m:radPr>
                            <m:degHide m:val="on"/>
                            <m:ctrlPr>
                              <a:rPr lang="en-IN" i="1">
                                <a:latin typeface="Cambria Math" panose="02040503050406030204" pitchFamily="18" charset="0"/>
                              </a:rPr>
                            </m:ctrlPr>
                          </m:radPr>
                          <m:deg/>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ℰ</m:t>
                                    </m:r>
                                  </m:e>
                                  <m:sub>
                                    <m:r>
                                      <a:rPr lang="en-IN" i="1">
                                        <a:latin typeface="Cambria Math" panose="02040503050406030204" pitchFamily="18" charset="0"/>
                                      </a:rPr>
                                      <m:t>𝑔</m:t>
                                    </m:r>
                                  </m:sub>
                                </m:sSub>
                              </m:num>
                              <m:den>
                                <m:r>
                                  <a:rPr lang="en-IN" i="1">
                                    <a:latin typeface="Cambria Math" panose="02040503050406030204" pitchFamily="18" charset="0"/>
                                  </a:rPr>
                                  <m:t>2</m:t>
                                </m:r>
                              </m:den>
                            </m:f>
                          </m:e>
                        </m:rad>
                        <m:func>
                          <m:funcPr>
                            <m:ctrlPr>
                              <a:rPr lang="en-IN" i="1">
                                <a:latin typeface="Cambria Math" panose="02040503050406030204" pitchFamily="18" charset="0"/>
                              </a:rPr>
                            </m:ctrlPr>
                          </m:funcPr>
                          <m:fName>
                            <m:r>
                              <m:rPr>
                                <m:sty m:val="p"/>
                              </m:rPr>
                              <a:rPr lang="en-IN">
                                <a:latin typeface="Cambria Math" panose="02040503050406030204" pitchFamily="18" charset="0"/>
                              </a:rPr>
                              <m:t>sin</m:t>
                            </m:r>
                          </m:fName>
                          <m:e>
                            <m:d>
                              <m:dPr>
                                <m:ctrlPr>
                                  <a:rPr lang="en-IN" i="1">
                                    <a:latin typeface="Cambria Math" panose="02040503050406030204" pitchFamily="18" charset="0"/>
                                  </a:rPr>
                                </m:ctrlPr>
                              </m:dPr>
                              <m:e>
                                <m:f>
                                  <m:fPr>
                                    <m:ctrlPr>
                                      <a:rPr lang="en-IN" i="1">
                                        <a:latin typeface="Cambria Math" panose="02040503050406030204" pitchFamily="18" charset="0"/>
                                      </a:rPr>
                                    </m:ctrlPr>
                                  </m:fPr>
                                  <m:num>
                                    <m:r>
                                      <a:rPr lang="en-IN" i="1">
                                        <a:latin typeface="Cambria Math" panose="02040503050406030204" pitchFamily="18" charset="0"/>
                                      </a:rPr>
                                      <m:t>2</m:t>
                                    </m:r>
                                    <m:r>
                                      <a:rPr lang="en-IN" i="1">
                                        <a:latin typeface="Cambria Math" panose="02040503050406030204" pitchFamily="18" charset="0"/>
                                      </a:rPr>
                                      <m:t>𝜋</m:t>
                                    </m:r>
                                  </m:num>
                                  <m:den>
                                    <m:r>
                                      <a:rPr lang="en-IN" i="1">
                                        <a:latin typeface="Cambria Math" panose="02040503050406030204" pitchFamily="18" charset="0"/>
                                      </a:rPr>
                                      <m:t>𝑀</m:t>
                                    </m:r>
                                  </m:den>
                                </m:f>
                                <m:r>
                                  <a:rPr lang="en-IN" i="1">
                                    <a:latin typeface="Cambria Math" panose="02040503050406030204" pitchFamily="18" charset="0"/>
                                  </a:rPr>
                                  <m:t>(</m:t>
                                </m:r>
                                <m:r>
                                  <a:rPr lang="en-IN" i="1">
                                    <a:latin typeface="Cambria Math" panose="02040503050406030204" pitchFamily="18" charset="0"/>
                                  </a:rPr>
                                  <m:t>𝑚</m:t>
                                </m:r>
                                <m:r>
                                  <a:rPr lang="en-IN" i="1">
                                    <a:latin typeface="Cambria Math" panose="02040503050406030204" pitchFamily="18" charset="0"/>
                                  </a:rPr>
                                  <m:t>−1)</m:t>
                                </m:r>
                              </m:e>
                            </m:d>
                          </m:e>
                        </m:func>
                      </m:e>
                    </m:d>
                    <m:r>
                      <a:rPr lang="en-IN" b="0" i="1" smtClean="0">
                        <a:latin typeface="Cambria Math" panose="02040503050406030204" pitchFamily="18" charset="0"/>
                      </a:rPr>
                      <m:t>, </m:t>
                    </m:r>
                  </m:oMath>
                </a14:m>
                <a:endParaRPr lang="en-IN" b="0" i="1" dirty="0">
                  <a:latin typeface="Cambria Math" panose="02040503050406030204" pitchFamily="18" charset="0"/>
                </a:endParaRPr>
              </a:p>
              <a:p>
                <a:pPr lvl="3"/>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𝑛</m:t>
                        </m:r>
                      </m:sub>
                    </m:sSub>
                    <m:r>
                      <a:rPr lang="en-IN" b="0" i="1" smtClean="0">
                        <a:latin typeface="Cambria Math" panose="02040503050406030204" pitchFamily="18" charset="0"/>
                      </a:rPr>
                      <m:t>=</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num>
                              <m:den>
                                <m:r>
                                  <a:rPr lang="en-IN" b="0" i="1" smtClean="0">
                                    <a:latin typeface="Cambria Math" panose="02040503050406030204" pitchFamily="18" charset="0"/>
                                  </a:rPr>
                                  <m:t>2</m:t>
                                </m:r>
                              </m:den>
                            </m:f>
                          </m:e>
                        </m:rad>
                        <m:func>
                          <m:funcPr>
                            <m:ctrlPr>
                              <a:rPr lang="en-IN" b="0" i="1" smtClean="0">
                                <a:latin typeface="Cambria Math" panose="02040503050406030204" pitchFamily="18" charset="0"/>
                              </a:rPr>
                            </m:ctrlPr>
                          </m:funcPr>
                          <m:fName>
                            <m:r>
                              <a:rPr lang="en-IN" b="0" i="1" smtClean="0">
                                <a:latin typeface="Cambria Math" panose="02040503050406030204" pitchFamily="18" charset="0"/>
                              </a:rPr>
                              <m:t>𝑐𝑜𝑠</m:t>
                            </m:r>
                          </m:fName>
                          <m:e>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𝜋</m:t>
                                    </m:r>
                                  </m:num>
                                  <m:den>
                                    <m:r>
                                      <a:rPr lang="en-IN" b="0" i="1" smtClean="0">
                                        <a:latin typeface="Cambria Math" panose="02040503050406030204" pitchFamily="18" charset="0"/>
                                      </a:rPr>
                                      <m:t>𝑀</m:t>
                                    </m:r>
                                  </m:den>
                                </m:f>
                                <m:d>
                                  <m:dPr>
                                    <m:ctrlPr>
                                      <a:rPr lang="en-IN" b="0" i="1" smtClean="0">
                                        <a:latin typeface="Cambria Math" panose="02040503050406030204" pitchFamily="18" charset="0"/>
                                      </a:rPr>
                                    </m:ctrlPr>
                                  </m:dPr>
                                  <m:e>
                                    <m:r>
                                      <a:rPr lang="en-IN" b="0" i="1" smtClean="0">
                                        <a:latin typeface="Cambria Math" panose="02040503050406030204" pitchFamily="18" charset="0"/>
                                      </a:rPr>
                                      <m:t>𝑛</m:t>
                                    </m:r>
                                    <m:r>
                                      <a:rPr lang="en-IN" b="0" i="1" smtClean="0">
                                        <a:latin typeface="Cambria Math" panose="02040503050406030204" pitchFamily="18" charset="0"/>
                                      </a:rPr>
                                      <m:t>−1</m:t>
                                    </m:r>
                                  </m:e>
                                </m:d>
                              </m:e>
                            </m:d>
                          </m:e>
                        </m:func>
                        <m:r>
                          <a:rPr lang="en-IN" b="0" i="1" smtClean="0">
                            <a:latin typeface="Cambria Math" panose="02040503050406030204" pitchFamily="18" charset="0"/>
                          </a:rPr>
                          <m:t>, </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num>
                              <m:den>
                                <m:r>
                                  <a:rPr lang="en-IN" b="0" i="1" smtClean="0">
                                    <a:latin typeface="Cambria Math" panose="02040503050406030204" pitchFamily="18" charset="0"/>
                                  </a:rPr>
                                  <m:t>2</m:t>
                                </m:r>
                              </m:den>
                            </m:f>
                          </m:e>
                        </m:rad>
                        <m:func>
                          <m:funcPr>
                            <m:ctrlPr>
                              <a:rPr lang="en-IN" i="1">
                                <a:latin typeface="Cambria Math" panose="02040503050406030204" pitchFamily="18" charset="0"/>
                              </a:rPr>
                            </m:ctrlPr>
                          </m:funcPr>
                          <m:fName>
                            <m:r>
                              <m:rPr>
                                <m:sty m:val="p"/>
                              </m:rPr>
                              <a:rPr lang="en-IN">
                                <a:latin typeface="Cambria Math" panose="02040503050406030204" pitchFamily="18" charset="0"/>
                              </a:rPr>
                              <m:t>sin</m:t>
                            </m:r>
                          </m:fName>
                          <m:e>
                            <m:d>
                              <m:dPr>
                                <m:ctrlPr>
                                  <a:rPr lang="en-IN" i="1">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𝜋</m:t>
                                    </m:r>
                                  </m:num>
                                  <m:den>
                                    <m:r>
                                      <a:rPr lang="en-IN" b="0" i="1" smtClean="0">
                                        <a:latin typeface="Cambria Math" panose="02040503050406030204" pitchFamily="18" charset="0"/>
                                      </a:rPr>
                                      <m:t>𝑀</m:t>
                                    </m:r>
                                  </m:den>
                                </m:f>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−1)</m:t>
                                </m:r>
                              </m:e>
                            </m:d>
                          </m:e>
                        </m:func>
                      </m:e>
                    </m:d>
                  </m:oMath>
                </a14:m>
                <a:endParaRPr lang="en-IN" b="0"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𝑚𝑛</m:t>
                        </m:r>
                      </m:sub>
                    </m:sSub>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𝜋</m:t>
                                        </m:r>
                                      </m:num>
                                      <m:den>
                                        <m:r>
                                          <a:rPr lang="en-IN" b="0" i="1" smtClean="0">
                                            <a:latin typeface="Cambria Math" panose="02040503050406030204" pitchFamily="18" charset="0"/>
                                          </a:rPr>
                                          <m:t>𝑀</m:t>
                                        </m:r>
                                      </m:den>
                                    </m:f>
                                    <m:d>
                                      <m:dPr>
                                        <m:ctrlPr>
                                          <a:rPr lang="en-IN" b="0" i="1" smtClean="0">
                                            <a:latin typeface="Cambria Math" panose="02040503050406030204" pitchFamily="18" charset="0"/>
                                          </a:rPr>
                                        </m:ctrlPr>
                                      </m:dPr>
                                      <m:e>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𝑛</m:t>
                                        </m:r>
                                      </m:e>
                                    </m:d>
                                  </m:e>
                                </m:d>
                              </m:e>
                            </m:func>
                          </m:e>
                        </m:d>
                      </m:e>
                    </m:rad>
                  </m:oMath>
                </a14:m>
                <a:endParaRPr lang="en-IN" b="0" dirty="0"/>
              </a:p>
              <a:p>
                <a:pPr lvl="1"/>
                <a:r>
                  <a:rPr lang="en-IN" dirty="0"/>
                  <a:t>The minimum distance corresponding to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𝑛</m:t>
                        </m:r>
                      </m:e>
                    </m:d>
                    <m:r>
                      <a:rPr lang="en-IN" b="0" i="1" smtClean="0">
                        <a:latin typeface="Cambria Math" panose="02040503050406030204" pitchFamily="18" charset="0"/>
                      </a:rPr>
                      <m:t>=1</m:t>
                    </m:r>
                  </m:oMath>
                </a14:m>
                <a:r>
                  <a:rPr lang="en-IN" dirty="0"/>
                  <a:t> is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𝑚𝑖𝑛</m:t>
                        </m:r>
                      </m:sub>
                    </m:sSub>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r>
                          <a:rPr lang="en-IN" b="0" i="1" smtClean="0">
                            <a:latin typeface="Cambria Math" panose="02040503050406030204" pitchFamily="18" charset="0"/>
                          </a:rPr>
                          <m:t>[1−</m:t>
                        </m:r>
                        <m:r>
                          <m:rPr>
                            <m:sty m:val="p"/>
                          </m:rPr>
                          <a:rPr lang="en-IN" b="0" i="0" smtClean="0">
                            <a:latin typeface="Cambria Math" panose="02040503050406030204" pitchFamily="18" charset="0"/>
                          </a:rPr>
                          <m:t>cos</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𝜋</m:t>
                            </m:r>
                          </m:num>
                          <m:den>
                            <m:r>
                              <a:rPr lang="en-IN" b="0" i="1" smtClean="0">
                                <a:latin typeface="Cambria Math" panose="02040503050406030204" pitchFamily="18" charset="0"/>
                              </a:rPr>
                              <m:t>𝑀</m:t>
                            </m:r>
                          </m:den>
                        </m:f>
                        <m:r>
                          <a:rPr lang="en-IN" b="0" i="1" smtClean="0">
                            <a:latin typeface="Cambria Math" panose="02040503050406030204" pitchFamily="18" charset="0"/>
                          </a:rPr>
                          <m:t>)]</m:t>
                        </m:r>
                      </m:e>
                    </m:ra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d>
                          <m:dPr>
                            <m:begChr m:val="["/>
                            <m:endChr m:val="]"/>
                            <m:ctrlPr>
                              <a:rPr lang="en-IN" b="0" i="1" smtClean="0">
                                <a:latin typeface="Cambria Math" panose="02040503050406030204" pitchFamily="18" charset="0"/>
                              </a:rPr>
                            </m:ctrlPr>
                          </m:dPr>
                          <m:e>
                            <m:func>
                              <m:funcPr>
                                <m:ctrlPr>
                                  <a:rPr lang="en-IN" b="0" i="1" smtClean="0">
                                    <a:latin typeface="Cambria Math" panose="02040503050406030204" pitchFamily="18" charset="0"/>
                                  </a:rPr>
                                </m:ctrlPr>
                              </m:funcPr>
                              <m:fName>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cos</m:t>
                                    </m:r>
                                  </m:e>
                                  <m:sup>
                                    <m:r>
                                      <a:rPr lang="en-IN" b="0" i="1" smtClean="0">
                                        <a:latin typeface="Cambria Math" panose="02040503050406030204" pitchFamily="18" charset="0"/>
                                      </a:rPr>
                                      <m:t>2</m:t>
                                    </m:r>
                                  </m:sup>
                                </m:sSup>
                              </m:fName>
                              <m:e>
                                <m:f>
                                  <m:fPr>
                                    <m:ctrlPr>
                                      <a:rPr lang="en-IN" b="0" i="1" smtClean="0">
                                        <a:latin typeface="Cambria Math" panose="02040503050406030204" pitchFamily="18" charset="0"/>
                                      </a:rPr>
                                    </m:ctrlPr>
                                  </m:fPr>
                                  <m:num>
                                    <m:r>
                                      <a:rPr lang="en-IN" b="0" i="1" smtClean="0">
                                        <a:latin typeface="Cambria Math" panose="02040503050406030204" pitchFamily="18" charset="0"/>
                                      </a:rPr>
                                      <m:t>𝜋</m:t>
                                    </m:r>
                                  </m:num>
                                  <m:den>
                                    <m:r>
                                      <a:rPr lang="en-IN" b="0" i="1" smtClean="0">
                                        <a:latin typeface="Cambria Math" panose="02040503050406030204" pitchFamily="18" charset="0"/>
                                      </a:rPr>
                                      <m:t>𝑀</m:t>
                                    </m:r>
                                  </m:den>
                                </m:f>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sin</m:t>
                                        </m:r>
                                      </m:e>
                                      <m:sup>
                                        <m:r>
                                          <a:rPr lang="en-IN" b="0" i="1" smtClean="0">
                                            <a:latin typeface="Cambria Math" panose="02040503050406030204" pitchFamily="18" charset="0"/>
                                          </a:rPr>
                                          <m:t>2</m:t>
                                        </m:r>
                                      </m:sup>
                                    </m:sSup>
                                  </m:fName>
                                  <m:e>
                                    <m:f>
                                      <m:fPr>
                                        <m:ctrlPr>
                                          <a:rPr lang="en-IN" b="0" i="1" smtClean="0">
                                            <a:latin typeface="Cambria Math" panose="02040503050406030204" pitchFamily="18" charset="0"/>
                                          </a:rPr>
                                        </m:ctrlPr>
                                      </m:fPr>
                                      <m:num>
                                        <m:r>
                                          <a:rPr lang="en-IN" b="0" i="1" smtClean="0">
                                            <a:latin typeface="Cambria Math" panose="02040503050406030204" pitchFamily="18" charset="0"/>
                                          </a:rPr>
                                          <m:t>𝜋</m:t>
                                        </m:r>
                                      </m:num>
                                      <m:den>
                                        <m:r>
                                          <a:rPr lang="en-IN" b="0" i="1" smtClean="0">
                                            <a:latin typeface="Cambria Math" panose="02040503050406030204" pitchFamily="18" charset="0"/>
                                          </a:rPr>
                                          <m:t>𝑀</m:t>
                                        </m:r>
                                      </m:den>
                                    </m:f>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𝜋</m:t>
                                                </m:r>
                                              </m:num>
                                              <m:den>
                                                <m:r>
                                                  <a:rPr lang="en-IN" b="0" i="1" smtClean="0">
                                                    <a:latin typeface="Cambria Math" panose="02040503050406030204" pitchFamily="18" charset="0"/>
                                                  </a:rPr>
                                                  <m:t>𝑀</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𝜋</m:t>
                                                </m:r>
                                              </m:num>
                                              <m:den>
                                                <m:r>
                                                  <a:rPr lang="en-IN" b="0" i="1" smtClean="0">
                                                    <a:latin typeface="Cambria Math" panose="02040503050406030204" pitchFamily="18" charset="0"/>
                                                  </a:rPr>
                                                  <m:t>𝑀</m:t>
                                                </m:r>
                                              </m:den>
                                            </m:f>
                                          </m:e>
                                        </m:d>
                                      </m:e>
                                    </m:func>
                                    <m:r>
                                      <a:rPr lang="en-IN" b="0" i="1" smtClean="0">
                                        <a:latin typeface="Cambria Math" panose="02040503050406030204" pitchFamily="18" charset="0"/>
                                      </a:rPr>
                                      <m:t> </m:t>
                                    </m:r>
                                  </m:e>
                                </m:func>
                              </m:e>
                            </m:func>
                          </m:e>
                        </m:d>
                      </m:e>
                    </m:rad>
                  </m:oMath>
                </a14:m>
                <a:endParaRPr lang="en-IN" b="0" i="1" dirty="0">
                  <a:latin typeface="Cambria Math" panose="02040503050406030204" pitchFamily="18" charset="0"/>
                </a:endParaRP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𝑚𝑖𝑛</m:t>
                        </m:r>
                      </m:sub>
                    </m:sSub>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d>
                          <m:dPr>
                            <m:begChr m:val="["/>
                            <m:endChr m:val="]"/>
                            <m:ctrlPr>
                              <a:rPr lang="en-IN" b="0" i="1" smtClean="0">
                                <a:latin typeface="Cambria Math" panose="02040503050406030204" pitchFamily="18" charset="0"/>
                              </a:rPr>
                            </m:ctrlPr>
                          </m:dPr>
                          <m:e>
                            <m:func>
                              <m:funcPr>
                                <m:ctrlPr>
                                  <a:rPr lang="en-IN" i="1">
                                    <a:latin typeface="Cambria Math" panose="02040503050406030204" pitchFamily="18" charset="0"/>
                                  </a:rPr>
                                </m:ctrlPr>
                              </m:funcPr>
                              <m:fName>
                                <m:sSup>
                                  <m:sSupPr>
                                    <m:ctrlPr>
                                      <a:rPr lang="en-IN" i="1">
                                        <a:latin typeface="Cambria Math" panose="02040503050406030204" pitchFamily="18" charset="0"/>
                                      </a:rPr>
                                    </m:ctrlPr>
                                  </m:sSupPr>
                                  <m:e>
                                    <m:r>
                                      <m:rPr>
                                        <m:sty m:val="p"/>
                                      </m:rPr>
                                      <a:rPr lang="en-IN">
                                        <a:latin typeface="Cambria Math" panose="02040503050406030204" pitchFamily="18" charset="0"/>
                                      </a:rPr>
                                      <m:t>cos</m:t>
                                    </m:r>
                                  </m:e>
                                  <m:sup>
                                    <m:r>
                                      <a:rPr lang="en-IN" i="1">
                                        <a:latin typeface="Cambria Math" panose="02040503050406030204" pitchFamily="18" charset="0"/>
                                      </a:rPr>
                                      <m:t>2</m:t>
                                    </m:r>
                                  </m:sup>
                                </m:sSup>
                              </m:fName>
                              <m:e>
                                <m:f>
                                  <m:fPr>
                                    <m:ctrlPr>
                                      <a:rPr lang="en-IN" i="1">
                                        <a:latin typeface="Cambria Math" panose="02040503050406030204" pitchFamily="18" charset="0"/>
                                      </a:rPr>
                                    </m:ctrlPr>
                                  </m:fPr>
                                  <m:num>
                                    <m:r>
                                      <a:rPr lang="en-IN" i="1">
                                        <a:latin typeface="Cambria Math" panose="02040503050406030204" pitchFamily="18" charset="0"/>
                                      </a:rPr>
                                      <m:t>𝜋</m:t>
                                    </m:r>
                                  </m:num>
                                  <m:den>
                                    <m:r>
                                      <a:rPr lang="en-IN" i="1">
                                        <a:latin typeface="Cambria Math" panose="02040503050406030204" pitchFamily="18" charset="0"/>
                                      </a:rPr>
                                      <m:t>𝑀</m:t>
                                    </m:r>
                                  </m:den>
                                </m:f>
                                <m:r>
                                  <a:rPr lang="en-IN" i="1">
                                    <a:latin typeface="Cambria Math" panose="02040503050406030204" pitchFamily="18" charset="0"/>
                                  </a:rPr>
                                  <m:t>+</m:t>
                                </m:r>
                                <m:func>
                                  <m:funcPr>
                                    <m:ctrlPr>
                                      <a:rPr lang="en-IN" i="1">
                                        <a:latin typeface="Cambria Math" panose="02040503050406030204" pitchFamily="18" charset="0"/>
                                      </a:rPr>
                                    </m:ctrlPr>
                                  </m:funcPr>
                                  <m:fName>
                                    <m:sSup>
                                      <m:sSupPr>
                                        <m:ctrlPr>
                                          <a:rPr lang="en-IN" i="1">
                                            <a:latin typeface="Cambria Math" panose="02040503050406030204" pitchFamily="18" charset="0"/>
                                          </a:rPr>
                                        </m:ctrlPr>
                                      </m:sSupPr>
                                      <m:e>
                                        <m:r>
                                          <m:rPr>
                                            <m:sty m:val="p"/>
                                          </m:rPr>
                                          <a:rPr lang="en-IN">
                                            <a:latin typeface="Cambria Math" panose="02040503050406030204" pitchFamily="18" charset="0"/>
                                          </a:rPr>
                                          <m:t>sin</m:t>
                                        </m:r>
                                      </m:e>
                                      <m:sup>
                                        <m:r>
                                          <a:rPr lang="en-IN" i="1">
                                            <a:latin typeface="Cambria Math" panose="02040503050406030204" pitchFamily="18" charset="0"/>
                                          </a:rPr>
                                          <m:t>2</m:t>
                                        </m:r>
                                      </m:sup>
                                    </m:sSup>
                                  </m:fName>
                                  <m:e>
                                    <m:f>
                                      <m:fPr>
                                        <m:ctrlPr>
                                          <a:rPr lang="en-IN" i="1">
                                            <a:latin typeface="Cambria Math" panose="02040503050406030204" pitchFamily="18" charset="0"/>
                                          </a:rPr>
                                        </m:ctrlPr>
                                      </m:fPr>
                                      <m:num>
                                        <m:r>
                                          <a:rPr lang="en-IN" i="1">
                                            <a:latin typeface="Cambria Math" panose="02040503050406030204" pitchFamily="18" charset="0"/>
                                          </a:rPr>
                                          <m:t>𝜋</m:t>
                                        </m:r>
                                      </m:num>
                                      <m:den>
                                        <m:r>
                                          <a:rPr lang="en-IN" i="1">
                                            <a:latin typeface="Cambria Math" panose="02040503050406030204" pitchFamily="18" charset="0"/>
                                          </a:rPr>
                                          <m:t>𝑀</m:t>
                                        </m:r>
                                      </m:den>
                                    </m:f>
                                    <m:r>
                                      <a:rPr lang="en-IN" i="1">
                                        <a:latin typeface="Cambria Math" panose="02040503050406030204" pitchFamily="18" charset="0"/>
                                      </a:rPr>
                                      <m:t>−</m:t>
                                    </m:r>
                                    <m:func>
                                      <m:funcPr>
                                        <m:ctrlPr>
                                          <a:rPr lang="en-IN" i="1">
                                            <a:latin typeface="Cambria Math" panose="02040503050406030204" pitchFamily="18" charset="0"/>
                                          </a:rPr>
                                        </m:ctrlPr>
                                      </m:funcPr>
                                      <m:fName>
                                        <m:sSup>
                                          <m:sSupPr>
                                            <m:ctrlPr>
                                              <a:rPr lang="en-IN" b="0" i="1" smtClean="0">
                                                <a:latin typeface="Cambria Math" panose="02040503050406030204" pitchFamily="18" charset="0"/>
                                              </a:rPr>
                                            </m:ctrlPr>
                                          </m:sSupPr>
                                          <m:e>
                                            <m:r>
                                              <m:rPr>
                                                <m:sty m:val="p"/>
                                              </m:rPr>
                                              <a:rPr lang="en-IN">
                                                <a:latin typeface="Cambria Math" panose="02040503050406030204" pitchFamily="18" charset="0"/>
                                              </a:rPr>
                                              <m:t>cos</m:t>
                                            </m:r>
                                          </m:e>
                                          <m:sup>
                                            <m:r>
                                              <a:rPr lang="en-IN" b="0" i="1" smtClean="0">
                                                <a:latin typeface="Cambria Math" panose="02040503050406030204" pitchFamily="18" charset="0"/>
                                              </a:rPr>
                                              <m:t>2</m:t>
                                            </m:r>
                                          </m:sup>
                                        </m:sSup>
                                      </m:fName>
                                      <m:e>
                                        <m:f>
                                          <m:fPr>
                                            <m:ctrlPr>
                                              <a:rPr lang="en-IN" b="0" i="1" smtClean="0">
                                                <a:latin typeface="Cambria Math" panose="02040503050406030204" pitchFamily="18" charset="0"/>
                                              </a:rPr>
                                            </m:ctrlPr>
                                          </m:fPr>
                                          <m:num>
                                            <m:r>
                                              <a:rPr lang="en-IN" b="0" i="1" smtClean="0">
                                                <a:latin typeface="Cambria Math" panose="02040503050406030204" pitchFamily="18" charset="0"/>
                                              </a:rPr>
                                              <m:t>𝜋</m:t>
                                            </m:r>
                                          </m:num>
                                          <m:den>
                                            <m:r>
                                              <a:rPr lang="en-IN" b="0" i="1" smtClean="0">
                                                <a:latin typeface="Cambria Math" panose="02040503050406030204" pitchFamily="18" charset="0"/>
                                              </a:rPr>
                                              <m:t>𝑀</m:t>
                                            </m:r>
                                          </m:den>
                                        </m:f>
                                      </m:e>
                                    </m:func>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sin</m:t>
                                            </m:r>
                                          </m:e>
                                          <m:sup>
                                            <m:r>
                                              <a:rPr lang="en-IN" b="0" i="1" smtClean="0">
                                                <a:latin typeface="Cambria Math" panose="02040503050406030204" pitchFamily="18" charset="0"/>
                                              </a:rPr>
                                              <m:t>2</m:t>
                                            </m:r>
                                          </m:sup>
                                        </m:sSup>
                                      </m:fName>
                                      <m:e>
                                        <m:f>
                                          <m:fPr>
                                            <m:ctrlPr>
                                              <a:rPr lang="en-IN" b="0" i="1" smtClean="0">
                                                <a:latin typeface="Cambria Math" panose="02040503050406030204" pitchFamily="18" charset="0"/>
                                              </a:rPr>
                                            </m:ctrlPr>
                                          </m:fPr>
                                          <m:num>
                                            <m:r>
                                              <a:rPr lang="en-IN" b="0" i="1" smtClean="0">
                                                <a:latin typeface="Cambria Math" panose="02040503050406030204" pitchFamily="18" charset="0"/>
                                              </a:rPr>
                                              <m:t>𝜋</m:t>
                                            </m:r>
                                          </m:num>
                                          <m:den>
                                            <m:r>
                                              <a:rPr lang="en-IN" b="0" i="1" smtClean="0">
                                                <a:latin typeface="Cambria Math" panose="02040503050406030204" pitchFamily="18" charset="0"/>
                                              </a:rPr>
                                              <m:t>𝑀</m:t>
                                            </m:r>
                                          </m:den>
                                        </m:f>
                                      </m:e>
                                    </m:func>
                                    <m:r>
                                      <a:rPr lang="en-IN" i="1">
                                        <a:latin typeface="Cambria Math" panose="02040503050406030204" pitchFamily="18" charset="0"/>
                                      </a:rPr>
                                      <m:t> </m:t>
                                    </m:r>
                                  </m:e>
                                </m:func>
                              </m:e>
                            </m:func>
                          </m:e>
                        </m:d>
                      </m:e>
                    </m:ra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b>
                          <m:sSubPr>
                            <m:ctrlPr>
                              <a:rPr lang="en-IN" b="0" i="1" smtClean="0">
                                <a:latin typeface="Cambria Math" panose="02040503050406030204" pitchFamily="18" charset="0"/>
                              </a:rPr>
                            </m:ctrlPr>
                          </m:sSubPr>
                          <m:e>
                            <m:r>
                              <a:rPr lang="en-IN" b="0" i="1" smtClean="0">
                                <a:latin typeface="Cambria Math" panose="02040503050406030204" pitchFamily="18" charset="0"/>
                              </a:rPr>
                              <m:t>2</m:t>
                            </m:r>
                            <m:r>
                              <a:rPr lang="en-IN" b="0" i="1" smtClean="0">
                                <a:latin typeface="Cambria Math" panose="02040503050406030204" pitchFamily="18" charset="0"/>
                              </a:rPr>
                              <m:t>ℰ</m:t>
                            </m:r>
                          </m:e>
                          <m:sub>
                            <m:r>
                              <a:rPr lang="en-IN" b="0" i="1" smtClean="0">
                                <a:latin typeface="Cambria Math" panose="02040503050406030204" pitchFamily="18" charset="0"/>
                              </a:rPr>
                              <m:t>𝑔</m:t>
                            </m:r>
                          </m:sub>
                        </m:sSub>
                        <m:func>
                          <m:funcPr>
                            <m:ctrlPr>
                              <a:rPr lang="en-IN" b="0" i="1" smtClean="0">
                                <a:latin typeface="Cambria Math" panose="02040503050406030204" pitchFamily="18" charset="0"/>
                              </a:rPr>
                            </m:ctrlPr>
                          </m:funcPr>
                          <m:fName>
                            <m:sSup>
                              <m:sSupPr>
                                <m:ctrlPr>
                                  <a:rPr lang="en-IN" b="0" i="1" smtClean="0">
                                    <a:latin typeface="Cambria Math" panose="02040503050406030204" pitchFamily="18" charset="0"/>
                                  </a:rPr>
                                </m:ctrlPr>
                              </m:sSupPr>
                              <m:e>
                                <m:r>
                                  <a:rPr lang="en-IN" b="0" i="1" smtClean="0">
                                    <a:latin typeface="Cambria Math" panose="02040503050406030204" pitchFamily="18" charset="0"/>
                                  </a:rPr>
                                  <m:t>𝑠𝑖𝑛</m:t>
                                </m:r>
                              </m:e>
                              <m:sup>
                                <m:r>
                                  <a:rPr lang="en-IN" b="0" i="1" smtClean="0">
                                    <a:latin typeface="Cambria Math" panose="02040503050406030204" pitchFamily="18" charset="0"/>
                                  </a:rPr>
                                  <m:t>2</m:t>
                                </m:r>
                              </m:sup>
                            </m:sSup>
                          </m:fName>
                          <m:e>
                            <m:f>
                              <m:fPr>
                                <m:ctrlPr>
                                  <a:rPr lang="en-IN" b="0" i="1" smtClean="0">
                                    <a:latin typeface="Cambria Math" panose="02040503050406030204" pitchFamily="18" charset="0"/>
                                  </a:rPr>
                                </m:ctrlPr>
                              </m:fPr>
                              <m:num>
                                <m:r>
                                  <a:rPr lang="en-IN" b="0" i="1" smtClean="0">
                                    <a:latin typeface="Cambria Math" panose="02040503050406030204" pitchFamily="18" charset="0"/>
                                  </a:rPr>
                                  <m:t>𝜋</m:t>
                                </m:r>
                              </m:num>
                              <m:den>
                                <m:r>
                                  <a:rPr lang="en-IN" b="0" i="1" smtClean="0">
                                    <a:latin typeface="Cambria Math" panose="02040503050406030204" pitchFamily="18" charset="0"/>
                                  </a:rPr>
                                  <m:t>𝑀</m:t>
                                </m:r>
                              </m:den>
                            </m:f>
                          </m:e>
                        </m:func>
                      </m:e>
                    </m:rad>
                  </m:oMath>
                </a14:m>
                <a:endParaRPr lang="en-IN" dirty="0"/>
              </a:p>
              <a:p>
                <a:pPr lvl="1"/>
                <a:r>
                  <a:rPr lang="en-IN" dirty="0"/>
                  <a:t>Note </a:t>
                </a:r>
                <a14:m>
                  <m:oMath xmlns:m="http://schemas.openxmlformats.org/officeDocument/2006/math">
                    <m:sSub>
                      <m:sSubPr>
                        <m:ctrlPr>
                          <a:rPr lang="en-IN" i="1" smtClean="0">
                            <a:latin typeface="Cambria Math" panose="02040503050406030204" pitchFamily="18" charset="0"/>
                          </a:rPr>
                        </m:ctrlPr>
                      </m:sSubPr>
                      <m:e>
                        <m:r>
                          <a:rPr lang="en-IN" i="1">
                            <a:latin typeface="Cambria Math" panose="02040503050406030204" pitchFamily="18" charset="0"/>
                          </a:rPr>
                          <m:t>ℰ</m:t>
                        </m:r>
                      </m:e>
                      <m:sub>
                        <m:r>
                          <a:rPr lang="en-IN" i="1">
                            <a:latin typeface="Cambria Math" panose="02040503050406030204" pitchFamily="18" charset="0"/>
                          </a:rPr>
                          <m:t>𝑏𝑎𝑣𝑔</m:t>
                        </m:r>
                      </m:sub>
                    </m:sSub>
                    <m:r>
                      <a:rPr lang="en-IN" i="1">
                        <a:latin typeface="Cambria Math" panose="02040503050406030204" pitchFamily="18" charset="0"/>
                      </a:rPr>
                      <m:t>=</m:t>
                    </m:r>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ℰ</m:t>
                            </m:r>
                          </m:e>
                          <m:sub>
                            <m:r>
                              <a:rPr lang="en-IN" i="1">
                                <a:latin typeface="Cambria Math" panose="02040503050406030204" pitchFamily="18" charset="0"/>
                              </a:rPr>
                              <m:t>𝑔</m:t>
                            </m:r>
                          </m:sub>
                        </m:sSub>
                      </m:num>
                      <m:den>
                        <m:func>
                          <m:funcPr>
                            <m:ctrlPr>
                              <a:rPr lang="en-IN" i="1">
                                <a:latin typeface="Cambria Math" panose="02040503050406030204" pitchFamily="18" charset="0"/>
                              </a:rPr>
                            </m:ctrlPr>
                          </m:funcPr>
                          <m:fName>
                            <m:sSub>
                              <m:sSubPr>
                                <m:ctrlPr>
                                  <a:rPr lang="en-IN" i="1">
                                    <a:latin typeface="Cambria Math" panose="02040503050406030204" pitchFamily="18" charset="0"/>
                                  </a:rPr>
                                </m:ctrlPr>
                              </m:sSubPr>
                              <m:e>
                                <m:r>
                                  <a:rPr lang="en-IN">
                                    <a:latin typeface="Cambria Math" panose="02040503050406030204" pitchFamily="18" charset="0"/>
                                  </a:rPr>
                                  <m:t>2</m:t>
                                </m:r>
                                <m:r>
                                  <m:rPr>
                                    <m:sty m:val="p"/>
                                  </m:rPr>
                                  <a:rPr lang="en-IN">
                                    <a:latin typeface="Cambria Math" panose="02040503050406030204" pitchFamily="18" charset="0"/>
                                  </a:rPr>
                                  <m:t>log</m:t>
                                </m:r>
                              </m:e>
                              <m:sub>
                                <m:r>
                                  <a:rPr lang="en-IN" i="1">
                                    <a:latin typeface="Cambria Math" panose="02040503050406030204" pitchFamily="18" charset="0"/>
                                  </a:rPr>
                                  <m:t>2</m:t>
                                </m:r>
                              </m:sub>
                            </m:sSub>
                          </m:fName>
                          <m:e>
                            <m:r>
                              <a:rPr lang="en-IN" i="1">
                                <a:latin typeface="Cambria Math" panose="02040503050406030204" pitchFamily="18" charset="0"/>
                              </a:rPr>
                              <m:t>𝑀</m:t>
                            </m:r>
                          </m:e>
                        </m:func>
                      </m:den>
                    </m:f>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2</m:t>
                        </m:r>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𝑀</m:t>
                            </m:r>
                          </m:e>
                        </m:func>
                        <m:r>
                          <a:rPr lang="en-IN" b="0" i="1" smtClean="0">
                            <a:latin typeface="Cambria Math" panose="02040503050406030204" pitchFamily="18" charset="0"/>
                          </a:rPr>
                          <m:t>ℰ</m:t>
                        </m:r>
                      </m:e>
                      <m:sub>
                        <m:r>
                          <a:rPr lang="en-IN" b="0" i="1" smtClean="0">
                            <a:latin typeface="Cambria Math" panose="02040503050406030204" pitchFamily="18" charset="0"/>
                          </a:rPr>
                          <m:t>𝑏𝑎𝑣𝑔</m:t>
                        </m:r>
                      </m:sub>
                    </m:sSub>
                  </m:oMath>
                </a14:m>
                <a:endParaRPr lang="en-IN" b="0" dirty="0"/>
              </a:p>
              <a:p>
                <a:pPr lvl="1"/>
                <a:r>
                  <a:rPr lang="en-IN" dirty="0"/>
                  <a:t>Hence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𝑚𝑖𝑛</m:t>
                        </m:r>
                      </m:sub>
                    </m:sSub>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r>
                          <a:rPr lang="en-IN" b="0" i="1" smtClean="0">
                            <a:latin typeface="Cambria Math" panose="02040503050406030204" pitchFamily="18" charset="0"/>
                            <a:ea typeface="Cambria Math" panose="02040503050406030204" pitchFamily="18" charset="0"/>
                          </a:rPr>
                          <m:t>×2</m:t>
                        </m:r>
                        <m:func>
                          <m:funcPr>
                            <m:ctrlPr>
                              <a:rPr lang="en-IN" b="0" i="1" smtClean="0">
                                <a:latin typeface="Cambria Math" panose="02040503050406030204" pitchFamily="18" charset="0"/>
                                <a:ea typeface="Cambria Math" panose="02040503050406030204" pitchFamily="18" charset="0"/>
                              </a:rPr>
                            </m:ctrlPr>
                          </m:funcPr>
                          <m:fName>
                            <m:sSub>
                              <m:sSubPr>
                                <m:ctrlPr>
                                  <a:rPr lang="en-IN" b="0" i="1" smtClean="0">
                                    <a:latin typeface="Cambria Math" panose="02040503050406030204" pitchFamily="18" charset="0"/>
                                    <a:ea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log</m:t>
                                </m:r>
                              </m:e>
                              <m:sub>
                                <m:r>
                                  <a:rPr lang="en-IN" b="0" i="1" smtClean="0">
                                    <a:latin typeface="Cambria Math" panose="02040503050406030204" pitchFamily="18" charset="0"/>
                                    <a:ea typeface="Cambria Math" panose="02040503050406030204" pitchFamily="18" charset="0"/>
                                  </a:rPr>
                                  <m:t>2</m:t>
                                </m:r>
                              </m:sub>
                            </m:sSub>
                          </m:fName>
                          <m:e>
                            <m:r>
                              <a:rPr lang="en-IN" b="0" i="1" smtClean="0">
                                <a:latin typeface="Cambria Math" panose="02040503050406030204" pitchFamily="18" charset="0"/>
                                <a:ea typeface="Cambria Math" panose="02040503050406030204" pitchFamily="18" charset="0"/>
                              </a:rPr>
                              <m:t>𝑀</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ℰ</m:t>
                                </m:r>
                              </m:e>
                              <m:sub>
                                <m:r>
                                  <a:rPr lang="en-IN" b="0" i="1" smtClean="0">
                                    <a:latin typeface="Cambria Math" panose="02040503050406030204" pitchFamily="18" charset="0"/>
                                    <a:ea typeface="Cambria Math" panose="02040503050406030204" pitchFamily="18" charset="0"/>
                                  </a:rPr>
                                  <m:t>𝑏𝑎𝑣𝑔</m:t>
                                </m:r>
                              </m:sub>
                            </m:sSub>
                            <m:func>
                              <m:funcPr>
                                <m:ctrlPr>
                                  <a:rPr lang="en-IN" b="0" i="1" smtClean="0">
                                    <a:latin typeface="Cambria Math" panose="02040503050406030204" pitchFamily="18" charset="0"/>
                                    <a:ea typeface="Cambria Math" panose="02040503050406030204" pitchFamily="18" charset="0"/>
                                  </a:rPr>
                                </m:ctrlPr>
                              </m:funcPr>
                              <m:fName>
                                <m:sSup>
                                  <m:sSupPr>
                                    <m:ctrlPr>
                                      <a:rPr lang="en-IN" b="0" i="1" smtClean="0">
                                        <a:latin typeface="Cambria Math" panose="02040503050406030204" pitchFamily="18" charset="0"/>
                                        <a:ea typeface="Cambria Math" panose="02040503050406030204" pitchFamily="18" charset="0"/>
                                      </a:rPr>
                                    </m:ctrlPr>
                                  </m:sSupPr>
                                  <m:e>
                                    <m:r>
                                      <m:rPr>
                                        <m:sty m:val="p"/>
                                      </m:rPr>
                                      <a:rPr lang="en-IN" b="0" i="0" smtClean="0">
                                        <a:latin typeface="Cambria Math" panose="02040503050406030204" pitchFamily="18" charset="0"/>
                                        <a:ea typeface="Cambria Math" panose="02040503050406030204" pitchFamily="18" charset="0"/>
                                      </a:rPr>
                                      <m:t>sin</m:t>
                                    </m:r>
                                  </m:e>
                                  <m:sup>
                                    <m:r>
                                      <a:rPr lang="en-IN" b="0" i="1" smtClean="0">
                                        <a:latin typeface="Cambria Math" panose="02040503050406030204" pitchFamily="18" charset="0"/>
                                        <a:ea typeface="Cambria Math" panose="02040503050406030204" pitchFamily="18" charset="0"/>
                                      </a:rPr>
                                      <m:t>2</m:t>
                                    </m:r>
                                  </m:sup>
                                </m:sSup>
                              </m:fName>
                              <m:e>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𝜋</m:t>
                                    </m:r>
                                  </m:num>
                                  <m:den>
                                    <m:r>
                                      <a:rPr lang="en-IN" b="0" i="1" smtClean="0">
                                        <a:latin typeface="Cambria Math" panose="02040503050406030204" pitchFamily="18" charset="0"/>
                                        <a:ea typeface="Cambria Math" panose="02040503050406030204" pitchFamily="18" charset="0"/>
                                      </a:rPr>
                                      <m:t>𝑀</m:t>
                                    </m:r>
                                  </m:den>
                                </m:f>
                              </m:e>
                            </m:func>
                            <m:r>
                              <a:rPr lang="en-IN" b="0" i="1" smtClean="0">
                                <a:latin typeface="Cambria Math" panose="02040503050406030204" pitchFamily="18" charset="0"/>
                                <a:ea typeface="Cambria Math" panose="02040503050406030204" pitchFamily="18" charset="0"/>
                              </a:rPr>
                              <m:t> </m:t>
                            </m:r>
                          </m:e>
                        </m:func>
                      </m:e>
                    </m:rad>
                    <m:r>
                      <a:rPr lang="en-IN" b="0" i="1" smtClean="0">
                        <a:latin typeface="Cambria Math" panose="02040503050406030204" pitchFamily="18" charset="0"/>
                      </a:rPr>
                      <m:t>=2</m:t>
                    </m:r>
                    <m:rad>
                      <m:radPr>
                        <m:degHide m:val="on"/>
                        <m:ctrlPr>
                          <a:rPr lang="en-IN" b="0" i="1" smtClean="0">
                            <a:latin typeface="Cambria Math" panose="02040503050406030204" pitchFamily="18" charset="0"/>
                          </a:rPr>
                        </m:ctrlPr>
                      </m:radPr>
                      <m:deg/>
                      <m:e>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𝑀</m:t>
                            </m:r>
                          </m:e>
                        </m:func>
                        <m:r>
                          <a:rPr lang="en-IN" b="0" i="1" smtClean="0">
                            <a:latin typeface="Cambria Math" panose="02040503050406030204" pitchFamily="18" charset="0"/>
                            <a:ea typeface="Cambria Math" panose="02040503050406030204" pitchFamily="18" charset="0"/>
                          </a:rPr>
                          <m:t>×</m:t>
                        </m:r>
                        <m:func>
                          <m:funcPr>
                            <m:ctrlPr>
                              <a:rPr lang="en-IN" b="0" i="1" smtClean="0">
                                <a:latin typeface="Cambria Math" panose="02040503050406030204" pitchFamily="18" charset="0"/>
                                <a:ea typeface="Cambria Math" panose="02040503050406030204" pitchFamily="18" charset="0"/>
                              </a:rPr>
                            </m:ctrlPr>
                          </m:funcPr>
                          <m:fName>
                            <m:sSup>
                              <m:sSupPr>
                                <m:ctrlPr>
                                  <a:rPr lang="en-IN" b="0" i="1" smtClean="0">
                                    <a:latin typeface="Cambria Math" panose="02040503050406030204" pitchFamily="18" charset="0"/>
                                    <a:ea typeface="Cambria Math" panose="02040503050406030204" pitchFamily="18" charset="0"/>
                                  </a:rPr>
                                </m:ctrlPr>
                              </m:sSupPr>
                              <m:e>
                                <m:r>
                                  <m:rPr>
                                    <m:sty m:val="p"/>
                                  </m:rPr>
                                  <a:rPr lang="en-IN" b="0" i="0" smtClean="0">
                                    <a:latin typeface="Cambria Math" panose="02040503050406030204" pitchFamily="18" charset="0"/>
                                    <a:ea typeface="Cambria Math" panose="02040503050406030204" pitchFamily="18" charset="0"/>
                                  </a:rPr>
                                  <m:t>sin</m:t>
                                </m:r>
                              </m:e>
                              <m:sup>
                                <m:r>
                                  <a:rPr lang="en-IN" b="0" i="1" smtClean="0">
                                    <a:latin typeface="Cambria Math" panose="02040503050406030204" pitchFamily="18" charset="0"/>
                                    <a:ea typeface="Cambria Math" panose="02040503050406030204" pitchFamily="18" charset="0"/>
                                  </a:rPr>
                                  <m:t>2</m:t>
                                </m:r>
                              </m:sup>
                            </m:sSup>
                          </m:fName>
                          <m:e>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𝜋</m:t>
                                </m:r>
                              </m:num>
                              <m:den>
                                <m:r>
                                  <a:rPr lang="en-IN" b="0" i="1" smtClean="0">
                                    <a:latin typeface="Cambria Math" panose="02040503050406030204" pitchFamily="18" charset="0"/>
                                    <a:ea typeface="Cambria Math" panose="02040503050406030204" pitchFamily="18" charset="0"/>
                                  </a:rPr>
                                  <m:t>𝑀</m:t>
                                </m:r>
                              </m:den>
                            </m:f>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ℰ</m:t>
                                </m:r>
                              </m:e>
                              <m:sub>
                                <m:r>
                                  <a:rPr lang="en-IN" b="0" i="1" smtClean="0">
                                    <a:latin typeface="Cambria Math" panose="02040503050406030204" pitchFamily="18" charset="0"/>
                                    <a:ea typeface="Cambria Math" panose="02040503050406030204" pitchFamily="18" charset="0"/>
                                  </a:rPr>
                                  <m:t>𝑏𝑎𝑣𝑔</m:t>
                                </m:r>
                              </m:sub>
                            </m:sSub>
                          </m:e>
                        </m:func>
                      </m:e>
                    </m:rad>
                  </m:oMath>
                </a14:m>
                <a:endParaRPr lang="en-IN" dirty="0"/>
              </a:p>
              <a:p>
                <a:pPr lvl="1"/>
                <a:r>
                  <a:rPr lang="en-IN" dirty="0"/>
                  <a:t>For large value of M,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𝑠𝑖𝑛</m:t>
                        </m:r>
                        <m:r>
                          <a:rPr lang="en-IN" b="0" i="1" smtClean="0">
                            <a:latin typeface="Cambria Math" panose="02040503050406030204" pitchFamily="18" charset="0"/>
                          </a:rPr>
                          <m:t>𝜋</m:t>
                        </m:r>
                      </m:num>
                      <m:den>
                        <m:r>
                          <a:rPr lang="en-IN" b="0" i="1" smtClean="0">
                            <a:latin typeface="Cambria Math" panose="02040503050406030204" pitchFamily="18" charset="0"/>
                          </a:rPr>
                          <m:t>𝑀</m:t>
                        </m:r>
                      </m:den>
                    </m:f>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𝜋</m:t>
                        </m:r>
                      </m:num>
                      <m:den>
                        <m:r>
                          <a:rPr lang="en-IN" b="0" i="1" smtClean="0">
                            <a:latin typeface="Cambria Math" panose="02040503050406030204" pitchFamily="18" charset="0"/>
                          </a:rPr>
                          <m:t>𝑀</m:t>
                        </m:r>
                      </m:den>
                    </m:f>
                  </m:oMath>
                </a14:m>
                <a:endParaRPr lang="en-IN" dirty="0"/>
              </a:p>
              <a:p>
                <a:pPr lvl="1"/>
                <a:r>
                  <a:rPr lang="en-IN" dirty="0"/>
                  <a:t>Hence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𝑚𝑖𝑛</m:t>
                        </m:r>
                      </m:sub>
                    </m:sSub>
                    <m:r>
                      <a:rPr lang="en-IN" b="0" i="1" smtClean="0">
                        <a:latin typeface="Cambria Math" panose="02040503050406030204" pitchFamily="18" charset="0"/>
                      </a:rPr>
                      <m:t>≈2</m:t>
                    </m:r>
                    <m:rad>
                      <m:radPr>
                        <m:degHide m:val="on"/>
                        <m:ctrlPr>
                          <a:rPr lang="en-IN" b="0" i="1" smtClean="0">
                            <a:latin typeface="Cambria Math" panose="02040503050406030204" pitchFamily="18" charset="0"/>
                          </a:rPr>
                        </m:ctrlPr>
                      </m:radPr>
                      <m:deg/>
                      <m:e>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𝜋</m:t>
                                        </m:r>
                                      </m:e>
                                      <m:sup>
                                        <m:r>
                                          <a:rPr lang="en-IN" b="0" i="1" smtClean="0">
                                            <a:latin typeface="Cambria Math" panose="02040503050406030204" pitchFamily="18" charset="0"/>
                                          </a:rPr>
                                          <m:t>2</m:t>
                                        </m:r>
                                      </m:sup>
                                    </m:sSup>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𝑀</m:t>
                                        </m:r>
                                      </m:e>
                                      <m:sup>
                                        <m:r>
                                          <a:rPr lang="en-IN" b="0" i="1" smtClean="0">
                                            <a:latin typeface="Cambria Math" panose="02040503050406030204" pitchFamily="18" charset="0"/>
                                          </a:rPr>
                                          <m:t>2</m:t>
                                        </m:r>
                                      </m:sup>
                                    </m:sSup>
                                  </m:den>
                                </m:f>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𝑀</m:t>
                            </m:r>
                          </m:e>
                        </m:func>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𝑏𝑎𝑣𝑔</m:t>
                            </m:r>
                          </m:sub>
                        </m:sSub>
                        <m:r>
                          <a:rPr lang="en-IN" b="0" i="1" smtClean="0">
                            <a:latin typeface="Cambria Math" panose="02040503050406030204" pitchFamily="18" charset="0"/>
                          </a:rPr>
                          <m:t> </m:t>
                        </m:r>
                      </m:e>
                    </m:rad>
                  </m:oMath>
                </a14:m>
                <a:endParaRPr lang="en-IN" dirty="0"/>
              </a:p>
              <a:p>
                <a:endParaRPr lang="en-IN" dirty="0"/>
              </a:p>
            </p:txBody>
          </p:sp>
        </mc:Choice>
        <mc:Fallback xmlns="">
          <p:sp>
            <p:nvSpPr>
              <p:cNvPr id="3" name="Content Placeholder 2">
                <a:extLst>
                  <a:ext uri="{FF2B5EF4-FFF2-40B4-BE49-F238E27FC236}">
                    <a16:creationId xmlns:a16="http://schemas.microsoft.com/office/drawing/2014/main" id="{E71D1429-A64F-1BE8-1C42-519538827CA3}"/>
                  </a:ext>
                </a:extLst>
              </p:cNvPr>
              <p:cNvSpPr>
                <a:spLocks noGrp="1" noRot="1" noChangeAspect="1" noMove="1" noResize="1" noEditPoints="1" noAdjustHandles="1" noChangeArrowheads="1" noChangeShapeType="1" noTextEdit="1"/>
              </p:cNvSpPr>
              <p:nvPr>
                <p:ph sz="quarter" idx="10"/>
              </p:nvPr>
            </p:nvSpPr>
            <p:spPr>
              <a:blipFill>
                <a:blip r:embed="rId2"/>
                <a:stretch>
                  <a:fillRect t="-1331"/>
                </a:stretch>
              </a:blipFill>
            </p:spPr>
            <p:txBody>
              <a:bodyPr/>
              <a:lstStyle/>
              <a:p>
                <a:r>
                  <a:rPr lang="en-IN">
                    <a:noFill/>
                  </a:rPr>
                  <a:t> </a:t>
                </a:r>
              </a:p>
            </p:txBody>
          </p:sp>
        </mc:Fallback>
      </mc:AlternateContent>
    </p:spTree>
    <p:extLst>
      <p:ext uri="{BB962C8B-B14F-4D97-AF65-F5344CB8AC3E}">
        <p14:creationId xmlns:p14="http://schemas.microsoft.com/office/powerpoint/2010/main" val="9087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B21A-7856-DB2D-ACA6-092EF1ADF832}"/>
              </a:ext>
            </a:extLst>
          </p:cNvPr>
          <p:cNvSpPr>
            <a:spLocks noGrp="1"/>
          </p:cNvSpPr>
          <p:nvPr>
            <p:ph type="title"/>
          </p:nvPr>
        </p:nvSpPr>
        <p:spPr/>
        <p:txBody>
          <a:bodyPr/>
          <a:lstStyle/>
          <a:p>
            <a:r>
              <a:rPr lang="en-IN" dirty="0"/>
              <a:t>Memoryless Modulation Techniques – Phase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1D1429-A64F-1BE8-1C42-519538827CA3}"/>
                  </a:ext>
                </a:extLst>
              </p:cNvPr>
              <p:cNvSpPr>
                <a:spLocks noGrp="1"/>
              </p:cNvSpPr>
              <p:nvPr>
                <p:ph sz="quarter" idx="10"/>
              </p:nvPr>
            </p:nvSpPr>
            <p:spPr/>
            <p:txBody>
              <a:bodyPr>
                <a:normAutofit/>
              </a:bodyPr>
              <a:lstStyle/>
              <a:p>
                <a:r>
                  <a:rPr lang="en-IN" dirty="0"/>
                  <a:t>Variants of four-phase QPSK</a:t>
                </a:r>
              </a:p>
              <a:p>
                <a:pPr lvl="1"/>
                <a:r>
                  <a:rPr lang="en-IN" dirty="0"/>
                  <a:t>Offset QPSK</a:t>
                </a:r>
              </a:p>
              <a:p>
                <a:pPr lvl="2"/>
                <a:r>
                  <a:rPr lang="en-IN" dirty="0"/>
                  <a:t>Phase transitions are limited to 90 degrees</a:t>
                </a:r>
              </a:p>
              <a:p>
                <a:pPr lvl="2"/>
                <a:r>
                  <a:rPr lang="en-IN" dirty="0"/>
                  <a:t>Transitions on the I and Q channels are staggered</a:t>
                </a:r>
              </a:p>
              <a:p>
                <a:pPr lvl="1"/>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𝜋</m:t>
                        </m:r>
                      </m:num>
                      <m:den>
                        <m:r>
                          <a:rPr lang="en-IN" b="0" i="1" smtClean="0">
                            <a:latin typeface="Cambria Math" panose="02040503050406030204" pitchFamily="18" charset="0"/>
                          </a:rPr>
                          <m:t>4</m:t>
                        </m:r>
                      </m:den>
                    </m:f>
                  </m:oMath>
                </a14:m>
                <a:r>
                  <a:rPr lang="en-IN" dirty="0"/>
                  <a:t> QPSK</a:t>
                </a:r>
              </a:p>
              <a:p>
                <a:pPr lvl="2"/>
                <a:r>
                  <a:rPr lang="en-IN" dirty="0"/>
                  <a:t>The set of constellation points are toggled each symbol so transitions through zero cannot occur</a:t>
                </a:r>
              </a:p>
              <a:p>
                <a:endParaRPr lang="en-IN" dirty="0"/>
              </a:p>
            </p:txBody>
          </p:sp>
        </mc:Choice>
        <mc:Fallback xmlns="">
          <p:sp>
            <p:nvSpPr>
              <p:cNvPr id="3" name="Content Placeholder 2">
                <a:extLst>
                  <a:ext uri="{FF2B5EF4-FFF2-40B4-BE49-F238E27FC236}">
                    <a16:creationId xmlns:a16="http://schemas.microsoft.com/office/drawing/2014/main" id="{E71D1429-A64F-1BE8-1C42-519538827CA3}"/>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grpSp>
        <p:nvGrpSpPr>
          <p:cNvPr id="6" name="Group 5">
            <a:extLst>
              <a:ext uri="{FF2B5EF4-FFF2-40B4-BE49-F238E27FC236}">
                <a16:creationId xmlns:a16="http://schemas.microsoft.com/office/drawing/2014/main" id="{5E58AFF8-7482-AFA1-B2C6-14B4A2A446F0}"/>
              </a:ext>
            </a:extLst>
          </p:cNvPr>
          <p:cNvGrpSpPr/>
          <p:nvPr/>
        </p:nvGrpSpPr>
        <p:grpSpPr>
          <a:xfrm>
            <a:off x="129754" y="3696484"/>
            <a:ext cx="4920418" cy="2461809"/>
            <a:chOff x="213644" y="3696484"/>
            <a:chExt cx="4920418" cy="2461809"/>
          </a:xfrm>
        </p:grpSpPr>
        <p:pic>
          <p:nvPicPr>
            <p:cNvPr id="4" name="Content Placeholder 4">
              <a:extLst>
                <a:ext uri="{FF2B5EF4-FFF2-40B4-BE49-F238E27FC236}">
                  <a16:creationId xmlns:a16="http://schemas.microsoft.com/office/drawing/2014/main" id="{0F6200FD-695B-23F1-9333-73ECB5DEFF61}"/>
                </a:ext>
              </a:extLst>
            </p:cNvPr>
            <p:cNvPicPr>
              <a:picLocks noChangeAspect="1"/>
            </p:cNvPicPr>
            <p:nvPr/>
          </p:nvPicPr>
          <p:blipFill>
            <a:blip r:embed="rId3"/>
            <a:stretch>
              <a:fillRect/>
            </a:stretch>
          </p:blipFill>
          <p:spPr>
            <a:xfrm>
              <a:off x="213644" y="3696484"/>
              <a:ext cx="4920418" cy="2233809"/>
            </a:xfrm>
            <a:prstGeom prst="rect">
              <a:avLst/>
            </a:prstGeom>
          </p:spPr>
        </p:pic>
        <p:sp>
          <p:nvSpPr>
            <p:cNvPr id="5" name="TextBox 4">
              <a:extLst>
                <a:ext uri="{FF2B5EF4-FFF2-40B4-BE49-F238E27FC236}">
                  <a16:creationId xmlns:a16="http://schemas.microsoft.com/office/drawing/2014/main" id="{9D918F39-5888-BBC6-6100-A45B7326D30B}"/>
                </a:ext>
              </a:extLst>
            </p:cNvPr>
            <p:cNvSpPr txBox="1"/>
            <p:nvPr/>
          </p:nvSpPr>
          <p:spPr>
            <a:xfrm>
              <a:off x="1326553" y="5819739"/>
              <a:ext cx="2482049" cy="338554"/>
            </a:xfrm>
            <a:prstGeom prst="rect">
              <a:avLst/>
            </a:prstGeom>
            <a:noFill/>
          </p:spPr>
          <p:txBody>
            <a:bodyPr wrap="square" rtlCol="0">
              <a:spAutoFit/>
            </a:bodyPr>
            <a:lstStyle/>
            <a:p>
              <a:pPr algn="ctr"/>
              <a:r>
                <a:rPr lang="en-IN" sz="1600" dirty="0">
                  <a:latin typeface="Gotham Light" pitchFamily="50" charset="0"/>
                </a:rPr>
                <a:t>Offset QPSK Modulator</a:t>
              </a:r>
            </a:p>
          </p:txBody>
        </p:sp>
      </p:grpSp>
      <p:pic>
        <p:nvPicPr>
          <p:cNvPr id="7" name="Picture 6">
            <a:extLst>
              <a:ext uri="{FF2B5EF4-FFF2-40B4-BE49-F238E27FC236}">
                <a16:creationId xmlns:a16="http://schemas.microsoft.com/office/drawing/2014/main" id="{6B912A0B-EB92-1887-5AD0-876BB30E0FE3}"/>
              </a:ext>
            </a:extLst>
          </p:cNvPr>
          <p:cNvPicPr>
            <a:picLocks noChangeAspect="1"/>
          </p:cNvPicPr>
          <p:nvPr/>
        </p:nvPicPr>
        <p:blipFill>
          <a:blip r:embed="rId4"/>
          <a:stretch>
            <a:fillRect/>
          </a:stretch>
        </p:blipFill>
        <p:spPr>
          <a:xfrm>
            <a:off x="5671159" y="3553871"/>
            <a:ext cx="6274766" cy="2595119"/>
          </a:xfrm>
          <a:prstGeom prst="rect">
            <a:avLst/>
          </a:prstGeom>
        </p:spPr>
      </p:pic>
    </p:spTree>
    <p:extLst>
      <p:ext uri="{BB962C8B-B14F-4D97-AF65-F5344CB8AC3E}">
        <p14:creationId xmlns:p14="http://schemas.microsoft.com/office/powerpoint/2010/main" val="366578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98107-FFA0-3E11-4ECC-A5733D41730D}"/>
              </a:ext>
            </a:extLst>
          </p:cNvPr>
          <p:cNvSpPr>
            <a:spLocks noGrp="1"/>
          </p:cNvSpPr>
          <p:nvPr>
            <p:ph type="title"/>
          </p:nvPr>
        </p:nvSpPr>
        <p:spPr/>
        <p:txBody>
          <a:bodyPr/>
          <a:lstStyle/>
          <a:p>
            <a:r>
              <a:rPr lang="en-IN" dirty="0"/>
              <a:t>BPSK</a:t>
            </a:r>
          </a:p>
        </p:txBody>
      </p:sp>
      <p:pic>
        <p:nvPicPr>
          <p:cNvPr id="12" name="Picture 11">
            <a:extLst>
              <a:ext uri="{FF2B5EF4-FFF2-40B4-BE49-F238E27FC236}">
                <a16:creationId xmlns:a16="http://schemas.microsoft.com/office/drawing/2014/main" id="{94A47E0B-3D53-3245-35D3-6CAC46599BE4}"/>
              </a:ext>
            </a:extLst>
          </p:cNvPr>
          <p:cNvPicPr>
            <a:picLocks noChangeAspect="1"/>
          </p:cNvPicPr>
          <p:nvPr/>
        </p:nvPicPr>
        <p:blipFill>
          <a:blip r:embed="rId2"/>
          <a:stretch>
            <a:fillRect/>
          </a:stretch>
        </p:blipFill>
        <p:spPr>
          <a:xfrm>
            <a:off x="1129905" y="875320"/>
            <a:ext cx="8827828" cy="3951165"/>
          </a:xfrm>
          <a:prstGeom prst="rect">
            <a:avLst/>
          </a:prstGeom>
        </p:spPr>
      </p:pic>
    </p:spTree>
    <p:extLst>
      <p:ext uri="{BB962C8B-B14F-4D97-AF65-F5344CB8AC3E}">
        <p14:creationId xmlns:p14="http://schemas.microsoft.com/office/powerpoint/2010/main" val="348990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44F38-89E1-C112-90DA-063872DFD508}"/>
              </a:ext>
            </a:extLst>
          </p:cNvPr>
          <p:cNvSpPr>
            <a:spLocks noGrp="1"/>
          </p:cNvSpPr>
          <p:nvPr>
            <p:ph type="title"/>
          </p:nvPr>
        </p:nvSpPr>
        <p:spPr/>
        <p:txBody>
          <a:bodyPr/>
          <a:lstStyle/>
          <a:p>
            <a:r>
              <a:rPr lang="en-IN" dirty="0"/>
              <a:t>QPSK</a:t>
            </a:r>
          </a:p>
        </p:txBody>
      </p:sp>
      <p:pic>
        <p:nvPicPr>
          <p:cNvPr id="5" name="Content Placeholder 4">
            <a:extLst>
              <a:ext uri="{FF2B5EF4-FFF2-40B4-BE49-F238E27FC236}">
                <a16:creationId xmlns:a16="http://schemas.microsoft.com/office/drawing/2014/main" id="{F0554AF8-5197-9329-D585-D89CD80FA306}"/>
              </a:ext>
            </a:extLst>
          </p:cNvPr>
          <p:cNvPicPr>
            <a:picLocks noGrp="1" noChangeAspect="1"/>
          </p:cNvPicPr>
          <p:nvPr>
            <p:ph sz="quarter" idx="10"/>
          </p:nvPr>
        </p:nvPicPr>
        <p:blipFill>
          <a:blip r:embed="rId2"/>
          <a:stretch>
            <a:fillRect/>
          </a:stretch>
        </p:blipFill>
        <p:spPr>
          <a:xfrm>
            <a:off x="1199927" y="873412"/>
            <a:ext cx="8999176" cy="4201927"/>
          </a:xfrm>
        </p:spPr>
      </p:pic>
      <p:sp>
        <p:nvSpPr>
          <p:cNvPr id="6" name="TextBox 5">
            <a:extLst>
              <a:ext uri="{FF2B5EF4-FFF2-40B4-BE49-F238E27FC236}">
                <a16:creationId xmlns:a16="http://schemas.microsoft.com/office/drawing/2014/main" id="{43166B83-C619-A836-1042-B34F595B82FB}"/>
              </a:ext>
            </a:extLst>
          </p:cNvPr>
          <p:cNvSpPr txBox="1"/>
          <p:nvPr/>
        </p:nvSpPr>
        <p:spPr>
          <a:xfrm>
            <a:off x="6937695" y="1652631"/>
            <a:ext cx="2701255" cy="276999"/>
          </a:xfrm>
          <a:prstGeom prst="rect">
            <a:avLst/>
          </a:prstGeom>
          <a:noFill/>
        </p:spPr>
        <p:txBody>
          <a:bodyPr wrap="square" rtlCol="0">
            <a:spAutoFit/>
          </a:bodyPr>
          <a:lstStyle/>
          <a:p>
            <a:r>
              <a:rPr lang="en-IN" sz="1200" b="1" dirty="0">
                <a:latin typeface="Gotham Light" pitchFamily="50" charset="0"/>
              </a:rPr>
              <a:t>Odd data goes into In-phase channel</a:t>
            </a:r>
          </a:p>
        </p:txBody>
      </p:sp>
      <p:sp>
        <p:nvSpPr>
          <p:cNvPr id="7" name="TextBox 6">
            <a:extLst>
              <a:ext uri="{FF2B5EF4-FFF2-40B4-BE49-F238E27FC236}">
                <a16:creationId xmlns:a16="http://schemas.microsoft.com/office/drawing/2014/main" id="{C21A40C6-FB7A-A57D-F706-53CC9C9F0A72}"/>
              </a:ext>
            </a:extLst>
          </p:cNvPr>
          <p:cNvSpPr txBox="1"/>
          <p:nvPr/>
        </p:nvSpPr>
        <p:spPr>
          <a:xfrm>
            <a:off x="6979640" y="3307278"/>
            <a:ext cx="2701255" cy="276999"/>
          </a:xfrm>
          <a:prstGeom prst="rect">
            <a:avLst/>
          </a:prstGeom>
          <a:noFill/>
        </p:spPr>
        <p:txBody>
          <a:bodyPr wrap="square" rtlCol="0">
            <a:spAutoFit/>
          </a:bodyPr>
          <a:lstStyle/>
          <a:p>
            <a:r>
              <a:rPr lang="en-IN" sz="1200" b="1" dirty="0">
                <a:latin typeface="Gotham Light" pitchFamily="50" charset="0"/>
              </a:rPr>
              <a:t>Even data goes into quadrature channel</a:t>
            </a:r>
          </a:p>
        </p:txBody>
      </p:sp>
    </p:spTree>
    <p:extLst>
      <p:ext uri="{BB962C8B-B14F-4D97-AF65-F5344CB8AC3E}">
        <p14:creationId xmlns:p14="http://schemas.microsoft.com/office/powerpoint/2010/main" val="127273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3ABF-D88B-C436-7BAC-32AF2B5A1E2B}"/>
              </a:ext>
            </a:extLst>
          </p:cNvPr>
          <p:cNvSpPr>
            <a:spLocks noGrp="1"/>
          </p:cNvSpPr>
          <p:nvPr>
            <p:ph type="title"/>
          </p:nvPr>
        </p:nvSpPr>
        <p:spPr/>
        <p:txBody>
          <a:bodyPr/>
          <a:lstStyle/>
          <a:p>
            <a:r>
              <a:rPr lang="en-IN" dirty="0"/>
              <a:t>Memoryless Modulation Techniques – QAM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F142FF-78BF-72C5-5963-B3C6FD3B5F09}"/>
                  </a:ext>
                </a:extLst>
              </p:cNvPr>
              <p:cNvSpPr>
                <a:spLocks noGrp="1"/>
              </p:cNvSpPr>
              <p:nvPr>
                <p:ph sz="quarter" idx="10"/>
              </p:nvPr>
            </p:nvSpPr>
            <p:spPr>
              <a:xfrm>
                <a:off x="222033" y="542473"/>
                <a:ext cx="11368755" cy="6185497"/>
              </a:xfrm>
            </p:spPr>
            <p:txBody>
              <a:bodyPr>
                <a:normAutofit fontScale="62500" lnSpcReduction="20000"/>
              </a:bodyPr>
              <a:lstStyle/>
              <a:p>
                <a:r>
                  <a:rPr lang="en-IN" dirty="0"/>
                  <a:t>The bandwidth efficiency of PAM can be increased by simultaneously inserting two separate k-bit symbols from the information sequence on two quadrature carriers </a:t>
                </a:r>
                <a14:m>
                  <m:oMath xmlns:m="http://schemas.openxmlformats.org/officeDocument/2006/math">
                    <m:r>
                      <a:rPr lang="en-IN" b="0" i="1" smtClean="0">
                        <a:latin typeface="Cambria Math" panose="02040503050406030204" pitchFamily="18" charset="0"/>
                      </a:rPr>
                      <m:t>𝑐𝑜𝑠</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oMath>
                </a14:m>
                <a:r>
                  <a:rPr lang="en-IN" dirty="0"/>
                  <a:t> and </a:t>
                </a:r>
                <a14:m>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e>
                    </m:func>
                    <m:r>
                      <a:rPr lang="en-IN" b="0" i="1" smtClean="0">
                        <a:latin typeface="Cambria Math" panose="02040503050406030204" pitchFamily="18" charset="0"/>
                      </a:rPr>
                      <m:t> −</m:t>
                    </m:r>
                  </m:oMath>
                </a14:m>
                <a:r>
                  <a:rPr lang="en-IN" dirty="0"/>
                  <a:t> Combination of PAM and PSK and the resulting modulation is called quadrature PAM or QAM</a:t>
                </a:r>
              </a:p>
              <a:p>
                <a:r>
                  <a:rPr lang="en-IN" dirty="0"/>
                  <a:t>Symbol M representation</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𝑅𝑒</m:t>
                    </m:r>
                    <m:d>
                      <m:dPr>
                        <m:begChr m:val="["/>
                        <m:endChr m:val="]"/>
                        <m:ctrlPr>
                          <a:rPr lang="en-IN" b="0" i="1" smtClean="0">
                            <a:latin typeface="Cambria Math" panose="02040503050406030204" pitchFamily="18" charset="0"/>
                          </a:rPr>
                        </m:ctrlPr>
                      </m:dPr>
                      <m:e>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𝑚𝑖</m:t>
                                </m:r>
                              </m:sub>
                            </m:sSub>
                            <m:r>
                              <a:rPr lang="en-IN" b="0" i="1" smtClean="0">
                                <a:latin typeface="Cambria Math" panose="02040503050406030204" pitchFamily="18" charset="0"/>
                              </a:rPr>
                              <m:t>+</m:t>
                            </m:r>
                            <m:r>
                              <a:rPr lang="en-IN" b="0" i="1" smtClean="0">
                                <a:latin typeface="Cambria Math" panose="02040503050406030204" pitchFamily="18" charset="0"/>
                              </a:rPr>
                              <m:t>𝑗</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𝑚𝑞</m:t>
                                </m:r>
                              </m:sub>
                            </m:sSub>
                          </m:e>
                        </m:d>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sup>
                        </m:sSup>
                      </m:e>
                    </m:d>
                    <m:r>
                      <a:rPr lang="en-IN" b="0" i="1" smtClean="0">
                        <a:latin typeface="Cambria Math" panose="02040503050406030204" pitchFamily="18" charset="0"/>
                      </a:rPr>
                      <m:t> </m:t>
                    </m:r>
                  </m:oMath>
                </a14:m>
                <a:endParaRPr lang="en-IN" b="0" i="1" dirty="0">
                  <a:latin typeface="Cambria Math" panose="02040503050406030204" pitchFamily="18" charset="0"/>
                </a:endParaRPr>
              </a:p>
              <a:p>
                <a:pPr lvl="2"/>
                <a:r>
                  <a:rPr lang="en-IN" b="0" dirty="0"/>
                  <a:t>Where </a:t>
                </a:r>
              </a:p>
              <a:p>
                <a:pPr lvl="3"/>
                <a14:m>
                  <m:oMath xmlns:m="http://schemas.openxmlformats.org/officeDocument/2006/math">
                    <m:r>
                      <a:rPr lang="en-IN" b="0" i="1" smtClean="0">
                        <a:latin typeface="Cambria Math" panose="02040503050406030204" pitchFamily="18" charset="0"/>
                      </a:rPr>
                      <m:t>𝑚</m:t>
                    </m:r>
                    <m:r>
                      <a:rPr lang="en-IN" b="0" i="1" smtClean="0">
                        <a:latin typeface="Cambria Math" panose="02040503050406030204" pitchFamily="18" charset="0"/>
                      </a:rPr>
                      <m:t>=1,2,3,…</m:t>
                    </m:r>
                    <m:r>
                      <a:rPr lang="en-IN" b="0" i="1" smtClean="0">
                        <a:latin typeface="Cambria Math" panose="02040503050406030204" pitchFamily="18" charset="0"/>
                      </a:rPr>
                      <m:t>𝑀</m:t>
                    </m:r>
                  </m:oMath>
                </a14:m>
                <a:r>
                  <a:rPr lang="en-IN" b="0" i="1" dirty="0">
                    <a:latin typeface="Cambria Math" panose="02040503050406030204" pitchFamily="18" charset="0"/>
                  </a:rPr>
                  <a:t> </a:t>
                </a:r>
              </a:p>
              <a:p>
                <a:pPr lvl="3"/>
                <a14:m>
                  <m:oMath xmlns:m="http://schemas.openxmlformats.org/officeDocument/2006/math">
                    <m:sSub>
                      <m:sSubPr>
                        <m:ctrlPr>
                          <a:rPr lang="en-IN" b="0" i="1" smtClean="0">
                            <a:latin typeface="Cambria Math" panose="02040503050406030204" pitchFamily="18" charset="0"/>
                            <a:cs typeface="Calibri" panose="020F0502020204030204" pitchFamily="34" charset="0"/>
                          </a:rPr>
                        </m:ctrlPr>
                      </m:sSubPr>
                      <m:e>
                        <m:r>
                          <a:rPr lang="en-IN" b="0" i="1" smtClean="0">
                            <a:latin typeface="Cambria Math" panose="02040503050406030204" pitchFamily="18" charset="0"/>
                            <a:cs typeface="Calibri" panose="020F0502020204030204" pitchFamily="34" charset="0"/>
                          </a:rPr>
                          <m:t>𝐴</m:t>
                        </m:r>
                      </m:e>
                      <m:sub>
                        <m:r>
                          <a:rPr lang="en-IN" b="0" i="1" smtClean="0">
                            <a:latin typeface="Cambria Math" panose="02040503050406030204" pitchFamily="18" charset="0"/>
                            <a:cs typeface="Calibri" panose="020F0502020204030204" pitchFamily="34" charset="0"/>
                          </a:rPr>
                          <m:t>𝑚𝑖</m:t>
                        </m:r>
                      </m:sub>
                    </m:sSub>
                  </m:oMath>
                </a14:m>
                <a:r>
                  <a:rPr lang="en-IN" b="0" dirty="0">
                    <a:latin typeface="Calibri" panose="020F0502020204030204" pitchFamily="34" charset="0"/>
                    <a:cs typeface="Calibri" panose="020F0502020204030204" pitchFamily="34" charset="0"/>
                  </a:rPr>
                  <a:t> and </a:t>
                </a:r>
                <a14:m>
                  <m:oMath xmlns:m="http://schemas.openxmlformats.org/officeDocument/2006/math">
                    <m:sSub>
                      <m:sSubPr>
                        <m:ctrlPr>
                          <a:rPr lang="en-IN" b="0" i="1" smtClean="0">
                            <a:latin typeface="Cambria Math" panose="02040503050406030204" pitchFamily="18" charset="0"/>
                            <a:cs typeface="Calibri" panose="020F0502020204030204" pitchFamily="34" charset="0"/>
                          </a:rPr>
                        </m:ctrlPr>
                      </m:sSubPr>
                      <m:e>
                        <m:r>
                          <a:rPr lang="en-IN" b="0" i="1" smtClean="0">
                            <a:latin typeface="Cambria Math" panose="02040503050406030204" pitchFamily="18" charset="0"/>
                            <a:cs typeface="Calibri" panose="020F0502020204030204" pitchFamily="34" charset="0"/>
                          </a:rPr>
                          <m:t>𝐴</m:t>
                        </m:r>
                      </m:e>
                      <m:sub>
                        <m:r>
                          <a:rPr lang="en-IN" b="0" i="1" smtClean="0">
                            <a:latin typeface="Cambria Math" panose="02040503050406030204" pitchFamily="18" charset="0"/>
                            <a:cs typeface="Calibri" panose="020F0502020204030204" pitchFamily="34" charset="0"/>
                          </a:rPr>
                          <m:t>𝑚𝑞</m:t>
                        </m:r>
                      </m:sub>
                    </m:sSub>
                  </m:oMath>
                </a14:m>
                <a:r>
                  <a:rPr lang="en-IN" b="0" dirty="0">
                    <a:latin typeface="Calibri" panose="020F0502020204030204" pitchFamily="34" charset="0"/>
                    <a:cs typeface="Calibri" panose="020F0502020204030204" pitchFamily="34" charset="0"/>
                  </a:rPr>
                  <a:t> are information bearing signal amplitudes of the quadrature carriers</a:t>
                </a:r>
              </a:p>
              <a:p>
                <a:pPr lvl="3"/>
                <a14:m>
                  <m:oMath xmlns:m="http://schemas.openxmlformats.org/officeDocument/2006/math">
                    <m:r>
                      <a:rPr lang="en-IN" b="0" i="1" smtClean="0">
                        <a:latin typeface="Cambria Math" panose="02040503050406030204" pitchFamily="18" charset="0"/>
                        <a:cs typeface="Calibri" panose="020F0502020204030204" pitchFamily="34" charset="0"/>
                      </a:rPr>
                      <m:t>𝑔</m:t>
                    </m:r>
                    <m:r>
                      <a:rPr lang="en-IN" b="0" i="1" smtClean="0">
                        <a:latin typeface="Cambria Math" panose="02040503050406030204" pitchFamily="18" charset="0"/>
                        <a:cs typeface="Calibri" panose="020F0502020204030204" pitchFamily="34" charset="0"/>
                      </a:rPr>
                      <m:t>(</m:t>
                    </m:r>
                    <m:r>
                      <a:rPr lang="en-IN" b="0" i="1" smtClean="0">
                        <a:latin typeface="Cambria Math" panose="02040503050406030204" pitchFamily="18" charset="0"/>
                        <a:cs typeface="Calibri" panose="020F0502020204030204" pitchFamily="34" charset="0"/>
                      </a:rPr>
                      <m:t>𝑡</m:t>
                    </m:r>
                    <m:r>
                      <a:rPr lang="en-IN" b="0" i="1" smtClean="0">
                        <a:latin typeface="Cambria Math" panose="02040503050406030204" pitchFamily="18" charset="0"/>
                        <a:cs typeface="Calibri" panose="020F0502020204030204" pitchFamily="34" charset="0"/>
                      </a:rPr>
                      <m:t>)</m:t>
                    </m:r>
                  </m:oMath>
                </a14:m>
                <a:r>
                  <a:rPr lang="en-IN" b="0" dirty="0">
                    <a:latin typeface="Calibri" panose="020F0502020204030204" pitchFamily="34" charset="0"/>
                    <a:cs typeface="Calibri" panose="020F0502020204030204" pitchFamily="34" charset="0"/>
                  </a:rPr>
                  <a:t> is the signal pulse</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𝑚𝑖</m:t>
                        </m:r>
                      </m:sub>
                    </m:sSub>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d>
                          <m:dPr>
                            <m:ctrlPr>
                              <a:rPr lang="en-IN" b="0" i="1" smtClean="0">
                                <a:latin typeface="Cambria Math" panose="02040503050406030204" pitchFamily="18" charset="0"/>
                              </a:rPr>
                            </m:ctrlPr>
                          </m:dPr>
                          <m:e>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e>
                        </m:d>
                      </m:e>
                    </m:func>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𝑚𝑞</m:t>
                        </m:r>
                      </m:sub>
                    </m:sSub>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func>
                      <m:funcPr>
                        <m:ctrlPr>
                          <a:rPr lang="en-IN" i="1">
                            <a:latin typeface="Cambria Math" panose="02040503050406030204" pitchFamily="18" charset="0"/>
                          </a:rPr>
                        </m:ctrlPr>
                      </m:funcPr>
                      <m:fName>
                        <m:r>
                          <m:rPr>
                            <m:sty m:val="p"/>
                          </m:rPr>
                          <a:rPr lang="en-IN" b="0" i="0" smtClean="0">
                            <a:latin typeface="Cambria Math" panose="02040503050406030204" pitchFamily="18" charset="0"/>
                          </a:rPr>
                          <m:t>sin</m:t>
                        </m:r>
                      </m:fName>
                      <m:e>
                        <m:d>
                          <m:dPr>
                            <m:ctrlPr>
                              <a:rPr lang="en-IN" i="1">
                                <a:latin typeface="Cambria Math" panose="02040503050406030204" pitchFamily="18" charset="0"/>
                              </a:rPr>
                            </m:ctrlPr>
                          </m:dPr>
                          <m:e>
                            <m:r>
                              <a:rPr lang="en-IN" i="1">
                                <a:latin typeface="Cambria Math" panose="02040503050406030204" pitchFamily="18" charset="0"/>
                              </a:rPr>
                              <m:t>2</m:t>
                            </m:r>
                            <m:r>
                              <a:rPr lang="en-IN" i="1">
                                <a:latin typeface="Cambria Math" panose="02040503050406030204" pitchFamily="18" charset="0"/>
                              </a:rPr>
                              <m:t>𝜋</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𝑐</m:t>
                                </m:r>
                              </m:sub>
                            </m:sSub>
                            <m:r>
                              <a:rPr lang="en-IN" i="1">
                                <a:latin typeface="Cambria Math" panose="02040503050406030204" pitchFamily="18" charset="0"/>
                              </a:rPr>
                              <m:t>𝑡</m:t>
                            </m:r>
                          </m:e>
                        </m:d>
                      </m:e>
                    </m:func>
                  </m:oMath>
                </a14:m>
                <a:endParaRPr lang="en-IN" dirty="0"/>
              </a:p>
              <a:p>
                <a:pPr lvl="1"/>
                <a:r>
                  <a:rPr lang="en-IN" dirty="0"/>
                  <a:t>Alternatively in terms of phasor</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𝑅𝑒</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𝑟</m:t>
                            </m:r>
                          </m:e>
                          <m:sub>
                            <m:r>
                              <a:rPr lang="en-IN" b="0" i="1" smtClean="0">
                                <a:latin typeface="Cambria Math" panose="02040503050406030204" pitchFamily="18" charset="0"/>
                              </a:rPr>
                              <m:t>𝑚</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𝑚</m:t>
                                </m:r>
                              </m:sub>
                            </m:sSub>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sup>
                        </m:sSup>
                      </m:e>
                    </m:d>
                    <m:r>
                      <a:rPr lang="en-IN" b="0" i="1" smtClean="0">
                        <a:latin typeface="Cambria Math" panose="02040503050406030204" pitchFamily="18" charset="0"/>
                      </a:rPr>
                      <m:t>=</m:t>
                    </m:r>
                    <m:r>
                      <a:rPr lang="en-IN" b="0" i="1" smtClean="0">
                        <a:latin typeface="Cambria Math" panose="02040503050406030204" pitchFamily="18" charset="0"/>
                      </a:rPr>
                      <m:t>𝑅𝑒</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𝑟</m:t>
                            </m:r>
                          </m:e>
                          <m:sub>
                            <m:r>
                              <a:rPr lang="en-IN" b="0" i="1" smtClean="0">
                                <a:latin typeface="Cambria Math" panose="02040503050406030204" pitchFamily="18" charset="0"/>
                              </a:rPr>
                              <m:t>𝑚</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d>
                              <m:dPr>
                                <m:ctrlPr>
                                  <a:rPr lang="en-IN" b="0" i="1" smtClean="0">
                                    <a:latin typeface="Cambria Math" panose="02040503050406030204" pitchFamily="18" charset="0"/>
                                  </a:rPr>
                                </m:ctrlPr>
                              </m:dPr>
                              <m:e>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𝑚</m:t>
                                    </m:r>
                                  </m:sub>
                                </m:sSub>
                              </m:e>
                            </m:d>
                          </m:sup>
                        </m:sSup>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𝑟</m:t>
                        </m:r>
                      </m:e>
                      <m:sub>
                        <m:r>
                          <a:rPr lang="en-IN" b="0" i="1" smtClean="0">
                            <a:latin typeface="Cambria Math" panose="02040503050406030204" pitchFamily="18" charset="0"/>
                          </a:rPr>
                          <m:t>𝑚</m:t>
                        </m:r>
                      </m:sub>
                    </m:sSub>
                    <m:r>
                      <m:rPr>
                        <m:sty m:val="p"/>
                      </m:rPr>
                      <a:rPr lang="en-IN" b="0" i="0" smtClean="0">
                        <a:latin typeface="Cambria Math" panose="02040503050406030204" pitchFamily="18" charset="0"/>
                      </a:rPr>
                      <m:t>cos</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𝑚</m:t>
                        </m:r>
                      </m:sub>
                    </m:sSub>
                    <m:r>
                      <a:rPr lang="en-IN" b="0" i="1" smtClean="0">
                        <a:latin typeface="Cambria Math" panose="02040503050406030204" pitchFamily="18" charset="0"/>
                      </a:rPr>
                      <m:t>)</m:t>
                    </m:r>
                  </m:oMath>
                </a14:m>
                <a:r>
                  <a:rPr lang="en-IN" dirty="0"/>
                  <a:t> where </a:t>
                </a:r>
                <a14:m>
                  <m:oMath xmlns:m="http://schemas.openxmlformats.org/officeDocument/2006/math">
                    <m:sSub>
                      <m:sSubPr>
                        <m:ctrlPr>
                          <a:rPr lang="en-IN" b="0" i="1" smtClean="0">
                            <a:latin typeface="Cambria Math" panose="02040503050406030204" pitchFamily="18" charset="0"/>
                          </a:rPr>
                        </m:ctrlPr>
                      </m:sSub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𝑟</m:t>
                            </m:r>
                          </m:e>
                          <m:sub>
                            <m:r>
                              <a:rPr lang="en-IN" b="0" i="1" smtClean="0">
                                <a:latin typeface="Cambria Math" panose="02040503050406030204" pitchFamily="18" charset="0"/>
                              </a:rPr>
                              <m:t>𝑚</m:t>
                            </m:r>
                          </m:sub>
                        </m:sSub>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𝐴</m:t>
                                </m:r>
                              </m:e>
                              <m:sub>
                                <m:r>
                                  <a:rPr lang="en-IN" b="0" i="1" smtClean="0">
                                    <a:latin typeface="Cambria Math" panose="02040503050406030204" pitchFamily="18" charset="0"/>
                                  </a:rPr>
                                  <m:t>𝑚𝑖</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𝐴</m:t>
                                </m:r>
                              </m:e>
                              <m:sub>
                                <m:r>
                                  <a:rPr lang="en-IN" b="0" i="1" smtClean="0">
                                    <a:latin typeface="Cambria Math" panose="02040503050406030204" pitchFamily="18" charset="0"/>
                                  </a:rPr>
                                  <m:t>𝑚𝑞</m:t>
                                </m:r>
                              </m:sub>
                              <m:sup>
                                <m:r>
                                  <a:rPr lang="en-IN" b="0" i="1" smtClean="0">
                                    <a:latin typeface="Cambria Math" panose="02040503050406030204" pitchFamily="18" charset="0"/>
                                  </a:rPr>
                                  <m:t>2</m:t>
                                </m:r>
                              </m:sup>
                            </m:sSubSup>
                          </m:e>
                        </m:rad>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𝜃</m:t>
                        </m:r>
                      </m:e>
                      <m:sub>
                        <m:r>
                          <a:rPr lang="en-IN" b="0" i="1" smtClean="0">
                            <a:latin typeface="Cambria Math" panose="02040503050406030204" pitchFamily="18" charset="0"/>
                          </a:rPr>
                          <m:t>𝑚</m:t>
                        </m:r>
                      </m:sub>
                    </m:sSub>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tan</m:t>
                            </m:r>
                          </m:e>
                          <m:sup>
                            <m:r>
                              <a:rPr lang="en-IN" b="0" i="1" smtClean="0">
                                <a:latin typeface="Cambria Math" panose="02040503050406030204" pitchFamily="18" charset="0"/>
                              </a:rPr>
                              <m:t>−1</m:t>
                            </m:r>
                          </m:sup>
                        </m:sSup>
                      </m:fName>
                      <m:e>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𝑚𝑖</m:t>
                                </m:r>
                              </m:sub>
                            </m:sSub>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𝑚𝑞</m:t>
                                </m:r>
                              </m:sub>
                            </m:sSub>
                          </m:den>
                        </m:f>
                        <m:r>
                          <a:rPr lang="en-IN" b="0" i="1" smtClean="0">
                            <a:latin typeface="Cambria Math" panose="02040503050406030204" pitchFamily="18" charset="0"/>
                          </a:rPr>
                          <m:t>)</m:t>
                        </m:r>
                      </m:e>
                    </m:func>
                  </m:oMath>
                </a14:m>
                <a:endParaRPr lang="en-IN" dirty="0"/>
              </a:p>
              <a:p>
                <a:r>
                  <a:rPr lang="en-IN" dirty="0"/>
                  <a:t>Orthonormal basis signals/functions</a:t>
                </a:r>
              </a:p>
              <a:p>
                <a:pPr lvl="1"/>
                <a:r>
                  <a:rPr lang="en-IN" b="0" dirty="0">
                    <a:latin typeface="Calibri" panose="020F0502020204030204" pitchFamily="34" charset="0"/>
                    <a:cs typeface="Calibri" panose="020F0502020204030204" pitchFamily="34" charset="0"/>
                  </a:rPr>
                  <a:t>Similar to PSK case, </a:t>
                </a:r>
                <a14:m>
                  <m:oMath xmlns:m="http://schemas.openxmlformats.org/officeDocument/2006/math">
                    <m:sSub>
                      <m:sSubPr>
                        <m:ctrlPr>
                          <a:rPr lang="en-IN" b="0" i="1" smtClean="0">
                            <a:latin typeface="Cambria Math" panose="02040503050406030204" pitchFamily="18" charset="0"/>
                            <a:cs typeface="Calibri" panose="020F0502020204030204" pitchFamily="34" charset="0"/>
                          </a:rPr>
                        </m:ctrlPr>
                      </m:sSubPr>
                      <m:e>
                        <m:r>
                          <a:rPr lang="en-IN" b="0" i="1" smtClean="0">
                            <a:latin typeface="Cambria Math" panose="02040503050406030204" pitchFamily="18" charset="0"/>
                            <a:cs typeface="Calibri" panose="020F0502020204030204" pitchFamily="34" charset="0"/>
                          </a:rPr>
                          <m:t>𝜙</m:t>
                        </m:r>
                      </m:e>
                      <m:sub>
                        <m:r>
                          <a:rPr lang="en-IN" b="0" i="1" smtClean="0">
                            <a:latin typeface="Cambria Math" panose="02040503050406030204" pitchFamily="18" charset="0"/>
                            <a:cs typeface="Calibri" panose="020F0502020204030204" pitchFamily="34" charset="0"/>
                          </a:rPr>
                          <m:t>1</m:t>
                        </m:r>
                      </m:sub>
                    </m:sSub>
                    <m:r>
                      <a:rPr lang="en-IN" b="0" i="1" smtClean="0">
                        <a:latin typeface="Cambria Math" panose="02040503050406030204" pitchFamily="18" charset="0"/>
                        <a:cs typeface="Calibri" panose="020F0502020204030204" pitchFamily="34" charset="0"/>
                      </a:rPr>
                      <m:t>(</m:t>
                    </m:r>
                    <m:r>
                      <a:rPr lang="en-IN" b="0" i="1" smtClean="0">
                        <a:latin typeface="Cambria Math" panose="02040503050406030204" pitchFamily="18" charset="0"/>
                        <a:cs typeface="Calibri" panose="020F0502020204030204" pitchFamily="34" charset="0"/>
                      </a:rPr>
                      <m:t>𝑡</m:t>
                    </m:r>
                    <m:r>
                      <a:rPr lang="en-IN" b="0" i="1" smtClean="0">
                        <a:latin typeface="Cambria Math" panose="02040503050406030204" pitchFamily="18" charset="0"/>
                        <a:cs typeface="Calibri" panose="020F0502020204030204" pitchFamily="34" charset="0"/>
                      </a:rPr>
                      <m:t>)</m:t>
                    </m:r>
                  </m:oMath>
                </a14:m>
                <a:r>
                  <a:rPr lang="en-IN" b="0" dirty="0">
                    <a:latin typeface="Calibri" panose="020F0502020204030204" pitchFamily="34" charset="0"/>
                    <a:cs typeface="Calibri" panose="020F0502020204030204" pitchFamily="34" charset="0"/>
                  </a:rPr>
                  <a:t> and </a:t>
                </a:r>
                <a14:m>
                  <m:oMath xmlns:m="http://schemas.openxmlformats.org/officeDocument/2006/math">
                    <m:sSub>
                      <m:sSubPr>
                        <m:ctrlPr>
                          <a:rPr lang="en-IN" b="0" i="1" smtClean="0">
                            <a:latin typeface="Cambria Math" panose="02040503050406030204" pitchFamily="18" charset="0"/>
                            <a:cs typeface="Calibri" panose="020F0502020204030204" pitchFamily="34" charset="0"/>
                          </a:rPr>
                        </m:ctrlPr>
                      </m:sSubPr>
                      <m:e>
                        <m:r>
                          <a:rPr lang="en-IN" b="0" i="1" smtClean="0">
                            <a:latin typeface="Cambria Math" panose="02040503050406030204" pitchFamily="18" charset="0"/>
                            <a:cs typeface="Calibri" panose="020F0502020204030204" pitchFamily="34" charset="0"/>
                          </a:rPr>
                          <m:t>𝜙</m:t>
                        </m:r>
                      </m:e>
                      <m:sub>
                        <m:r>
                          <a:rPr lang="en-IN" b="0" i="1" smtClean="0">
                            <a:latin typeface="Cambria Math" panose="02040503050406030204" pitchFamily="18" charset="0"/>
                            <a:cs typeface="Calibri" panose="020F0502020204030204" pitchFamily="34" charset="0"/>
                          </a:rPr>
                          <m:t>2</m:t>
                        </m:r>
                      </m:sub>
                    </m:sSub>
                    <m:r>
                      <a:rPr lang="en-IN" b="0" i="1" smtClean="0">
                        <a:latin typeface="Cambria Math" panose="02040503050406030204" pitchFamily="18" charset="0"/>
                        <a:cs typeface="Calibri" panose="020F0502020204030204" pitchFamily="34" charset="0"/>
                      </a:rPr>
                      <m:t>(</m:t>
                    </m:r>
                    <m:r>
                      <a:rPr lang="en-IN" b="0" i="1" smtClean="0">
                        <a:latin typeface="Cambria Math" panose="02040503050406030204" pitchFamily="18" charset="0"/>
                        <a:cs typeface="Calibri" panose="020F0502020204030204" pitchFamily="34" charset="0"/>
                      </a:rPr>
                      <m:t>𝑡</m:t>
                    </m:r>
                    <m:r>
                      <a:rPr lang="en-IN" b="0" i="1" smtClean="0">
                        <a:latin typeface="Cambria Math" panose="02040503050406030204" pitchFamily="18" charset="0"/>
                        <a:cs typeface="Calibri" panose="020F0502020204030204" pitchFamily="34" charset="0"/>
                      </a:rPr>
                      <m:t>)</m:t>
                    </m:r>
                  </m:oMath>
                </a14:m>
                <a:r>
                  <a:rPr lang="en-IN" b="0" dirty="0">
                    <a:latin typeface="Calibri" panose="020F0502020204030204" pitchFamily="34" charset="0"/>
                    <a:cs typeface="Calibri" panose="020F0502020204030204" pitchFamily="34" charset="0"/>
                  </a:rPr>
                  <a:t> of PSK can be used </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2</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den>
                        </m:f>
                      </m:e>
                    </m:rad>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𝑐𝑜𝑠</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oMath>
                </a14:m>
                <a:r>
                  <a:rPr lang="en-IN" dirty="0"/>
                  <a: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2</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2</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den>
                        </m:f>
                      </m:e>
                    </m:rad>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𝑠𝑖𝑛</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oMath>
                </a14:m>
                <a:endParaRPr lang="en-IN" dirty="0"/>
              </a:p>
              <a:p>
                <a:pPr lvl="1"/>
                <a:r>
                  <a:rPr lang="en-IN" dirty="0"/>
                  <a:t>Where </a:t>
                </a:r>
                <a14:m>
                  <m:oMath xmlns:m="http://schemas.openxmlformats.org/officeDocument/2006/math">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2</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den>
                        </m:f>
                      </m:e>
                    </m:rad>
                  </m:oMath>
                </a14:m>
                <a:r>
                  <a:rPr lang="en-IN" dirty="0"/>
                  <a:t> is the norm of the above two function</a:t>
                </a:r>
              </a:p>
              <a:p>
                <a:r>
                  <a:rPr lang="en-IN" dirty="0"/>
                  <a:t>Modulated signal representation using orthonormal basis functions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𝑚𝑖</m:t>
                        </m:r>
                      </m:sub>
                    </m:sSub>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num>
                          <m:den>
                            <m:r>
                              <a:rPr lang="en-IN" b="0" i="1" smtClean="0">
                                <a:latin typeface="Cambria Math" panose="02040503050406030204" pitchFamily="18" charset="0"/>
                              </a:rPr>
                              <m:t>2</m:t>
                            </m:r>
                          </m:den>
                        </m:f>
                      </m:e>
                    </m:rad>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𝑚𝑞</m:t>
                        </m:r>
                      </m:sub>
                    </m:sSub>
                    <m:rad>
                      <m:radPr>
                        <m:degHide m:val="on"/>
                        <m:ctrlPr>
                          <a:rPr lang="en-IN" i="1">
                            <a:latin typeface="Cambria Math" panose="02040503050406030204" pitchFamily="18" charset="0"/>
                          </a:rPr>
                        </m:ctrlPr>
                      </m:radPr>
                      <m:deg/>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ℰ</m:t>
                                </m:r>
                              </m:e>
                              <m:sub>
                                <m:r>
                                  <a:rPr lang="en-IN" i="1">
                                    <a:latin typeface="Cambria Math" panose="02040503050406030204" pitchFamily="18" charset="0"/>
                                  </a:rPr>
                                  <m:t>𝑔</m:t>
                                </m:r>
                              </m:sub>
                            </m:sSub>
                          </m:num>
                          <m:den>
                            <m:r>
                              <a:rPr lang="en-IN" i="1">
                                <a:latin typeface="Cambria Math" panose="02040503050406030204" pitchFamily="18" charset="0"/>
                              </a:rPr>
                              <m:t>2</m:t>
                            </m:r>
                          </m:den>
                        </m:f>
                      </m:e>
                    </m:rad>
                    <m:sSub>
                      <m:sSubPr>
                        <m:ctrlPr>
                          <a:rPr lang="en-IN" i="1">
                            <a:latin typeface="Cambria Math" panose="02040503050406030204" pitchFamily="18" charset="0"/>
                          </a:rPr>
                        </m:ctrlPr>
                      </m:sSubPr>
                      <m:e>
                        <m:r>
                          <a:rPr lang="en-IN" i="1">
                            <a:latin typeface="Cambria Math" panose="02040503050406030204" pitchFamily="18" charset="0"/>
                          </a:rPr>
                          <m:t>𝜙</m:t>
                        </m:r>
                      </m:e>
                      <m:sub>
                        <m:r>
                          <a:rPr lang="en-IN" b="0" i="1" smtClean="0">
                            <a:latin typeface="Cambria Math" panose="02040503050406030204" pitchFamily="18" charset="0"/>
                          </a:rPr>
                          <m:t>2</m:t>
                        </m:r>
                      </m:sub>
                    </m:sSub>
                    <m:r>
                      <a:rPr lang="en-IN" i="1">
                        <a:latin typeface="Cambria Math" panose="02040503050406030204" pitchFamily="18" charset="0"/>
                      </a:rPr>
                      <m:t>(</m:t>
                    </m:r>
                    <m:r>
                      <a:rPr lang="en-IN" i="1">
                        <a:latin typeface="Cambria Math" panose="02040503050406030204" pitchFamily="18" charset="0"/>
                      </a:rPr>
                      <m:t>𝑡</m:t>
                    </m:r>
                    <m:r>
                      <a:rPr lang="en-IN" i="1">
                        <a:latin typeface="Cambria Math" panose="02040503050406030204" pitchFamily="18" charset="0"/>
                      </a:rPr>
                      <m:t>)</m:t>
                    </m:r>
                  </m:oMath>
                </a14:m>
                <a:endParaRPr lang="en-IN" dirty="0"/>
              </a:p>
              <a:p>
                <a:r>
                  <a:rPr lang="en-IN" dirty="0"/>
                  <a:t>Signal constellation – vector representation</a:t>
                </a:r>
              </a:p>
              <a:p>
                <a:pPr lvl="1"/>
                <a:r>
                  <a:rPr lang="en-IN" dirty="0"/>
                  <a:t>Signal space dimensionality – 2 – N=2,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r>
                          <a:rPr lang="en-IN" b="0" i="1" smtClean="0">
                            <a:latin typeface="Cambria Math" panose="02040503050406030204" pitchFamily="18" charset="0"/>
                          </a:rPr>
                          <m:t>2</m:t>
                        </m:r>
                      </m:sub>
                    </m:sSub>
                    <m:r>
                      <a:rPr lang="en-IN" b="0" i="1" smtClean="0">
                        <a:latin typeface="Cambria Math" panose="02040503050406030204" pitchFamily="18" charset="0"/>
                      </a:rPr>
                      <m:t>)</m:t>
                    </m:r>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r>
                      <a:rPr lang="en-IN" b="0" i="1" smtClean="0">
                        <a:latin typeface="Cambria Math" panose="02040503050406030204" pitchFamily="18" charset="0"/>
                      </a:rPr>
                      <m:t>=</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𝑚𝑖</m:t>
                            </m:r>
                          </m:sub>
                        </m:sSub>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num>
                              <m:den>
                                <m:r>
                                  <a:rPr lang="en-IN" b="0" i="1" smtClean="0">
                                    <a:latin typeface="Cambria Math" panose="02040503050406030204" pitchFamily="18" charset="0"/>
                                  </a:rPr>
                                  <m:t>2</m:t>
                                </m:r>
                              </m:den>
                            </m:f>
                          </m:e>
                        </m:ra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𝑚𝑞</m:t>
                            </m:r>
                          </m:sub>
                        </m:sSub>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num>
                              <m:den>
                                <m:r>
                                  <a:rPr lang="en-IN" b="0" i="1" smtClean="0">
                                    <a:latin typeface="Cambria Math" panose="02040503050406030204" pitchFamily="18" charset="0"/>
                                  </a:rPr>
                                  <m:t>2</m:t>
                                </m:r>
                              </m:den>
                            </m:f>
                          </m:e>
                        </m:rad>
                      </m:e>
                    </m:d>
                    <m:r>
                      <a:rPr lang="en-IN" b="0" i="1" smtClean="0">
                        <a:latin typeface="Cambria Math" panose="02040503050406030204" pitchFamily="18" charset="0"/>
                      </a:rPr>
                      <m:t>, </m:t>
                    </m:r>
                    <m:r>
                      <a:rPr lang="en-IN" b="0" i="1" smtClean="0">
                        <a:latin typeface="Cambria Math" panose="02040503050406030204" pitchFamily="18" charset="0"/>
                      </a:rPr>
                      <m:t>𝑚</m:t>
                    </m:r>
                    <m:r>
                      <a:rPr lang="en-IN" b="0" i="1" smtClean="0">
                        <a:latin typeface="Cambria Math" panose="02040503050406030204" pitchFamily="18" charset="0"/>
                      </a:rPr>
                      <m:t>=1,2,…</m:t>
                    </m:r>
                    <m:r>
                      <a:rPr lang="en-IN" b="0" i="1" smtClean="0">
                        <a:latin typeface="Cambria Math" panose="02040503050406030204" pitchFamily="18" charset="0"/>
                      </a:rPr>
                      <m:t>𝑀</m:t>
                    </m:r>
                  </m:oMath>
                </a14:m>
                <a:r>
                  <a:rPr lang="en-IN" dirty="0"/>
                  <a:t> </a:t>
                </a:r>
              </a:p>
              <a:p>
                <a:r>
                  <a:rPr lang="en-IN" dirty="0"/>
                  <a:t>Energy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𝑚</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num>
                      <m:den>
                        <m:r>
                          <a:rPr lang="en-IN" b="0" i="1" smtClean="0">
                            <a:latin typeface="Cambria Math" panose="02040503050406030204" pitchFamily="18" charset="0"/>
                          </a:rPr>
                          <m:t>2</m:t>
                        </m:r>
                      </m:den>
                    </m:f>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𝐴</m:t>
                        </m:r>
                      </m:e>
                      <m:sub>
                        <m:r>
                          <a:rPr lang="en-IN" b="0" i="1" smtClean="0">
                            <a:latin typeface="Cambria Math" panose="02040503050406030204" pitchFamily="18" charset="0"/>
                          </a:rPr>
                          <m:t>𝑚𝑖</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𝐴</m:t>
                        </m:r>
                      </m:e>
                      <m:sub>
                        <m:r>
                          <a:rPr lang="en-IN" b="0" i="1" smtClean="0">
                            <a:latin typeface="Cambria Math" panose="02040503050406030204" pitchFamily="18" charset="0"/>
                          </a:rPr>
                          <m:t>𝑚𝑞</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oMath>
                </a14:m>
                <a:endParaRPr lang="en-IN" dirty="0"/>
              </a:p>
            </p:txBody>
          </p:sp>
        </mc:Choice>
        <mc:Fallback xmlns="">
          <p:sp>
            <p:nvSpPr>
              <p:cNvPr id="3" name="Content Placeholder 2">
                <a:extLst>
                  <a:ext uri="{FF2B5EF4-FFF2-40B4-BE49-F238E27FC236}">
                    <a16:creationId xmlns:a16="http://schemas.microsoft.com/office/drawing/2014/main" id="{3DF142FF-78BF-72C5-5963-B3C6FD3B5F09}"/>
                  </a:ext>
                </a:extLst>
              </p:cNvPr>
              <p:cNvSpPr>
                <a:spLocks noGrp="1" noRot="1" noChangeAspect="1" noMove="1" noResize="1" noEditPoints="1" noAdjustHandles="1" noChangeArrowheads="1" noChangeShapeType="1" noTextEdit="1"/>
              </p:cNvSpPr>
              <p:nvPr>
                <p:ph sz="quarter" idx="10"/>
              </p:nvPr>
            </p:nvSpPr>
            <p:spPr>
              <a:xfrm>
                <a:off x="222033" y="542473"/>
                <a:ext cx="11368755" cy="6185497"/>
              </a:xfrm>
              <a:blipFill>
                <a:blip r:embed="rId2"/>
                <a:stretch>
                  <a:fillRect t="-788" r="-268"/>
                </a:stretch>
              </a:blipFill>
            </p:spPr>
            <p:txBody>
              <a:bodyPr/>
              <a:lstStyle/>
              <a:p>
                <a:r>
                  <a:rPr lang="en-IN">
                    <a:noFill/>
                  </a:rPr>
                  <a:t> </a:t>
                </a:r>
              </a:p>
            </p:txBody>
          </p:sp>
        </mc:Fallback>
      </mc:AlternateContent>
    </p:spTree>
    <p:extLst>
      <p:ext uri="{BB962C8B-B14F-4D97-AF65-F5344CB8AC3E}">
        <p14:creationId xmlns:p14="http://schemas.microsoft.com/office/powerpoint/2010/main" val="62719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3ABF-D88B-C436-7BAC-32AF2B5A1E2B}"/>
              </a:ext>
            </a:extLst>
          </p:cNvPr>
          <p:cNvSpPr>
            <a:spLocks noGrp="1"/>
          </p:cNvSpPr>
          <p:nvPr>
            <p:ph type="title"/>
          </p:nvPr>
        </p:nvSpPr>
        <p:spPr/>
        <p:txBody>
          <a:bodyPr/>
          <a:lstStyle/>
          <a:p>
            <a:r>
              <a:rPr lang="en-IN" dirty="0"/>
              <a:t>Memoryless Modulation Techniques – QAM</a:t>
            </a:r>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B71E1FF8-5EEC-42AF-CFC7-B2A689D022E0}"/>
                  </a:ext>
                </a:extLst>
              </p:cNvPr>
              <p:cNvSpPr>
                <a:spLocks noGrp="1"/>
              </p:cNvSpPr>
              <p:nvPr>
                <p:ph sz="quarter" idx="10"/>
              </p:nvPr>
            </p:nvSpPr>
            <p:spPr/>
            <p:txBody>
              <a:bodyPr/>
              <a:lstStyle/>
              <a:p>
                <a:r>
                  <a:rPr lang="en-IN" dirty="0"/>
                  <a:t>Average and bit energies</a:t>
                </a:r>
              </a:p>
              <a:p>
                <a:pPr lvl="1"/>
                <a:r>
                  <a:rPr lang="en-IN" dirty="0"/>
                  <a:t>In the special case of a rectangular constellation with </a:t>
                </a:r>
                <a14:m>
                  <m:oMath xmlns:m="http://schemas.openxmlformats.org/officeDocument/2006/math">
                    <m:r>
                      <a:rPr lang="en-IN" b="0" i="1" smtClean="0">
                        <a:latin typeface="Cambria Math" panose="02040503050406030204" pitchFamily="18" charset="0"/>
                      </a:rPr>
                      <m:t>𝑀</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𝑘</m:t>
                            </m:r>
                          </m:e>
                          <m:sub>
                            <m:r>
                              <a:rPr lang="en-IN" b="0" i="1" smtClean="0">
                                <a:latin typeface="Cambria Math" panose="02040503050406030204" pitchFamily="18" charset="0"/>
                              </a:rPr>
                              <m:t>1</m:t>
                            </m:r>
                          </m:sub>
                        </m:sSub>
                      </m:sup>
                    </m:sSup>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𝑒</m:t>
                    </m:r>
                    <m:r>
                      <a:rPr lang="en-IN" b="0" i="1" smtClean="0">
                        <a:latin typeface="Cambria Math" panose="02040503050406030204" pitchFamily="18" charset="0"/>
                      </a:rPr>
                      <m:t>. </m:t>
                    </m:r>
                    <m:r>
                      <a:rPr lang="en-IN" b="0" i="1" smtClean="0">
                        <a:latin typeface="Cambria Math" panose="02040503050406030204" pitchFamily="18" charset="0"/>
                      </a:rPr>
                      <m:t>𝑀</m:t>
                    </m:r>
                    <m:r>
                      <a:rPr lang="en-IN" b="0" i="1" smtClean="0">
                        <a:latin typeface="Cambria Math" panose="02040503050406030204" pitchFamily="18" charset="0"/>
                      </a:rPr>
                      <m:t>=4,16,64,256,…</m:t>
                    </m:r>
                  </m:oMath>
                </a14:m>
                <a:r>
                  <a:rPr lang="en-IN" dirty="0"/>
                  <a:t> with amplitudes of </a:t>
                </a:r>
                <a14:m>
                  <m:oMath xmlns:m="http://schemas.openxmlformats.org/officeDocument/2006/math">
                    <m:r>
                      <a:rPr lang="en-IN" b="0" i="1" smtClean="0">
                        <a:latin typeface="Cambria Math" panose="02040503050406030204" pitchFamily="18" charset="0"/>
                      </a:rPr>
                      <m:t>±1,±3,…±(</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𝑀</m:t>
                        </m:r>
                      </m:e>
                    </m:rad>
                    <m:r>
                      <a:rPr lang="en-IN" b="0" i="1" smtClean="0">
                        <a:latin typeface="Cambria Math" panose="02040503050406030204" pitchFamily="18" charset="0"/>
                      </a:rPr>
                      <m:t>−1)</m:t>
                    </m:r>
                  </m:oMath>
                </a14:m>
                <a:r>
                  <a:rPr lang="en-IN" dirty="0"/>
                  <a:t> on both directions (I and Q)</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𝑎𝑣𝑔</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𝑀</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num>
                      <m:den>
                        <m:r>
                          <a:rPr lang="en-IN" b="0" i="1" smtClean="0">
                            <a:latin typeface="Cambria Math" panose="02040503050406030204" pitchFamily="18" charset="0"/>
                          </a:rPr>
                          <m:t>2</m:t>
                        </m:r>
                      </m:den>
                    </m:f>
                    <m:r>
                      <a:rPr lang="en-IN" b="0" i="1" smtClean="0">
                        <a:latin typeface="Cambria Math" panose="02040503050406030204" pitchFamily="18" charset="0"/>
                        <a:ea typeface="Cambria Math" panose="02040503050406030204" pitchFamily="18" charset="0"/>
                      </a:rPr>
                      <m:t>×</m:t>
                    </m:r>
                    <m:nary>
                      <m:naryPr>
                        <m:chr m:val="∑"/>
                        <m:ctrlPr>
                          <a:rPr lang="en-IN" b="0" i="1" smtClean="0">
                            <a:latin typeface="Cambria Math" panose="02040503050406030204" pitchFamily="18" charset="0"/>
                            <a:ea typeface="Cambria Math" panose="02040503050406030204" pitchFamily="18" charset="0"/>
                          </a:rPr>
                        </m:ctrlPr>
                      </m:naryPr>
                      <m:sub>
                        <m:r>
                          <m:rPr>
                            <m:brk m:alnAt="23"/>
                          </m:rPr>
                          <a:rPr lang="en-IN" b="0" i="1" smtClean="0">
                            <a:latin typeface="Cambria Math" panose="02040503050406030204" pitchFamily="18" charset="0"/>
                            <a:ea typeface="Cambria Math" panose="02040503050406030204" pitchFamily="18" charset="0"/>
                          </a:rPr>
                          <m:t>𝑚</m:t>
                        </m:r>
                        <m:r>
                          <a:rPr lang="en-IN" b="0" i="1" smtClean="0">
                            <a:latin typeface="Cambria Math" panose="02040503050406030204" pitchFamily="18" charset="0"/>
                            <a:ea typeface="Cambria Math" panose="02040503050406030204" pitchFamily="18" charset="0"/>
                          </a:rPr>
                          <m:t>=1</m:t>
                        </m:r>
                      </m:sub>
                      <m:sup>
                        <m:rad>
                          <m:radPr>
                            <m:degHide m:val="on"/>
                            <m:ctrlPr>
                              <a:rPr lang="en-IN" b="0" i="1" smtClean="0">
                                <a:latin typeface="Cambria Math" panose="02040503050406030204" pitchFamily="18" charset="0"/>
                                <a:ea typeface="Cambria Math" panose="02040503050406030204" pitchFamily="18" charset="0"/>
                              </a:rPr>
                            </m:ctrlPr>
                          </m:radPr>
                          <m:deg/>
                          <m:e>
                            <m:r>
                              <a:rPr lang="en-IN" b="0" i="1" smtClean="0">
                                <a:latin typeface="Cambria Math" panose="02040503050406030204" pitchFamily="18" charset="0"/>
                                <a:ea typeface="Cambria Math" panose="02040503050406030204" pitchFamily="18" charset="0"/>
                              </a:rPr>
                              <m:t>𝑀</m:t>
                            </m:r>
                          </m:e>
                        </m:rad>
                      </m:sup>
                      <m:e>
                        <m:nary>
                          <m:naryPr>
                            <m:chr m:val="∑"/>
                            <m:ctrlPr>
                              <a:rPr lang="en-IN" b="0" i="1" smtClean="0">
                                <a:latin typeface="Cambria Math" panose="02040503050406030204" pitchFamily="18" charset="0"/>
                                <a:ea typeface="Cambria Math" panose="02040503050406030204" pitchFamily="18" charset="0"/>
                              </a:rPr>
                            </m:ctrlPr>
                          </m:naryPr>
                          <m:sub>
                            <m:r>
                              <m:rPr>
                                <m:brk m:alnAt="23"/>
                              </m:rPr>
                              <a:rPr lang="en-IN" b="0" i="1" smtClean="0">
                                <a:latin typeface="Cambria Math" panose="02040503050406030204" pitchFamily="18" charset="0"/>
                                <a:ea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=1</m:t>
                            </m:r>
                          </m:sub>
                          <m:sup>
                            <m:rad>
                              <m:radPr>
                                <m:degHide m:val="on"/>
                                <m:ctrlPr>
                                  <a:rPr lang="en-IN" b="0" i="1" smtClean="0">
                                    <a:latin typeface="Cambria Math" panose="02040503050406030204" pitchFamily="18" charset="0"/>
                                    <a:ea typeface="Cambria Math" panose="02040503050406030204" pitchFamily="18" charset="0"/>
                                  </a:rPr>
                                </m:ctrlPr>
                              </m:radPr>
                              <m:deg/>
                              <m:e>
                                <m:r>
                                  <a:rPr lang="en-IN" b="0" i="1" smtClean="0">
                                    <a:latin typeface="Cambria Math" panose="02040503050406030204" pitchFamily="18" charset="0"/>
                                    <a:ea typeface="Cambria Math" panose="02040503050406030204" pitchFamily="18" charset="0"/>
                                  </a:rPr>
                                  <m:t>𝑀</m:t>
                                </m:r>
                              </m:e>
                            </m:rad>
                            <m:r>
                              <a:rPr lang="en-IN" b="0" i="1" smtClean="0">
                                <a:latin typeface="Cambria Math" panose="02040503050406030204" pitchFamily="18" charset="0"/>
                                <a:ea typeface="Cambria Math" panose="02040503050406030204" pitchFamily="18" charset="0"/>
                              </a:rPr>
                              <m:t> </m:t>
                            </m:r>
                          </m:sup>
                          <m:e>
                            <m:r>
                              <a:rPr lang="en-IN" b="0" i="1" smtClean="0">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𝐴</m:t>
                                </m:r>
                              </m:e>
                              <m:sub>
                                <m:r>
                                  <a:rPr lang="en-IN" b="0" i="1" smtClean="0">
                                    <a:latin typeface="Cambria Math" panose="02040503050406030204" pitchFamily="18" charset="0"/>
                                    <a:ea typeface="Cambria Math" panose="02040503050406030204" pitchFamily="18" charset="0"/>
                                  </a:rPr>
                                  <m:t>𝑚</m:t>
                                </m:r>
                              </m:sub>
                              <m:sup>
                                <m:r>
                                  <a:rPr lang="en-IN" b="0" i="1" smtClean="0">
                                    <a:latin typeface="Cambria Math" panose="02040503050406030204" pitchFamily="18" charset="0"/>
                                    <a:ea typeface="Cambria Math" panose="02040503050406030204" pitchFamily="18" charset="0"/>
                                  </a:rPr>
                                  <m:t>2</m:t>
                                </m:r>
                              </m:sup>
                            </m:sSubSup>
                            <m:r>
                              <a:rPr lang="en-IN" b="0" i="1" smtClean="0">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𝐴</m:t>
                                </m:r>
                              </m:e>
                              <m:sub>
                                <m:r>
                                  <a:rPr lang="en-IN" b="0" i="1" smtClean="0">
                                    <a:latin typeface="Cambria Math" panose="02040503050406030204" pitchFamily="18" charset="0"/>
                                    <a:ea typeface="Cambria Math" panose="02040503050406030204" pitchFamily="18" charset="0"/>
                                  </a:rPr>
                                  <m:t>𝑛</m:t>
                                </m:r>
                              </m:sub>
                              <m:sup>
                                <m:r>
                                  <a:rPr lang="en-IN" b="0" i="1" smtClean="0">
                                    <a:latin typeface="Cambria Math" panose="02040503050406030204" pitchFamily="18" charset="0"/>
                                    <a:ea typeface="Cambria Math" panose="02040503050406030204" pitchFamily="18" charset="0"/>
                                  </a:rPr>
                                  <m:t>2</m:t>
                                </m:r>
                              </m:sup>
                            </m:sSubSup>
                            <m:r>
                              <a:rPr lang="en-IN" b="0" i="1" smtClean="0">
                                <a:latin typeface="Cambria Math" panose="02040503050406030204" pitchFamily="18" charset="0"/>
                                <a:ea typeface="Cambria Math" panose="02040503050406030204" pitchFamily="18" charset="0"/>
                              </a:rPr>
                              <m:t>)</m:t>
                            </m:r>
                          </m:e>
                        </m:nary>
                      </m:e>
                    </m:nary>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ℰ</m:t>
                            </m:r>
                          </m:e>
                          <m:sub>
                            <m:r>
                              <a:rPr lang="en-IN" b="0" i="1" smtClean="0">
                                <a:latin typeface="Cambria Math" panose="02040503050406030204" pitchFamily="18" charset="0"/>
                                <a:ea typeface="Cambria Math" panose="02040503050406030204" pitchFamily="18" charset="0"/>
                              </a:rPr>
                              <m:t>𝑔</m:t>
                            </m:r>
                          </m:sub>
                        </m:sSub>
                      </m:num>
                      <m:den>
                        <m:r>
                          <a:rPr lang="en-IN" b="0" i="1" smtClean="0">
                            <a:latin typeface="Cambria Math" panose="02040503050406030204" pitchFamily="18" charset="0"/>
                            <a:ea typeface="Cambria Math" panose="02040503050406030204" pitchFamily="18" charset="0"/>
                          </a:rPr>
                          <m:t>2</m:t>
                        </m:r>
                        <m:r>
                          <a:rPr lang="en-IN" b="0" i="1" smtClean="0">
                            <a:latin typeface="Cambria Math" panose="02040503050406030204" pitchFamily="18" charset="0"/>
                            <a:ea typeface="Cambria Math" panose="02040503050406030204" pitchFamily="18" charset="0"/>
                          </a:rPr>
                          <m:t>𝑀</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2</m:t>
                        </m:r>
                        <m:r>
                          <a:rPr lang="en-IN" b="0" i="1" smtClean="0">
                            <a:latin typeface="Cambria Math" panose="02040503050406030204" pitchFamily="18" charset="0"/>
                            <a:ea typeface="Cambria Math" panose="02040503050406030204" pitchFamily="18" charset="0"/>
                          </a:rPr>
                          <m:t>𝑀</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𝑀</m:t>
                            </m:r>
                            <m:r>
                              <a:rPr lang="en-IN" b="0" i="1" smtClean="0">
                                <a:latin typeface="Cambria Math" panose="02040503050406030204" pitchFamily="18" charset="0"/>
                                <a:ea typeface="Cambria Math" panose="02040503050406030204" pitchFamily="18" charset="0"/>
                              </a:rPr>
                              <m:t>−1</m:t>
                            </m:r>
                          </m:e>
                        </m:d>
                      </m:num>
                      <m:den>
                        <m:r>
                          <a:rPr lang="en-IN" b="0" i="1" smtClean="0">
                            <a:latin typeface="Cambria Math" panose="02040503050406030204" pitchFamily="18" charset="0"/>
                            <a:ea typeface="Cambria Math" panose="02040503050406030204" pitchFamily="18" charset="0"/>
                          </a:rPr>
                          <m:t>3</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𝑀</m:t>
                        </m:r>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3</m:t>
                        </m:r>
                      </m:den>
                    </m:f>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ℰ</m:t>
                        </m:r>
                      </m:e>
                      <m:sub>
                        <m:r>
                          <a:rPr lang="en-IN" b="0" i="1" smtClean="0">
                            <a:latin typeface="Cambria Math" panose="02040503050406030204" pitchFamily="18" charset="0"/>
                            <a:ea typeface="Cambria Math" panose="02040503050406030204" pitchFamily="18" charset="0"/>
                          </a:rPr>
                          <m:t>𝑔</m:t>
                        </m:r>
                      </m:sub>
                    </m:sSub>
                  </m:oMath>
                </a14:m>
                <a:endParaRPr lang="en-IN" b="0" dirty="0">
                  <a:ea typeface="Cambria Math" panose="02040503050406030204" pitchFamily="18" charset="0"/>
                </a:endParaRP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𝑏𝑎𝑣𝑔</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𝑎𝑣𝑔</m:t>
                            </m:r>
                          </m:sub>
                        </m:sSub>
                      </m:num>
                      <m:den>
                        <m:r>
                          <a:rPr lang="en-IN" b="0" i="1" smtClean="0">
                            <a:latin typeface="Cambria Math" panose="02040503050406030204" pitchFamily="18" charset="0"/>
                          </a:rPr>
                          <m:t>𝑘</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m:t>
                        </m:r>
                        <m:r>
                          <a:rPr lang="en-IN" b="0" i="1" smtClean="0">
                            <a:latin typeface="Cambria Math" panose="02040503050406030204" pitchFamily="18" charset="0"/>
                          </a:rPr>
                          <m:t>𝑀</m:t>
                        </m:r>
                        <m:r>
                          <a:rPr lang="en-IN" b="0" i="1" smtClean="0">
                            <a:latin typeface="Cambria Math" panose="02040503050406030204" pitchFamily="18" charset="0"/>
                          </a:rPr>
                          <m:t>−1)</m:t>
                        </m:r>
                      </m:num>
                      <m:den>
                        <m:r>
                          <a:rPr lang="en-IN" b="0" i="1" smtClean="0">
                            <a:latin typeface="Cambria Math" panose="02040503050406030204" pitchFamily="18" charset="0"/>
                          </a:rPr>
                          <m:t>3</m:t>
                        </m:r>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𝑀</m:t>
                            </m:r>
                          </m:e>
                        </m:func>
                      </m:den>
                    </m:f>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oMath>
                </a14:m>
                <a:endParaRPr lang="en-IN" dirty="0"/>
              </a:p>
            </p:txBody>
          </p:sp>
        </mc:Choice>
        <mc:Fallback xmlns="">
          <p:sp>
            <p:nvSpPr>
              <p:cNvPr id="12" name="Content Placeholder 11">
                <a:extLst>
                  <a:ext uri="{FF2B5EF4-FFF2-40B4-BE49-F238E27FC236}">
                    <a16:creationId xmlns:a16="http://schemas.microsoft.com/office/drawing/2014/main" id="{B71E1FF8-5EEC-42AF-CFC7-B2A689D022E0}"/>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
        <p:nvSpPr>
          <p:cNvPr id="6" name="Content Placeholder 2">
            <a:extLst>
              <a:ext uri="{FF2B5EF4-FFF2-40B4-BE49-F238E27FC236}">
                <a16:creationId xmlns:a16="http://schemas.microsoft.com/office/drawing/2014/main" id="{4D1DE2F8-B04A-C8F2-5918-CF99B14912F2}"/>
              </a:ext>
            </a:extLst>
          </p:cNvPr>
          <p:cNvSpPr txBox="1">
            <a:spLocks/>
          </p:cNvSpPr>
          <p:nvPr/>
        </p:nvSpPr>
        <p:spPr>
          <a:xfrm>
            <a:off x="222033" y="542473"/>
            <a:ext cx="11368755" cy="6185497"/>
          </a:xfrm>
          <a:prstGeom prst="rect">
            <a:avLst/>
          </a:prstGeom>
        </p:spPr>
        <p:txBody>
          <a:bodyPr vert="horz" lIns="91440" tIns="45720" rIns="91440" bIns="45720" rtlCol="0">
            <a:normAutofit/>
          </a:bodyPr>
          <a:lstStyle>
            <a:lvl1pPr marL="271463"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Poppins" panose="00000500000000000000" pitchFamily="2" charset="0"/>
              </a:defRPr>
            </a:lvl1pPr>
            <a:lvl2pPr marL="719138" indent="-261938"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j-lt"/>
                <a:ea typeface="+mn-ea"/>
                <a:cs typeface="Poppins" panose="00000500000000000000" pitchFamily="2" charset="0"/>
              </a:defRPr>
            </a:lvl2pPr>
            <a:lvl3pPr marL="1074738" indent="-160338" algn="l" defTabSz="914400" rtl="0" eaLnBrk="1" latinLnBrk="0" hangingPunct="1">
              <a:spcBef>
                <a:spcPct val="20000"/>
              </a:spcBef>
              <a:buFont typeface="Wingdings" panose="05000000000000000000" pitchFamily="2" charset="2"/>
              <a:buChar char="§"/>
              <a:defRPr sz="1800" kern="1200">
                <a:solidFill>
                  <a:schemeClr val="tx1">
                    <a:lumMod val="75000"/>
                    <a:lumOff val="25000"/>
                  </a:schemeClr>
                </a:solidFill>
                <a:latin typeface="+mj-lt"/>
                <a:ea typeface="+mn-ea"/>
                <a:cs typeface="Poppins" panose="00000500000000000000" pitchFamily="2" charset="0"/>
              </a:defRPr>
            </a:lvl3pPr>
            <a:lvl4pPr marL="1524000" indent="-152400" algn="l" defTabSz="914400" rtl="0" eaLnBrk="1" latinLnBrk="0" hangingPunct="1">
              <a:spcBef>
                <a:spcPct val="20000"/>
              </a:spcBef>
              <a:buFont typeface="Courier New" panose="02070309020205020404" pitchFamily="49" charset="0"/>
              <a:buChar char="o"/>
              <a:defRPr sz="1600" kern="1200">
                <a:solidFill>
                  <a:schemeClr val="tx1">
                    <a:lumMod val="75000"/>
                    <a:lumOff val="25000"/>
                  </a:schemeClr>
                </a:solidFill>
                <a:latin typeface="+mj-lt"/>
                <a:ea typeface="+mn-ea"/>
                <a:cs typeface="Poppins" panose="00000500000000000000" pitchFamily="2" charset="0"/>
              </a:defRPr>
            </a:lvl4pPr>
            <a:lvl5pPr marL="1795463" indent="-144463" algn="l" defTabSz="914400" rtl="0" eaLnBrk="1" latinLnBrk="0" hangingPunct="1">
              <a:spcBef>
                <a:spcPct val="20000"/>
              </a:spcBef>
              <a:buFont typeface="Arial" panose="020B0604020202020204" pitchFamily="34" charset="0"/>
              <a:buChar char="•"/>
              <a:defRPr sz="1400" kern="1200">
                <a:solidFill>
                  <a:schemeClr val="tx1">
                    <a:lumMod val="75000"/>
                    <a:lumOff val="25000"/>
                  </a:schemeClr>
                </a:solidFill>
                <a:latin typeface="+mj-lt"/>
                <a:ea typeface="+mn-ea"/>
                <a:cs typeface="Poppins" panose="00000500000000000000" pitchFamily="2" charset="0"/>
              </a:defRPr>
            </a:lvl5pPr>
            <a:lvl6pPr marL="2420938" indent="-134938" algn="l" defTabSz="914400" rtl="0" eaLnBrk="1" latinLnBrk="0" hangingPunct="1">
              <a:spcBef>
                <a:spcPct val="20000"/>
              </a:spcBef>
              <a:buFont typeface="Arial" pitchFamily="34" charset="0"/>
              <a:buChar char="•"/>
              <a:defRPr lang="en-IN" sz="1200" kern="1200" dirty="0">
                <a:solidFill>
                  <a:schemeClr val="tx1">
                    <a:lumMod val="75000"/>
                    <a:lumOff val="25000"/>
                  </a:schemeClr>
                </a:solidFill>
                <a:latin typeface="Gotham Rounded Light" pitchFamily="50"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78861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B21A-7856-DB2D-ACA6-092EF1ADF832}"/>
              </a:ext>
            </a:extLst>
          </p:cNvPr>
          <p:cNvSpPr>
            <a:spLocks noGrp="1"/>
          </p:cNvSpPr>
          <p:nvPr>
            <p:ph type="title"/>
          </p:nvPr>
        </p:nvSpPr>
        <p:spPr/>
        <p:txBody>
          <a:bodyPr/>
          <a:lstStyle/>
          <a:p>
            <a:r>
              <a:rPr lang="en-IN" dirty="0"/>
              <a:t>Memoryless Modulation Techniques – QAM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1D1429-A64F-1BE8-1C42-519538827CA3}"/>
                  </a:ext>
                </a:extLst>
              </p:cNvPr>
              <p:cNvSpPr>
                <a:spLocks noGrp="1"/>
              </p:cNvSpPr>
              <p:nvPr>
                <p:ph sz="quarter" idx="10"/>
              </p:nvPr>
            </p:nvSpPr>
            <p:spPr/>
            <p:txBody>
              <a:bodyPr>
                <a:normAutofit/>
              </a:bodyPr>
              <a:lstStyle/>
              <a:p>
                <a:r>
                  <a:rPr lang="en-IN" dirty="0"/>
                  <a:t>Minimum signals separation</a:t>
                </a:r>
              </a:p>
              <a:p>
                <a:pPr lvl="1"/>
                <a:r>
                  <a:rPr lang="en-IN" dirty="0"/>
                  <a:t>Euclidean distance between any two signals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𝑚</m:t>
                        </m:r>
                      </m:sub>
                    </m:sSub>
                  </m:oMath>
                </a14:m>
                <a:r>
                  <a:rPr lang="en-IN" dirty="0"/>
                  <a:t> and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𝑛</m:t>
                        </m:r>
                      </m:sub>
                    </m:sSub>
                  </m:oMath>
                </a14:m>
                <a:r>
                  <a:rPr lang="en-IN" dirty="0"/>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𝑑</m:t>
                        </m:r>
                      </m:e>
                      <m:sub>
                        <m:r>
                          <a:rPr lang="en-IN" i="1">
                            <a:latin typeface="Cambria Math" panose="02040503050406030204" pitchFamily="18" charset="0"/>
                          </a:rPr>
                          <m:t>𝑚𝑛</m:t>
                        </m:r>
                      </m:sub>
                    </m:sSub>
                    <m:r>
                      <a:rPr lang="en-IN" i="1">
                        <a:latin typeface="Cambria Math" panose="02040503050406030204" pitchFamily="18" charset="0"/>
                      </a:rPr>
                      <m:t>=</m:t>
                    </m:r>
                    <m:rad>
                      <m:radPr>
                        <m:degHide m:val="on"/>
                        <m:ctrlPr>
                          <a:rPr lang="en-IN" i="1">
                            <a:latin typeface="Cambria Math" panose="02040503050406030204" pitchFamily="18" charset="0"/>
                          </a:rPr>
                        </m:ctrlPr>
                      </m:radPr>
                      <m:deg/>
                      <m:e>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d>
                                  <m:dPr>
                                    <m:begChr m:val="|"/>
                                    <m:endChr m:val="|"/>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𝑚</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𝑛</m:t>
                                        </m:r>
                                      </m:sub>
                                    </m:sSub>
                                  </m:e>
                                </m:d>
                              </m:e>
                            </m:d>
                          </m:e>
                          <m:sup>
                            <m:r>
                              <a:rPr lang="en-IN" i="1">
                                <a:latin typeface="Cambria Math" panose="02040503050406030204" pitchFamily="18" charset="0"/>
                              </a:rPr>
                              <m:t>2</m:t>
                            </m:r>
                          </m:sup>
                        </m:sSup>
                      </m:e>
                    </m:rad>
                  </m:oMath>
                </a14:m>
                <a:endParaRPr lang="en-IN" dirty="0"/>
              </a:p>
              <a:p>
                <a:pPr lvl="1"/>
                <a:r>
                  <a:rPr lang="en-IN" dirty="0"/>
                  <a:t>Where</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r>
                      <a:rPr lang="en-IN" b="0" i="1" smtClean="0">
                        <a:latin typeface="Cambria Math" panose="02040503050406030204" pitchFamily="18" charset="0"/>
                      </a:rPr>
                      <m:t>=</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𝑚𝑖</m:t>
                            </m:r>
                          </m:sub>
                        </m:sSub>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num>
                              <m:den>
                                <m:r>
                                  <a:rPr lang="en-IN" b="0" i="1" smtClean="0">
                                    <a:latin typeface="Cambria Math" panose="02040503050406030204" pitchFamily="18" charset="0"/>
                                  </a:rPr>
                                  <m:t>2</m:t>
                                </m:r>
                              </m:den>
                            </m:f>
                          </m:e>
                        </m:ra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𝑚𝑞</m:t>
                            </m:r>
                          </m:sub>
                        </m:sSub>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num>
                              <m:den>
                                <m:r>
                                  <a:rPr lang="en-IN" b="0" i="1" smtClean="0">
                                    <a:latin typeface="Cambria Math" panose="02040503050406030204" pitchFamily="18" charset="0"/>
                                  </a:rPr>
                                  <m:t>2</m:t>
                                </m:r>
                              </m:den>
                            </m:f>
                          </m:e>
                        </m:rad>
                      </m:e>
                    </m:d>
                  </m:oMath>
                </a14:m>
                <a:r>
                  <a:rPr lang="en-IN" dirty="0"/>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b="0" i="1" smtClean="0">
                            <a:latin typeface="Cambria Math" panose="02040503050406030204" pitchFamily="18" charset="0"/>
                          </a:rPr>
                          <m:t>𝑛</m:t>
                        </m:r>
                      </m:sub>
                    </m:sSub>
                    <m:r>
                      <a:rPr lang="en-IN" i="1">
                        <a:latin typeface="Cambria Math" panose="02040503050406030204" pitchFamily="18" charset="0"/>
                      </a:rPr>
                      <m:t>=</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𝐴</m:t>
                            </m:r>
                          </m:e>
                          <m:sub>
                            <m:r>
                              <a:rPr lang="en-IN" b="0" i="1" smtClean="0">
                                <a:latin typeface="Cambria Math" panose="02040503050406030204" pitchFamily="18" charset="0"/>
                              </a:rPr>
                              <m:t>𝑛</m:t>
                            </m:r>
                            <m:r>
                              <a:rPr lang="en-IN" i="1">
                                <a:latin typeface="Cambria Math" panose="02040503050406030204" pitchFamily="18" charset="0"/>
                              </a:rPr>
                              <m:t>𝑖</m:t>
                            </m:r>
                          </m:sub>
                        </m:sSub>
                        <m:rad>
                          <m:radPr>
                            <m:degHide m:val="on"/>
                            <m:ctrlPr>
                              <a:rPr lang="en-IN" i="1">
                                <a:latin typeface="Cambria Math" panose="02040503050406030204" pitchFamily="18" charset="0"/>
                              </a:rPr>
                            </m:ctrlPr>
                          </m:radPr>
                          <m:deg/>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ℰ</m:t>
                                    </m:r>
                                  </m:e>
                                  <m:sub>
                                    <m:r>
                                      <a:rPr lang="en-IN" i="1">
                                        <a:latin typeface="Cambria Math" panose="02040503050406030204" pitchFamily="18" charset="0"/>
                                      </a:rPr>
                                      <m:t>𝑔</m:t>
                                    </m:r>
                                  </m:sub>
                                </m:sSub>
                              </m:num>
                              <m:den>
                                <m:r>
                                  <a:rPr lang="en-IN" i="1">
                                    <a:latin typeface="Cambria Math" panose="02040503050406030204" pitchFamily="18" charset="0"/>
                                  </a:rPr>
                                  <m:t>2</m:t>
                                </m:r>
                              </m:den>
                            </m:f>
                          </m:e>
                        </m:rad>
                        <m:r>
                          <a:rPr lang="en-IN" i="1">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𝐴</m:t>
                            </m:r>
                          </m:e>
                          <m:sub>
                            <m:r>
                              <a:rPr lang="en-IN" b="0" i="1" smtClean="0">
                                <a:latin typeface="Cambria Math" panose="02040503050406030204" pitchFamily="18" charset="0"/>
                              </a:rPr>
                              <m:t>𝑛</m:t>
                            </m:r>
                            <m:r>
                              <a:rPr lang="en-IN" i="1">
                                <a:latin typeface="Cambria Math" panose="02040503050406030204" pitchFamily="18" charset="0"/>
                              </a:rPr>
                              <m:t>𝑞</m:t>
                            </m:r>
                          </m:sub>
                        </m:sSub>
                        <m:rad>
                          <m:radPr>
                            <m:degHide m:val="on"/>
                            <m:ctrlPr>
                              <a:rPr lang="en-IN" i="1">
                                <a:latin typeface="Cambria Math" panose="02040503050406030204" pitchFamily="18" charset="0"/>
                              </a:rPr>
                            </m:ctrlPr>
                          </m:radPr>
                          <m:deg/>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ℰ</m:t>
                                    </m:r>
                                  </m:e>
                                  <m:sub>
                                    <m:r>
                                      <a:rPr lang="en-IN" i="1">
                                        <a:latin typeface="Cambria Math" panose="02040503050406030204" pitchFamily="18" charset="0"/>
                                      </a:rPr>
                                      <m:t>𝑔</m:t>
                                    </m:r>
                                  </m:sub>
                                </m:sSub>
                              </m:num>
                              <m:den>
                                <m:r>
                                  <a:rPr lang="en-IN" i="1">
                                    <a:latin typeface="Cambria Math" panose="02040503050406030204" pitchFamily="18" charset="0"/>
                                  </a:rPr>
                                  <m:t>2</m:t>
                                </m:r>
                              </m:den>
                            </m:f>
                          </m:e>
                        </m:rad>
                      </m:e>
                    </m:d>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𝑚𝑛</m:t>
                        </m:r>
                      </m:sub>
                    </m:sSub>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𝑔</m:t>
                                </m:r>
                              </m:sub>
                            </m:sSub>
                          </m:num>
                          <m:den>
                            <m:r>
                              <a:rPr lang="en-IN" b="0" i="1" smtClean="0">
                                <a:latin typeface="Cambria Math" panose="02040503050406030204" pitchFamily="18" charset="0"/>
                              </a:rPr>
                              <m:t>2</m:t>
                            </m:r>
                          </m:den>
                        </m:f>
                        <m:d>
                          <m:dPr>
                            <m:begChr m:val="["/>
                            <m:endChr m:val="]"/>
                            <m:ctrlPr>
                              <a:rPr lang="en-IN" b="0" i="1" smtClean="0">
                                <a:latin typeface="Cambria Math" panose="02040503050406030204" pitchFamily="18" charset="0"/>
                              </a:rPr>
                            </m:ctrlPr>
                          </m:dPr>
                          <m:e>
                            <m:sSubSup>
                              <m:sSubSupPr>
                                <m:ctrlPr>
                                  <a:rPr lang="en-IN" i="1">
                                    <a:latin typeface="Cambria Math" panose="02040503050406030204" pitchFamily="18" charset="0"/>
                                  </a:rPr>
                                </m:ctrlPr>
                              </m:sSubSupPr>
                              <m:e>
                                <m:r>
                                  <a:rPr lang="en-IN" i="1">
                                    <a:latin typeface="Cambria Math" panose="02040503050406030204" pitchFamily="18" charset="0"/>
                                  </a:rPr>
                                  <m:t>(</m:t>
                                </m:r>
                                <m:r>
                                  <a:rPr lang="en-IN" i="1">
                                    <a:latin typeface="Cambria Math" panose="02040503050406030204" pitchFamily="18" charset="0"/>
                                  </a:rPr>
                                  <m:t>𝐴</m:t>
                                </m:r>
                              </m:e>
                              <m:sub>
                                <m:r>
                                  <a:rPr lang="en-IN" i="1">
                                    <a:latin typeface="Cambria Math" panose="02040503050406030204" pitchFamily="18" charset="0"/>
                                  </a:rPr>
                                  <m:t>𝑚</m:t>
                                </m:r>
                                <m:r>
                                  <a:rPr lang="en-IN" b="0" i="1" smtClean="0">
                                    <a:latin typeface="Cambria Math" panose="02040503050406030204" pitchFamily="18" charset="0"/>
                                  </a:rPr>
                                  <m:t>𝑖</m:t>
                                </m:r>
                              </m:sub>
                              <m:sup>
                                <m:r>
                                  <a:rPr lang="en-IN" i="1">
                                    <a:latin typeface="Cambria Math" panose="02040503050406030204" pitchFamily="18" charset="0"/>
                                  </a:rPr>
                                  <m:t>2</m:t>
                                </m:r>
                              </m:sup>
                            </m:sSubSup>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𝐴</m:t>
                                </m:r>
                              </m:e>
                              <m:sub>
                                <m:r>
                                  <a:rPr lang="en-IN" i="1">
                                    <a:latin typeface="Cambria Math" panose="02040503050406030204" pitchFamily="18" charset="0"/>
                                  </a:rPr>
                                  <m:t>𝑛</m:t>
                                </m:r>
                                <m:r>
                                  <a:rPr lang="en-IN" b="0" i="1" smtClean="0">
                                    <a:latin typeface="Cambria Math" panose="02040503050406030204" pitchFamily="18" charset="0"/>
                                  </a:rPr>
                                  <m:t>𝑖</m:t>
                                </m:r>
                              </m:sub>
                              <m:sup>
                                <m:r>
                                  <a:rPr lang="en-IN" i="1">
                                    <a:latin typeface="Cambria Math" panose="02040503050406030204" pitchFamily="18" charset="0"/>
                                  </a:rPr>
                                  <m:t>2</m:t>
                                </m:r>
                              </m:sup>
                            </m:sSubSup>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m:t>
                                </m:r>
                                <m:r>
                                  <a:rPr lang="en-IN" i="1">
                                    <a:latin typeface="Cambria Math" panose="02040503050406030204" pitchFamily="18" charset="0"/>
                                  </a:rPr>
                                  <m:t>𝐴</m:t>
                                </m:r>
                              </m:e>
                              <m:sub>
                                <m:r>
                                  <a:rPr lang="en-IN" i="1">
                                    <a:latin typeface="Cambria Math" panose="02040503050406030204" pitchFamily="18" charset="0"/>
                                  </a:rPr>
                                  <m:t>𝑚𝑞</m:t>
                                </m:r>
                              </m:sub>
                              <m:sup>
                                <m:r>
                                  <a:rPr lang="en-IN" i="1">
                                    <a:latin typeface="Cambria Math" panose="02040503050406030204" pitchFamily="18" charset="0"/>
                                  </a:rPr>
                                  <m:t>2</m:t>
                                </m:r>
                              </m:sup>
                            </m:sSubSup>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𝐴</m:t>
                                </m:r>
                              </m:e>
                              <m:sub>
                                <m:r>
                                  <a:rPr lang="en-IN" i="1">
                                    <a:latin typeface="Cambria Math" panose="02040503050406030204" pitchFamily="18" charset="0"/>
                                  </a:rPr>
                                  <m:t>𝑛𝑞</m:t>
                                </m:r>
                              </m:sub>
                              <m:sup>
                                <m:r>
                                  <a:rPr lang="en-IN" i="1">
                                    <a:latin typeface="Cambria Math" panose="02040503050406030204" pitchFamily="18" charset="0"/>
                                  </a:rPr>
                                  <m:t>2</m:t>
                                </m:r>
                              </m:sup>
                            </m:sSubSup>
                            <m:r>
                              <a:rPr lang="en-IN" i="1">
                                <a:latin typeface="Cambria Math" panose="02040503050406030204" pitchFamily="18" charset="0"/>
                              </a:rPr>
                              <m:t>)</m:t>
                            </m:r>
                          </m:e>
                        </m:d>
                      </m:e>
                    </m:rad>
                  </m:oMath>
                </a14:m>
                <a:endParaRPr lang="en-IN" b="0" dirty="0"/>
              </a:p>
              <a:p>
                <a:pPr lvl="1"/>
                <a:r>
                  <a:rPr lang="en-IN" dirty="0"/>
                  <a:t>The minimum distance corresponding to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𝑛</m:t>
                        </m:r>
                      </m:e>
                    </m:d>
                    <m:r>
                      <a:rPr lang="en-IN" b="0" i="1" smtClean="0">
                        <a:latin typeface="Cambria Math" panose="02040503050406030204" pitchFamily="18" charset="0"/>
                      </a:rPr>
                      <m:t>=1</m:t>
                    </m:r>
                  </m:oMath>
                </a14:m>
                <a:r>
                  <a:rPr lang="en-IN" dirty="0"/>
                  <a:t> is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𝑚𝑖𝑛</m:t>
                        </m:r>
                      </m:sub>
                    </m:sSub>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b>
                          <m:sSubPr>
                            <m:ctrlPr>
                              <a:rPr lang="en-IN" b="0" i="1" smtClean="0">
                                <a:latin typeface="Cambria Math" panose="02040503050406030204" pitchFamily="18" charset="0"/>
                              </a:rPr>
                            </m:ctrlPr>
                          </m:sSubPr>
                          <m:e>
                            <m:r>
                              <a:rPr lang="en-IN" b="0" i="1" smtClean="0">
                                <a:latin typeface="Cambria Math" panose="02040503050406030204" pitchFamily="18" charset="0"/>
                              </a:rPr>
                              <m:t>2</m:t>
                            </m:r>
                            <m:r>
                              <a:rPr lang="en-IN" b="0" i="1" smtClean="0">
                                <a:latin typeface="Cambria Math" panose="02040503050406030204" pitchFamily="18" charset="0"/>
                              </a:rPr>
                              <m:t>ℰ</m:t>
                            </m:r>
                          </m:e>
                          <m:sub>
                            <m:r>
                              <a:rPr lang="en-IN" b="0" i="1" smtClean="0">
                                <a:latin typeface="Cambria Math" panose="02040503050406030204" pitchFamily="18" charset="0"/>
                              </a:rPr>
                              <m:t>𝑔</m:t>
                            </m:r>
                          </m:sub>
                        </m:sSub>
                      </m:e>
                    </m:rad>
                  </m:oMath>
                </a14:m>
                <a:endParaRPr lang="en-IN" dirty="0"/>
              </a:p>
              <a:p>
                <a:pPr lvl="2"/>
                <a:r>
                  <a:rPr lang="en-IN" dirty="0"/>
                  <a:t>Note </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ℰ</m:t>
                        </m:r>
                      </m:e>
                      <m:sub>
                        <m:r>
                          <a:rPr lang="en-IN" b="0" i="1" smtClean="0">
                            <a:latin typeface="Cambria Math" panose="02040503050406030204" pitchFamily="18" charset="0"/>
                            <a:ea typeface="Cambria Math" panose="02040503050406030204" pitchFamily="18" charset="0"/>
                          </a:rPr>
                          <m:t>𝑎𝑣𝑔</m:t>
                        </m:r>
                      </m:sub>
                    </m:sSub>
                    <m:r>
                      <a:rPr lang="en-IN" b="0" i="1" smtClean="0">
                        <a:latin typeface="Cambria Math" panose="02040503050406030204" pitchFamily="18" charset="0"/>
                        <a:ea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m:t>
                        </m:r>
                        <m:r>
                          <a:rPr lang="en-IN" i="1">
                            <a:latin typeface="Cambria Math" panose="02040503050406030204" pitchFamily="18" charset="0"/>
                          </a:rPr>
                          <m:t>𝑀</m:t>
                        </m:r>
                        <m:r>
                          <a:rPr lang="en-IN" i="1">
                            <a:latin typeface="Cambria Math" panose="02040503050406030204" pitchFamily="18" charset="0"/>
                          </a:rPr>
                          <m:t>−1)</m:t>
                        </m:r>
                      </m:num>
                      <m:den>
                        <m:r>
                          <a:rPr lang="en-IN" i="1">
                            <a:latin typeface="Cambria Math" panose="02040503050406030204" pitchFamily="18" charset="0"/>
                          </a:rPr>
                          <m:t>3</m:t>
                        </m:r>
                        <m:func>
                          <m:funcPr>
                            <m:ctrlPr>
                              <a:rPr lang="en-IN" i="1">
                                <a:latin typeface="Cambria Math" panose="02040503050406030204" pitchFamily="18" charset="0"/>
                              </a:rPr>
                            </m:ctrlPr>
                          </m:funcPr>
                          <m:fName>
                            <m:sSub>
                              <m:sSubPr>
                                <m:ctrlPr>
                                  <a:rPr lang="en-IN" i="1">
                                    <a:latin typeface="Cambria Math" panose="02040503050406030204" pitchFamily="18" charset="0"/>
                                  </a:rPr>
                                </m:ctrlPr>
                              </m:sSubPr>
                              <m:e>
                                <m:r>
                                  <m:rPr>
                                    <m:sty m:val="p"/>
                                  </m:rPr>
                                  <a:rPr lang="en-IN">
                                    <a:latin typeface="Cambria Math" panose="02040503050406030204" pitchFamily="18" charset="0"/>
                                  </a:rPr>
                                  <m:t>log</m:t>
                                </m:r>
                              </m:e>
                              <m:sub>
                                <m:r>
                                  <a:rPr lang="en-IN" i="1">
                                    <a:latin typeface="Cambria Math" panose="02040503050406030204" pitchFamily="18" charset="0"/>
                                  </a:rPr>
                                  <m:t>2</m:t>
                                </m:r>
                              </m:sub>
                            </m:sSub>
                          </m:fName>
                          <m:e>
                            <m:r>
                              <a:rPr lang="en-IN" i="1">
                                <a:latin typeface="Cambria Math" panose="02040503050406030204" pitchFamily="18" charset="0"/>
                              </a:rPr>
                              <m:t>𝑀</m:t>
                            </m:r>
                          </m:e>
                        </m:func>
                      </m:den>
                    </m:f>
                    <m:sSub>
                      <m:sSubPr>
                        <m:ctrlPr>
                          <a:rPr lang="en-IN" i="1">
                            <a:latin typeface="Cambria Math" panose="02040503050406030204" pitchFamily="18" charset="0"/>
                          </a:rPr>
                        </m:ctrlPr>
                      </m:sSubPr>
                      <m:e>
                        <m:r>
                          <a:rPr lang="en-IN" i="1">
                            <a:latin typeface="Cambria Math" panose="02040503050406030204" pitchFamily="18" charset="0"/>
                          </a:rPr>
                          <m:t>ℰ</m:t>
                        </m:r>
                      </m:e>
                      <m:sub>
                        <m:r>
                          <a:rPr lang="en-IN" i="1">
                            <a:latin typeface="Cambria Math" panose="02040503050406030204" pitchFamily="18" charset="0"/>
                          </a:rPr>
                          <m:t>𝑔</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ℰ</m:t>
                        </m:r>
                      </m:e>
                      <m:sub>
                        <m:r>
                          <a:rPr lang="en-IN" b="0" i="1" smtClean="0">
                            <a:latin typeface="Cambria Math" panose="02040503050406030204" pitchFamily="18" charset="0"/>
                            <a:ea typeface="Cambria Math" panose="02040503050406030204" pitchFamily="18" charset="0"/>
                          </a:rPr>
                          <m:t>𝑔</m:t>
                        </m:r>
                      </m:sub>
                    </m:sSub>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3</m:t>
                        </m:r>
                        <m:func>
                          <m:funcPr>
                            <m:ctrlPr>
                              <a:rPr lang="en-IN" b="0" i="1" smtClean="0">
                                <a:latin typeface="Cambria Math" panose="02040503050406030204" pitchFamily="18" charset="0"/>
                                <a:ea typeface="Cambria Math" panose="02040503050406030204" pitchFamily="18" charset="0"/>
                              </a:rPr>
                            </m:ctrlPr>
                          </m:funcPr>
                          <m:fName>
                            <m:sSub>
                              <m:sSubPr>
                                <m:ctrlPr>
                                  <a:rPr lang="en-IN" b="0" i="1" smtClean="0">
                                    <a:latin typeface="Cambria Math" panose="02040503050406030204" pitchFamily="18" charset="0"/>
                                    <a:ea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log</m:t>
                                </m:r>
                              </m:e>
                              <m:sub>
                                <m:r>
                                  <a:rPr lang="en-IN" b="0" i="1" smtClean="0">
                                    <a:latin typeface="Cambria Math" panose="02040503050406030204" pitchFamily="18" charset="0"/>
                                    <a:ea typeface="Cambria Math" panose="02040503050406030204" pitchFamily="18" charset="0"/>
                                  </a:rPr>
                                  <m:t>2</m:t>
                                </m:r>
                              </m:sub>
                            </m:sSub>
                          </m:fName>
                          <m:e>
                            <m:r>
                              <a:rPr lang="en-IN" b="0" i="1" smtClean="0">
                                <a:latin typeface="Cambria Math" panose="02040503050406030204" pitchFamily="18" charset="0"/>
                                <a:ea typeface="Cambria Math" panose="02040503050406030204" pitchFamily="18" charset="0"/>
                              </a:rPr>
                              <m:t>𝑀</m:t>
                            </m:r>
                          </m:e>
                        </m:func>
                      </m:num>
                      <m:den>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𝑀</m:t>
                        </m:r>
                        <m:r>
                          <a:rPr lang="en-IN" b="0" i="1" smtClean="0">
                            <a:latin typeface="Cambria Math" panose="02040503050406030204" pitchFamily="18" charset="0"/>
                            <a:ea typeface="Cambria Math" panose="02040503050406030204" pitchFamily="18" charset="0"/>
                          </a:rPr>
                          <m:t>−1)</m:t>
                        </m:r>
                      </m:den>
                    </m:f>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ℰ</m:t>
                        </m:r>
                      </m:e>
                      <m:sub>
                        <m:r>
                          <a:rPr lang="en-IN" b="0" i="1" smtClean="0">
                            <a:latin typeface="Cambria Math" panose="02040503050406030204" pitchFamily="18" charset="0"/>
                            <a:ea typeface="Cambria Math" panose="02040503050406030204" pitchFamily="18" charset="0"/>
                          </a:rPr>
                          <m:t>𝑏𝑎𝑣𝑔</m:t>
                        </m:r>
                      </m:sub>
                    </m:sSub>
                  </m:oMath>
                </a14:m>
                <a:endParaRPr lang="en-IN" b="0" dirty="0">
                  <a:ea typeface="Cambria Math" panose="02040503050406030204" pitchFamily="18" charset="0"/>
                </a:endParaRP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𝑚𝑖𝑛</m:t>
                        </m:r>
                      </m:sub>
                    </m:sSub>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6</m:t>
                            </m:r>
                            <m:func>
                              <m:funcPr>
                                <m:ctrlPr>
                                  <a:rPr lang="en-IN" b="0" i="1" smtClean="0">
                                    <a:latin typeface="Cambria Math" panose="02040503050406030204" pitchFamily="18" charset="0"/>
                                    <a:ea typeface="Cambria Math" panose="02040503050406030204" pitchFamily="18" charset="0"/>
                                  </a:rPr>
                                </m:ctrlPr>
                              </m:funcPr>
                              <m:fName>
                                <m:sSub>
                                  <m:sSubPr>
                                    <m:ctrlPr>
                                      <a:rPr lang="en-IN" b="0" i="1" smtClean="0">
                                        <a:latin typeface="Cambria Math" panose="02040503050406030204" pitchFamily="18" charset="0"/>
                                        <a:ea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log</m:t>
                                    </m:r>
                                  </m:e>
                                  <m:sub>
                                    <m:r>
                                      <a:rPr lang="en-IN" b="0" i="1" smtClean="0">
                                        <a:latin typeface="Cambria Math" panose="02040503050406030204" pitchFamily="18" charset="0"/>
                                        <a:ea typeface="Cambria Math" panose="02040503050406030204" pitchFamily="18" charset="0"/>
                                      </a:rPr>
                                      <m:t>2</m:t>
                                    </m:r>
                                  </m:sub>
                                </m:sSub>
                              </m:fName>
                              <m:e>
                                <m:r>
                                  <a:rPr lang="en-IN" b="0" i="1" smtClean="0">
                                    <a:latin typeface="Cambria Math" panose="02040503050406030204" pitchFamily="18" charset="0"/>
                                    <a:ea typeface="Cambria Math" panose="02040503050406030204" pitchFamily="18" charset="0"/>
                                  </a:rPr>
                                  <m:t>𝑀</m:t>
                                </m:r>
                              </m:e>
                            </m:func>
                          </m:num>
                          <m:den>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𝑀</m:t>
                            </m:r>
                            <m:r>
                              <a:rPr lang="en-IN" b="0" i="1" smtClean="0">
                                <a:latin typeface="Cambria Math" panose="02040503050406030204" pitchFamily="18" charset="0"/>
                                <a:ea typeface="Cambria Math" panose="02040503050406030204" pitchFamily="18" charset="0"/>
                              </a:rPr>
                              <m:t>−1)</m:t>
                            </m:r>
                          </m:den>
                        </m:f>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ℰ</m:t>
                            </m:r>
                          </m:e>
                          <m:sub>
                            <m:r>
                              <a:rPr lang="en-IN" b="0" i="1" smtClean="0">
                                <a:latin typeface="Cambria Math" panose="02040503050406030204" pitchFamily="18" charset="0"/>
                                <a:ea typeface="Cambria Math" panose="02040503050406030204" pitchFamily="18" charset="0"/>
                              </a:rPr>
                              <m:t>𝑏𝑎𝑣𝑔</m:t>
                            </m:r>
                          </m:sub>
                        </m:sSub>
                      </m:e>
                    </m:rad>
                  </m:oMath>
                </a14:m>
                <a:endParaRPr lang="en-IN" dirty="0"/>
              </a:p>
            </p:txBody>
          </p:sp>
        </mc:Choice>
        <mc:Fallback xmlns="">
          <p:sp>
            <p:nvSpPr>
              <p:cNvPr id="3" name="Content Placeholder 2">
                <a:extLst>
                  <a:ext uri="{FF2B5EF4-FFF2-40B4-BE49-F238E27FC236}">
                    <a16:creationId xmlns:a16="http://schemas.microsoft.com/office/drawing/2014/main" id="{E71D1429-A64F-1BE8-1C42-519538827CA3}"/>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56996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3ABF-D88B-C436-7BAC-32AF2B5A1E2B}"/>
              </a:ext>
            </a:extLst>
          </p:cNvPr>
          <p:cNvSpPr>
            <a:spLocks noGrp="1"/>
          </p:cNvSpPr>
          <p:nvPr>
            <p:ph type="title"/>
          </p:nvPr>
        </p:nvSpPr>
        <p:spPr/>
        <p:txBody>
          <a:bodyPr/>
          <a:lstStyle/>
          <a:p>
            <a:r>
              <a:rPr lang="en-IN" dirty="0"/>
              <a:t>Memoryless Modulation Techniques – QAM</a:t>
            </a:r>
          </a:p>
        </p:txBody>
      </p:sp>
      <p:sp>
        <p:nvSpPr>
          <p:cNvPr id="6" name="Content Placeholder 2">
            <a:extLst>
              <a:ext uri="{FF2B5EF4-FFF2-40B4-BE49-F238E27FC236}">
                <a16:creationId xmlns:a16="http://schemas.microsoft.com/office/drawing/2014/main" id="{4D1DE2F8-B04A-C8F2-5918-CF99B14912F2}"/>
              </a:ext>
            </a:extLst>
          </p:cNvPr>
          <p:cNvSpPr txBox="1">
            <a:spLocks/>
          </p:cNvSpPr>
          <p:nvPr/>
        </p:nvSpPr>
        <p:spPr>
          <a:xfrm>
            <a:off x="222033" y="542473"/>
            <a:ext cx="11368755" cy="6185497"/>
          </a:xfrm>
          <a:prstGeom prst="rect">
            <a:avLst/>
          </a:prstGeom>
        </p:spPr>
        <p:txBody>
          <a:bodyPr vert="horz" lIns="91440" tIns="45720" rIns="91440" bIns="45720" rtlCol="0">
            <a:normAutofit/>
          </a:bodyPr>
          <a:lstStyle>
            <a:lvl1pPr marL="271463"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Poppins" panose="00000500000000000000" pitchFamily="2" charset="0"/>
              </a:defRPr>
            </a:lvl1pPr>
            <a:lvl2pPr marL="719138" indent="-261938"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j-lt"/>
                <a:ea typeface="+mn-ea"/>
                <a:cs typeface="Poppins" panose="00000500000000000000" pitchFamily="2" charset="0"/>
              </a:defRPr>
            </a:lvl2pPr>
            <a:lvl3pPr marL="1074738" indent="-160338" algn="l" defTabSz="914400" rtl="0" eaLnBrk="1" latinLnBrk="0" hangingPunct="1">
              <a:spcBef>
                <a:spcPct val="20000"/>
              </a:spcBef>
              <a:buFont typeface="Wingdings" panose="05000000000000000000" pitchFamily="2" charset="2"/>
              <a:buChar char="§"/>
              <a:defRPr sz="1800" kern="1200">
                <a:solidFill>
                  <a:schemeClr val="tx1">
                    <a:lumMod val="75000"/>
                    <a:lumOff val="25000"/>
                  </a:schemeClr>
                </a:solidFill>
                <a:latin typeface="+mj-lt"/>
                <a:ea typeface="+mn-ea"/>
                <a:cs typeface="Poppins" panose="00000500000000000000" pitchFamily="2" charset="0"/>
              </a:defRPr>
            </a:lvl3pPr>
            <a:lvl4pPr marL="1524000" indent="-152400" algn="l" defTabSz="914400" rtl="0" eaLnBrk="1" latinLnBrk="0" hangingPunct="1">
              <a:spcBef>
                <a:spcPct val="20000"/>
              </a:spcBef>
              <a:buFont typeface="Courier New" panose="02070309020205020404" pitchFamily="49" charset="0"/>
              <a:buChar char="o"/>
              <a:defRPr sz="1600" kern="1200">
                <a:solidFill>
                  <a:schemeClr val="tx1">
                    <a:lumMod val="75000"/>
                    <a:lumOff val="25000"/>
                  </a:schemeClr>
                </a:solidFill>
                <a:latin typeface="+mj-lt"/>
                <a:ea typeface="+mn-ea"/>
                <a:cs typeface="Poppins" panose="00000500000000000000" pitchFamily="2" charset="0"/>
              </a:defRPr>
            </a:lvl4pPr>
            <a:lvl5pPr marL="1795463" indent="-144463" algn="l" defTabSz="914400" rtl="0" eaLnBrk="1" latinLnBrk="0" hangingPunct="1">
              <a:spcBef>
                <a:spcPct val="20000"/>
              </a:spcBef>
              <a:buFont typeface="Arial" panose="020B0604020202020204" pitchFamily="34" charset="0"/>
              <a:buChar char="•"/>
              <a:defRPr sz="1400" kern="1200">
                <a:solidFill>
                  <a:schemeClr val="tx1">
                    <a:lumMod val="75000"/>
                    <a:lumOff val="25000"/>
                  </a:schemeClr>
                </a:solidFill>
                <a:latin typeface="+mj-lt"/>
                <a:ea typeface="+mn-ea"/>
                <a:cs typeface="Poppins" panose="00000500000000000000" pitchFamily="2" charset="0"/>
              </a:defRPr>
            </a:lvl5pPr>
            <a:lvl6pPr marL="2420938" indent="-134938" algn="l" defTabSz="914400" rtl="0" eaLnBrk="1" latinLnBrk="0" hangingPunct="1">
              <a:spcBef>
                <a:spcPct val="20000"/>
              </a:spcBef>
              <a:buFont typeface="Arial" pitchFamily="34" charset="0"/>
              <a:buChar char="•"/>
              <a:defRPr lang="en-IN" sz="1200" kern="1200" dirty="0">
                <a:solidFill>
                  <a:schemeClr val="tx1">
                    <a:lumMod val="75000"/>
                    <a:lumOff val="25000"/>
                  </a:schemeClr>
                </a:solidFill>
                <a:latin typeface="Gotham Rounded Light" pitchFamily="50"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N" dirty="0"/>
          </a:p>
        </p:txBody>
      </p:sp>
      <p:grpSp>
        <p:nvGrpSpPr>
          <p:cNvPr id="15" name="Group 14">
            <a:extLst>
              <a:ext uri="{FF2B5EF4-FFF2-40B4-BE49-F238E27FC236}">
                <a16:creationId xmlns:a16="http://schemas.microsoft.com/office/drawing/2014/main" id="{698E21D2-F279-CA6D-2027-6AD43D1AB1DA}"/>
              </a:ext>
            </a:extLst>
          </p:cNvPr>
          <p:cNvGrpSpPr/>
          <p:nvPr/>
        </p:nvGrpSpPr>
        <p:grpSpPr>
          <a:xfrm>
            <a:off x="2708377" y="3739652"/>
            <a:ext cx="6302375" cy="2691445"/>
            <a:chOff x="3013715" y="3683032"/>
            <a:chExt cx="6302375" cy="2691445"/>
          </a:xfrm>
        </p:grpSpPr>
        <p:pic>
          <p:nvPicPr>
            <p:cNvPr id="13" name="Picture 12">
              <a:extLst>
                <a:ext uri="{FF2B5EF4-FFF2-40B4-BE49-F238E27FC236}">
                  <a16:creationId xmlns:a16="http://schemas.microsoft.com/office/drawing/2014/main" id="{95588623-8EAF-CE2C-6EC8-77A2C43B886E}"/>
                </a:ext>
              </a:extLst>
            </p:cNvPr>
            <p:cNvPicPr>
              <a:picLocks noChangeAspect="1"/>
            </p:cNvPicPr>
            <p:nvPr/>
          </p:nvPicPr>
          <p:blipFill>
            <a:blip r:embed="rId2"/>
            <a:stretch>
              <a:fillRect/>
            </a:stretch>
          </p:blipFill>
          <p:spPr>
            <a:xfrm>
              <a:off x="3013715" y="3683032"/>
              <a:ext cx="6302375" cy="2350391"/>
            </a:xfrm>
            <a:prstGeom prst="rect">
              <a:avLst/>
            </a:prstGeom>
          </p:spPr>
        </p:pic>
        <p:sp>
          <p:nvSpPr>
            <p:cNvPr id="14" name="TextBox 13">
              <a:extLst>
                <a:ext uri="{FF2B5EF4-FFF2-40B4-BE49-F238E27FC236}">
                  <a16:creationId xmlns:a16="http://schemas.microsoft.com/office/drawing/2014/main" id="{9319A38D-D0EC-36BA-C784-51B761BB2467}"/>
                </a:ext>
              </a:extLst>
            </p:cNvPr>
            <p:cNvSpPr txBox="1"/>
            <p:nvPr/>
          </p:nvSpPr>
          <p:spPr>
            <a:xfrm>
              <a:off x="4680386" y="5974367"/>
              <a:ext cx="3230432" cy="400110"/>
            </a:xfrm>
            <a:prstGeom prst="rect">
              <a:avLst/>
            </a:prstGeom>
            <a:noFill/>
          </p:spPr>
          <p:txBody>
            <a:bodyPr wrap="square" rtlCol="0">
              <a:spAutoFit/>
            </a:bodyPr>
            <a:lstStyle/>
            <a:p>
              <a:pPr algn="ctr"/>
              <a:r>
                <a:rPr lang="en-IN" sz="2000" b="1" dirty="0">
                  <a:latin typeface="Gotham Light" pitchFamily="50" charset="0"/>
                </a:rPr>
                <a:t>PAM, PSK, QAM Modulator</a:t>
              </a:r>
            </a:p>
          </p:txBody>
        </p:sp>
      </p:grpSp>
      <p:grpSp>
        <p:nvGrpSpPr>
          <p:cNvPr id="17" name="Group 16">
            <a:extLst>
              <a:ext uri="{FF2B5EF4-FFF2-40B4-BE49-F238E27FC236}">
                <a16:creationId xmlns:a16="http://schemas.microsoft.com/office/drawing/2014/main" id="{EB515783-5851-0443-C70C-D7BA684CF5EF}"/>
              </a:ext>
            </a:extLst>
          </p:cNvPr>
          <p:cNvGrpSpPr/>
          <p:nvPr/>
        </p:nvGrpSpPr>
        <p:grpSpPr>
          <a:xfrm>
            <a:off x="1545642" y="675780"/>
            <a:ext cx="8022987" cy="2866253"/>
            <a:chOff x="480240" y="562747"/>
            <a:chExt cx="8022987" cy="2866253"/>
          </a:xfrm>
        </p:grpSpPr>
        <p:grpSp>
          <p:nvGrpSpPr>
            <p:cNvPr id="11" name="Group 10">
              <a:extLst>
                <a:ext uri="{FF2B5EF4-FFF2-40B4-BE49-F238E27FC236}">
                  <a16:creationId xmlns:a16="http://schemas.microsoft.com/office/drawing/2014/main" id="{96E59B49-6275-2AC8-7EB8-685D288E611B}"/>
                </a:ext>
              </a:extLst>
            </p:cNvPr>
            <p:cNvGrpSpPr/>
            <p:nvPr/>
          </p:nvGrpSpPr>
          <p:grpSpPr>
            <a:xfrm>
              <a:off x="480240" y="721453"/>
              <a:ext cx="6488942" cy="2707547"/>
              <a:chOff x="1916826" y="1091308"/>
              <a:chExt cx="6488942" cy="2707547"/>
            </a:xfrm>
          </p:grpSpPr>
          <p:sp>
            <p:nvSpPr>
              <p:cNvPr id="7" name="TextBox 6">
                <a:extLst>
                  <a:ext uri="{FF2B5EF4-FFF2-40B4-BE49-F238E27FC236}">
                    <a16:creationId xmlns:a16="http://schemas.microsoft.com/office/drawing/2014/main" id="{45989A0E-DA10-FA59-ED67-5BBC82A64795}"/>
                  </a:ext>
                </a:extLst>
              </p:cNvPr>
              <p:cNvSpPr txBox="1"/>
              <p:nvPr/>
            </p:nvSpPr>
            <p:spPr>
              <a:xfrm>
                <a:off x="5519955" y="3398745"/>
                <a:ext cx="2885813" cy="400110"/>
              </a:xfrm>
              <a:prstGeom prst="rect">
                <a:avLst/>
              </a:prstGeom>
              <a:noFill/>
            </p:spPr>
            <p:txBody>
              <a:bodyPr wrap="square" rtlCol="0">
                <a:spAutoFit/>
              </a:bodyPr>
              <a:lstStyle/>
              <a:p>
                <a:pPr algn="ctr"/>
                <a:r>
                  <a:rPr lang="en-IN" sz="2000" b="1" dirty="0">
                    <a:latin typeface="Gotham Light" pitchFamily="50" charset="0"/>
                  </a:rPr>
                  <a:t>QAM Constellations</a:t>
                </a:r>
              </a:p>
            </p:txBody>
          </p:sp>
          <p:pic>
            <p:nvPicPr>
              <p:cNvPr id="10" name="Content Placeholder 4">
                <a:extLst>
                  <a:ext uri="{FF2B5EF4-FFF2-40B4-BE49-F238E27FC236}">
                    <a16:creationId xmlns:a16="http://schemas.microsoft.com/office/drawing/2014/main" id="{81D4A370-1FA6-690C-EB89-77B9C00876D7}"/>
                  </a:ext>
                </a:extLst>
              </p:cNvPr>
              <p:cNvPicPr>
                <a:picLocks noChangeAspect="1"/>
              </p:cNvPicPr>
              <p:nvPr/>
            </p:nvPicPr>
            <p:blipFill>
              <a:blip r:embed="rId3"/>
              <a:stretch>
                <a:fillRect/>
              </a:stretch>
            </p:blipFill>
            <p:spPr>
              <a:xfrm>
                <a:off x="1916826" y="1091308"/>
                <a:ext cx="5570063" cy="2146164"/>
              </a:xfrm>
              <a:prstGeom prst="rect">
                <a:avLst/>
              </a:prstGeom>
            </p:spPr>
          </p:pic>
        </p:grpSp>
        <p:pic>
          <p:nvPicPr>
            <p:cNvPr id="16" name="Picture 15">
              <a:extLst>
                <a:ext uri="{FF2B5EF4-FFF2-40B4-BE49-F238E27FC236}">
                  <a16:creationId xmlns:a16="http://schemas.microsoft.com/office/drawing/2014/main" id="{312BF78C-92D0-CE6D-279D-C6A4DFE6013A}"/>
                </a:ext>
              </a:extLst>
            </p:cNvPr>
            <p:cNvPicPr>
              <a:picLocks noChangeAspect="1"/>
            </p:cNvPicPr>
            <p:nvPr/>
          </p:nvPicPr>
          <p:blipFill>
            <a:blip r:embed="rId4"/>
            <a:stretch>
              <a:fillRect/>
            </a:stretch>
          </p:blipFill>
          <p:spPr>
            <a:xfrm>
              <a:off x="6040075" y="562747"/>
              <a:ext cx="2463152" cy="2442569"/>
            </a:xfrm>
            <a:prstGeom prst="rect">
              <a:avLst/>
            </a:prstGeom>
          </p:spPr>
        </p:pic>
      </p:grpSp>
    </p:spTree>
    <p:extLst>
      <p:ext uri="{BB962C8B-B14F-4D97-AF65-F5344CB8AC3E}">
        <p14:creationId xmlns:p14="http://schemas.microsoft.com/office/powerpoint/2010/main" val="314420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A847-3C77-6C40-6F84-EE0811F10541}"/>
              </a:ext>
            </a:extLst>
          </p:cNvPr>
          <p:cNvSpPr>
            <a:spLocks noGrp="1"/>
          </p:cNvSpPr>
          <p:nvPr>
            <p:ph type="title"/>
          </p:nvPr>
        </p:nvSpPr>
        <p:spPr/>
        <p:txBody>
          <a:bodyPr/>
          <a:lstStyle/>
          <a:p>
            <a:r>
              <a:rPr lang="en-IN" dirty="0"/>
              <a:t>Design of n-Dimensional 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CBD251-8117-FCC7-5AE9-B2379D18A269}"/>
                  </a:ext>
                </a:extLst>
              </p:cNvPr>
              <p:cNvSpPr>
                <a:spLocks noGrp="1"/>
              </p:cNvSpPr>
              <p:nvPr>
                <p:ph sz="quarter" idx="10"/>
              </p:nvPr>
            </p:nvSpPr>
            <p:spPr/>
            <p:txBody>
              <a:bodyPr>
                <a:normAutofit fontScale="92500" lnSpcReduction="20000"/>
              </a:bodyPr>
              <a:lstStyle/>
              <a:p>
                <a:r>
                  <a:rPr lang="en-IN" dirty="0"/>
                  <a:t>Design elements - Orthogonal, Bi-orthogonal, and Simplex Signalling</a:t>
                </a:r>
              </a:p>
              <a:p>
                <a:r>
                  <a:rPr lang="en-IN" dirty="0"/>
                  <a:t>Orthogonal signals</a:t>
                </a:r>
              </a:p>
              <a:p>
                <a:pPr lvl="1"/>
                <a:r>
                  <a:rPr lang="en-IN" dirty="0"/>
                  <a:t>Set of equal energy signals</a:t>
                </a:r>
              </a:p>
              <a:p>
                <a:pPr lvl="1"/>
                <a:r>
                  <a:rPr lang="en-IN" dirty="0"/>
                  <a:t>Inner product of any two signals in the set is zero</a:t>
                </a:r>
              </a:p>
              <a:p>
                <a:pPr lvl="1"/>
                <a:r>
                  <a:rPr lang="en-IN" dirty="0"/>
                  <a:t>Inner product value of the same signal is energy</a:t>
                </a:r>
              </a:p>
              <a:p>
                <a:pPr lvl="1"/>
                <a:r>
                  <a:rPr lang="en-IN" dirty="0"/>
                  <a:t>Signals are linearly independent and hence the dimensionality is same as the number of orthogonal signals – N=M</a:t>
                </a:r>
              </a:p>
              <a:p>
                <a:pPr lvl="1"/>
                <a:r>
                  <a:rPr lang="en-IN" dirty="0"/>
                  <a:t>The orthonormal basis set of orthogonal signal set can be derived by dividing each orthogonal signal in the set with its norm </a:t>
                </a:r>
                <a14:m>
                  <m:oMath xmlns:m="http://schemas.openxmlformats.org/officeDocument/2006/math">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ℰ</m:t>
                        </m:r>
                      </m:e>
                    </m:rad>
                  </m:oMath>
                </a14:m>
                <a:endParaRPr lang="en-IN"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ℰ</m:t>
                            </m:r>
                          </m:e>
                        </m:rad>
                      </m:den>
                    </m:f>
                    <m:r>
                      <a:rPr lang="en-IN" b="0" i="1" smtClean="0">
                        <a:latin typeface="Cambria Math" panose="02040503050406030204" pitchFamily="18" charset="0"/>
                      </a:rPr>
                      <m:t>, 1≤</m:t>
                    </m:r>
                    <m:r>
                      <a:rPr lang="en-IN" b="0" i="1" smtClean="0">
                        <a:latin typeface="Cambria Math" panose="02040503050406030204" pitchFamily="18" charset="0"/>
                      </a:rPr>
                      <m:t>𝑗</m:t>
                    </m:r>
                    <m:r>
                      <a:rPr lang="en-IN" b="0" i="1" smtClean="0">
                        <a:latin typeface="Cambria Math" panose="02040503050406030204" pitchFamily="18" charset="0"/>
                      </a:rPr>
                      <m:t>≤</m:t>
                    </m:r>
                    <m:r>
                      <a:rPr lang="en-IN" b="0" i="1" smtClean="0">
                        <a:latin typeface="Cambria Math" panose="02040503050406030204" pitchFamily="18" charset="0"/>
                      </a:rPr>
                      <m:t>𝑁</m:t>
                    </m:r>
                  </m:oMath>
                </a14:m>
                <a:endParaRPr lang="en-IN" dirty="0"/>
              </a:p>
              <a:p>
                <a:pPr lvl="1"/>
                <a:r>
                  <a:rPr lang="en-IN" dirty="0"/>
                  <a:t>Vector representation of orthogonal signals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1</m:t>
                        </m:r>
                      </m:sub>
                    </m:sSub>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ℰ</m:t>
                        </m:r>
                      </m:e>
                    </m:rad>
                    <m:r>
                      <a:rPr lang="en-IN" b="0" i="1" smtClean="0">
                        <a:latin typeface="Cambria Math" panose="02040503050406030204" pitchFamily="18" charset="0"/>
                      </a:rPr>
                      <m:t>,0,0,…0)</m:t>
                    </m:r>
                  </m:oMath>
                </a14:m>
                <a:endParaRPr lang="en-IN"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2</m:t>
                        </m:r>
                      </m:sub>
                    </m:sSub>
                    <m:r>
                      <a:rPr lang="en-IN" b="0" i="1" smtClean="0">
                        <a:latin typeface="Cambria Math" panose="02040503050406030204" pitchFamily="18" charset="0"/>
                      </a:rPr>
                      <m:t>=(0,</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ℰ</m:t>
                        </m:r>
                      </m:e>
                    </m:rad>
                    <m:r>
                      <a:rPr lang="en-IN" b="0" i="1" smtClean="0">
                        <a:latin typeface="Cambria Math" panose="02040503050406030204" pitchFamily="18" charset="0"/>
                      </a:rPr>
                      <m:t>,0,…0)</m:t>
                    </m:r>
                  </m:oMath>
                </a14:m>
                <a:endParaRPr lang="en-IN"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3</m:t>
                        </m:r>
                      </m:sub>
                    </m:sSub>
                    <m:r>
                      <a:rPr lang="en-IN" b="0" i="1" smtClean="0">
                        <a:latin typeface="Cambria Math" panose="02040503050406030204" pitchFamily="18" charset="0"/>
                      </a:rPr>
                      <m:t>=(0,0,</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ℰ</m:t>
                        </m:r>
                      </m:e>
                    </m:rad>
                    <m:r>
                      <a:rPr lang="en-IN" b="0" i="1" smtClean="0">
                        <a:latin typeface="Cambria Math" panose="02040503050406030204" pitchFamily="18" charset="0"/>
                      </a:rPr>
                      <m:t>,…0)</m:t>
                    </m:r>
                  </m:oMath>
                </a14:m>
                <a:endParaRPr lang="en-IN"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𝑀</m:t>
                        </m:r>
                      </m:sub>
                    </m:sSub>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0,0,0,…</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ℰ</m:t>
                            </m:r>
                          </m:e>
                        </m:rad>
                      </m:e>
                    </m:d>
                  </m:oMath>
                </a14:m>
                <a:endParaRPr lang="en-IN" b="0" dirty="0"/>
              </a:p>
              <a:p>
                <a:pPr lvl="1"/>
                <a:r>
                  <a:rPr lang="en-IN" dirty="0"/>
                  <a:t>From above representation, for </a:t>
                </a:r>
                <a14:m>
                  <m:oMath xmlns:m="http://schemas.openxmlformats.org/officeDocument/2006/math">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𝑛</m:t>
                    </m:r>
                  </m:oMath>
                </a14:m>
                <a:r>
                  <a:rPr lang="en-IN" dirty="0"/>
                  <a:t>, distance between any two signals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𝑚𝑖𝑛</m:t>
                        </m:r>
                      </m:sub>
                    </m:sSub>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r>
                          <a:rPr lang="en-IN" b="0" i="1" smtClean="0">
                            <a:latin typeface="Cambria Math" panose="02040503050406030204" pitchFamily="18" charset="0"/>
                          </a:rPr>
                          <m:t>ℰ</m:t>
                        </m:r>
                      </m:e>
                    </m:rad>
                  </m:oMath>
                </a14:m>
                <a:endParaRPr lang="en-IN" dirty="0"/>
              </a:p>
              <a:p>
                <a:pPr lvl="1"/>
                <a:r>
                  <a:rPr lang="en-IN" dirty="0"/>
                  <a:t>Energy per bit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𝑏</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ℰ</m:t>
                        </m:r>
                      </m:num>
                      <m:den>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𝑀</m:t>
                            </m:r>
                          </m:e>
                        </m:func>
                      </m:den>
                    </m:f>
                  </m:oMath>
                </a14:m>
                <a:r>
                  <a:rPr lang="en-IN" dirty="0"/>
                  <a:t> and substituting this in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𝑚𝑖𝑛</m:t>
                        </m:r>
                      </m:sub>
                    </m:sSub>
                    <m:r>
                      <a:rPr lang="en-IN" b="0" i="1" smtClean="0">
                        <a:latin typeface="Cambria Math" panose="02040503050406030204" pitchFamily="18" charset="0"/>
                      </a:rPr>
                      <m:t>,</m:t>
                    </m:r>
                  </m:oMath>
                </a14:m>
                <a:endParaRPr lang="en-IN" b="0"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𝑚𝑖𝑛</m:t>
                        </m:r>
                      </m:sub>
                    </m:sSub>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r>
                          <a:rPr lang="en-IN" b="0" i="1" smtClean="0">
                            <a:latin typeface="Cambria Math" panose="02040503050406030204" pitchFamily="18" charset="0"/>
                          </a:rPr>
                          <m:t>ℰ</m:t>
                        </m:r>
                      </m:e>
                    </m:ra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𝑀</m:t>
                                </m:r>
                              </m:e>
                            </m:func>
                            <m:r>
                              <a:rPr lang="en-IN" b="0" i="1" smtClean="0">
                                <a:latin typeface="Cambria Math" panose="02040503050406030204" pitchFamily="18" charset="0"/>
                              </a:rPr>
                              <m:t>ℰ</m:t>
                            </m:r>
                          </m:e>
                          <m:sub>
                            <m:r>
                              <a:rPr lang="en-IN" b="0" i="1" smtClean="0">
                                <a:latin typeface="Cambria Math" panose="02040503050406030204" pitchFamily="18" charset="0"/>
                              </a:rPr>
                              <m:t>𝑏</m:t>
                            </m:r>
                          </m:sub>
                        </m:sSub>
                      </m:e>
                    </m:rad>
                  </m:oMath>
                </a14:m>
                <a:endParaRPr lang="en-IN" dirty="0"/>
              </a:p>
              <a:p>
                <a:pPr lvl="2"/>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CECBD251-8117-FCC7-5AE9-B2379D18A269}"/>
                  </a:ext>
                </a:extLst>
              </p:cNvPr>
              <p:cNvSpPr>
                <a:spLocks noGrp="1" noRot="1" noChangeAspect="1" noMove="1" noResize="1" noEditPoints="1" noAdjustHandles="1" noChangeArrowheads="1" noChangeShapeType="1" noTextEdit="1"/>
              </p:cNvSpPr>
              <p:nvPr>
                <p:ph sz="quarter" idx="10"/>
              </p:nvPr>
            </p:nvSpPr>
            <p:spPr>
              <a:blipFill>
                <a:blip r:embed="rId2"/>
                <a:stretch>
                  <a:fillRect t="-1638" r="-536" b="-716"/>
                </a:stretch>
              </a:blipFill>
            </p:spPr>
            <p:txBody>
              <a:bodyPr/>
              <a:lstStyle/>
              <a:p>
                <a:r>
                  <a:rPr lang="en-IN">
                    <a:noFill/>
                  </a:rPr>
                  <a:t> </a:t>
                </a:r>
              </a:p>
            </p:txBody>
          </p:sp>
        </mc:Fallback>
      </mc:AlternateContent>
    </p:spTree>
    <p:extLst>
      <p:ext uri="{BB962C8B-B14F-4D97-AF65-F5344CB8AC3E}">
        <p14:creationId xmlns:p14="http://schemas.microsoft.com/office/powerpoint/2010/main" val="223478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CD347-4704-6B08-2FF9-0352F4904259}"/>
              </a:ext>
            </a:extLst>
          </p:cNvPr>
          <p:cNvSpPr>
            <a:spLocks noGrp="1"/>
          </p:cNvSpPr>
          <p:nvPr>
            <p:ph type="title"/>
          </p:nvPr>
        </p:nvSpPr>
        <p:spPr/>
        <p:txBody>
          <a:bodyPr/>
          <a:lstStyle/>
          <a:p>
            <a:r>
              <a:rPr lang="en-IN" dirty="0"/>
              <a:t>FSK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F0D58D-DB7D-F111-F835-235A830947CB}"/>
                  </a:ext>
                </a:extLst>
              </p:cNvPr>
              <p:cNvSpPr>
                <a:spLocks noGrp="1"/>
              </p:cNvSpPr>
              <p:nvPr>
                <p:ph sz="quarter" idx="10"/>
              </p:nvPr>
            </p:nvSpPr>
            <p:spPr>
              <a:xfrm>
                <a:off x="238811" y="550863"/>
                <a:ext cx="11368755" cy="5952594"/>
              </a:xfrm>
            </p:spPr>
            <p:txBody>
              <a:bodyPr>
                <a:normAutofit fontScale="85000" lnSpcReduction="20000"/>
              </a:bodyPr>
              <a:lstStyle/>
              <a:p>
                <a:r>
                  <a:rPr lang="en-IN" dirty="0"/>
                  <a:t>Special case of orthogonal signalling is FSK</a:t>
                </a:r>
              </a:p>
              <a:p>
                <a:r>
                  <a:rPr lang="en-IN" dirty="0"/>
                  <a:t>Bandpass signals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in terms of lowpass signal equivalent:</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𝑅𝑒</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sup>
                        </m:sSup>
                      </m:e>
                    </m:d>
                    <m:r>
                      <a:rPr lang="en-IN" b="0" i="1" smtClean="0">
                        <a:latin typeface="Cambria Math" panose="02040503050406030204" pitchFamily="18" charset="0"/>
                      </a:rPr>
                      <m:t>, 1≤</m:t>
                    </m:r>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𝑀</m:t>
                    </m:r>
                    <m:r>
                      <a:rPr lang="en-IN" b="0" i="1" smtClean="0">
                        <a:latin typeface="Cambria Math" panose="02040503050406030204" pitchFamily="18" charset="0"/>
                      </a:rPr>
                      <m:t>, 0≤</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𝑇</m:t>
                    </m:r>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ℰ</m:t>
                            </m:r>
                          </m:num>
                          <m:den>
                            <m:r>
                              <a:rPr lang="en-IN" b="0" i="1" smtClean="0">
                                <a:latin typeface="Cambria Math" panose="02040503050406030204" pitchFamily="18" charset="0"/>
                              </a:rPr>
                              <m:t>𝑇</m:t>
                            </m:r>
                          </m:den>
                        </m:f>
                        <m:r>
                          <a:rPr lang="en-IN" b="0" i="1" smtClean="0">
                            <a:latin typeface="Cambria Math" panose="02040503050406030204" pitchFamily="18" charset="0"/>
                          </a:rPr>
                          <m:t> </m:t>
                        </m:r>
                      </m:e>
                    </m:rad>
                    <m:r>
                      <m:rPr>
                        <m:sty m:val="p"/>
                      </m:rPr>
                      <a:rPr lang="en-IN" b="0" i="0" smtClean="0">
                        <a:latin typeface="Cambria Math" panose="02040503050406030204" pitchFamily="18" charset="0"/>
                      </a:rPr>
                      <m:t>cos</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𝑚</m:t>
                    </m:r>
                    <m:r>
                      <m:rPr>
                        <m:sty m:val="p"/>
                      </m:rPr>
                      <a:rPr lang="en-IN" b="0" i="0" smtClean="0">
                        <a:latin typeface="Cambria Math" panose="02040503050406030204" pitchFamily="18" charset="0"/>
                      </a:rPr>
                      <m:t>Δ</m:t>
                    </m:r>
                    <m:r>
                      <a:rPr lang="en-IN" b="0" i="1" smtClean="0">
                        <a:latin typeface="Cambria Math" panose="02040503050406030204" pitchFamily="18" charset="0"/>
                      </a:rPr>
                      <m:t>𝑓𝑡</m:t>
                    </m:r>
                    <m:r>
                      <a:rPr lang="en-IN" b="0" i="1" smtClean="0">
                        <a:latin typeface="Cambria Math" panose="02040503050406030204" pitchFamily="18" charset="0"/>
                      </a:rPr>
                      <m:t>)</m:t>
                    </m:r>
                  </m:oMath>
                </a14:m>
                <a:endParaRPr lang="en-IN" dirty="0"/>
              </a:p>
              <a:p>
                <a:pPr lvl="2"/>
                <a:r>
                  <a:rPr lang="en-IN" dirty="0"/>
                  <a:t>Where</a:t>
                </a:r>
              </a:p>
              <a:p>
                <a:pPr lvl="3"/>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ℰ</m:t>
                            </m:r>
                          </m:num>
                          <m:den>
                            <m:r>
                              <a:rPr lang="en-IN" b="0" i="1" smtClean="0">
                                <a:latin typeface="Cambria Math" panose="02040503050406030204" pitchFamily="18" charset="0"/>
                              </a:rPr>
                              <m:t>𝑇</m:t>
                            </m:r>
                          </m:den>
                        </m:f>
                      </m:e>
                    </m:ra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𝑚</m:t>
                        </m:r>
                        <m:r>
                          <m:rPr>
                            <m:sty m:val="p"/>
                          </m:rPr>
                          <a:rPr lang="en-IN" b="0" i="0" smtClean="0">
                            <a:latin typeface="Cambria Math" panose="02040503050406030204" pitchFamily="18" charset="0"/>
                          </a:rPr>
                          <m:t>Δ</m:t>
                        </m:r>
                        <m:r>
                          <a:rPr lang="en-IN" b="0" i="1" smtClean="0">
                            <a:latin typeface="Cambria Math" panose="02040503050406030204" pitchFamily="18" charset="0"/>
                          </a:rPr>
                          <m:t>𝑓</m:t>
                        </m:r>
                        <m:r>
                          <a:rPr lang="en-IN" b="0" i="1" smtClean="0">
                            <a:latin typeface="Cambria Math" panose="02040503050406030204" pitchFamily="18" charset="0"/>
                          </a:rPr>
                          <m:t> </m:t>
                        </m:r>
                        <m:r>
                          <a:rPr lang="en-IN" b="0" i="1" smtClean="0">
                            <a:latin typeface="Cambria Math" panose="02040503050406030204" pitchFamily="18" charset="0"/>
                          </a:rPr>
                          <m:t>𝑡</m:t>
                        </m:r>
                      </m:sup>
                    </m:sSup>
                    <m:r>
                      <a:rPr lang="en-IN" b="0" i="1" smtClean="0">
                        <a:latin typeface="Cambria Math" panose="02040503050406030204" pitchFamily="18" charset="0"/>
                      </a:rPr>
                      <m:t>, 1≤</m:t>
                    </m:r>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𝑀</m:t>
                    </m:r>
                    <m:r>
                      <a:rPr lang="en-IN" b="0" i="1" smtClean="0">
                        <a:latin typeface="Cambria Math" panose="02040503050406030204" pitchFamily="18" charset="0"/>
                      </a:rPr>
                      <m:t>, 0≤</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𝑇</m:t>
                    </m:r>
                  </m:oMath>
                </a14:m>
                <a:endParaRPr lang="en-IN" dirty="0"/>
              </a:p>
              <a:p>
                <a:r>
                  <a:rPr lang="en-IN" dirty="0"/>
                  <a:t>Finding minimum distance</a:t>
                </a:r>
              </a:p>
              <a:p>
                <a:pPr lvl="1"/>
                <a:r>
                  <a:rPr lang="en-IN" dirty="0"/>
                  <a:t>Solve for orthogonality of two signals</a:t>
                </a:r>
              </a:p>
              <a:p>
                <a:pPr lvl="2"/>
                <a14:m>
                  <m:oMath xmlns:m="http://schemas.openxmlformats.org/officeDocument/2006/math">
                    <m:r>
                      <a:rPr lang="en-IN" b="0" i="1" smtClean="0">
                        <a:latin typeface="Cambria Math" panose="02040503050406030204" pitchFamily="18" charset="0"/>
                      </a:rPr>
                      <m:t>&lt;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𝑛𝑙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&gt; =</m:t>
                    </m:r>
                    <m:r>
                      <a:rPr lang="en-IN" b="0" i="1" smtClean="0">
                        <a:latin typeface="Cambria Math" panose="02040503050406030204" pitchFamily="18" charset="0"/>
                      </a:rPr>
                      <m:t>𝑅𝑒</m:t>
                    </m:r>
                    <m:d>
                      <m:dPr>
                        <m:begChr m:val="["/>
                        <m:endChr m:val="]"/>
                        <m:ctrlPr>
                          <a:rPr lang="en-IN" b="0" i="1" smtClean="0">
                            <a:latin typeface="Cambria Math" panose="02040503050406030204" pitchFamily="18" charset="0"/>
                          </a:rPr>
                        </m:ctrlPr>
                      </m:dPr>
                      <m:e>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0</m:t>
                            </m:r>
                          </m:sub>
                          <m:sup>
                            <m:r>
                              <a:rPr lang="en-IN" b="0" i="1" smtClean="0">
                                <a:latin typeface="Cambria Math" panose="02040503050406030204" pitchFamily="18" charset="0"/>
                              </a:rPr>
                              <m:t>𝑇</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𝑛𝑙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𝑑𝑡</m:t>
                            </m:r>
                          </m:e>
                        </m:nary>
                      </m:e>
                    </m:d>
                    <m:r>
                      <a:rPr lang="en-IN" b="0" i="1" smtClean="0">
                        <a:latin typeface="Cambria Math" panose="02040503050406030204" pitchFamily="18" charset="0"/>
                      </a:rPr>
                      <m:t>=0, </m:t>
                    </m:r>
                    <m:r>
                      <a:rPr lang="en-IN" b="0" i="1" smtClean="0">
                        <a:latin typeface="Cambria Math" panose="02040503050406030204" pitchFamily="18" charset="0"/>
                      </a:rPr>
                      <m:t>𝑓𝑜𝑟</m:t>
                    </m:r>
                    <m:r>
                      <a:rPr lang="en-IN" b="0" i="1" smtClean="0">
                        <a:latin typeface="Cambria Math" panose="02040503050406030204" pitchFamily="18" charset="0"/>
                      </a:rPr>
                      <m:t> </m:t>
                    </m:r>
                    <m:r>
                      <a:rPr lang="en-IN" b="0" i="1" smtClean="0">
                        <a:latin typeface="Cambria Math" panose="02040503050406030204" pitchFamily="18" charset="0"/>
                      </a:rPr>
                      <m:t>𝑎𝑙𝑙</m:t>
                    </m:r>
                    <m:r>
                      <a:rPr lang="en-IN" b="0" i="1" smtClean="0">
                        <a:latin typeface="Cambria Math" panose="02040503050406030204" pitchFamily="18" charset="0"/>
                      </a:rPr>
                      <m:t> </m:t>
                    </m:r>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𝑛</m:t>
                    </m:r>
                  </m:oMath>
                </a14:m>
                <a:endParaRPr lang="en-IN" b="0" dirty="0"/>
              </a:p>
              <a:p>
                <a:pPr lvl="2"/>
                <a14:m>
                  <m:oMath xmlns:m="http://schemas.openxmlformats.org/officeDocument/2006/math">
                    <m:r>
                      <a:rPr lang="en-IN" b="0" i="1" smtClean="0">
                        <a:latin typeface="Cambria Math" panose="02040503050406030204" pitchFamily="18" charset="0"/>
                      </a:rPr>
                      <m:t>⇒&lt;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𝑛𝑙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&gt; =</m:t>
                    </m:r>
                    <m:f>
                      <m:fPr>
                        <m:ctrlPr>
                          <a:rPr lang="en-IN" i="1">
                            <a:latin typeface="Cambria Math" panose="02040503050406030204" pitchFamily="18" charset="0"/>
                          </a:rPr>
                        </m:ctrlPr>
                      </m:fPr>
                      <m:num>
                        <m:r>
                          <a:rPr lang="en-IN" i="1">
                            <a:latin typeface="Cambria Math" panose="02040503050406030204" pitchFamily="18" charset="0"/>
                          </a:rPr>
                          <m:t>2</m:t>
                        </m:r>
                        <m:r>
                          <a:rPr lang="en-IN" i="1">
                            <a:latin typeface="Cambria Math" panose="02040503050406030204" pitchFamily="18" charset="0"/>
                          </a:rPr>
                          <m:t>ℰ</m:t>
                        </m:r>
                      </m:num>
                      <m:den>
                        <m:r>
                          <a:rPr lang="en-IN" i="1">
                            <a:latin typeface="Cambria Math" panose="02040503050406030204" pitchFamily="18" charset="0"/>
                          </a:rPr>
                          <m:t>𝑇</m:t>
                        </m:r>
                      </m:den>
                    </m:f>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0</m:t>
                        </m:r>
                      </m:sub>
                      <m:sup>
                        <m:r>
                          <a:rPr lang="en-IN" b="0" i="1" smtClean="0">
                            <a:latin typeface="Cambria Math" panose="02040503050406030204" pitchFamily="18" charset="0"/>
                          </a:rPr>
                          <m:t>𝑇</m:t>
                        </m:r>
                      </m:sup>
                      <m:e>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b="0" i="1" smtClean="0">
                                <a:latin typeface="Cambria Math" panose="02040503050406030204" pitchFamily="18" charset="0"/>
                              </a:rPr>
                              <m:t>(</m:t>
                            </m:r>
                            <m:r>
                              <a:rPr lang="en-IN" i="1">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m:t>
                            </m:r>
                            <m:r>
                              <a:rPr lang="en-IN" i="1">
                                <a:latin typeface="Cambria Math" panose="02040503050406030204" pitchFamily="18" charset="0"/>
                              </a:rPr>
                              <m:t>𝛥</m:t>
                            </m:r>
                            <m:r>
                              <a:rPr lang="en-IN" i="1">
                                <a:latin typeface="Cambria Math" panose="02040503050406030204" pitchFamily="18" charset="0"/>
                              </a:rPr>
                              <m:t>𝑓</m:t>
                            </m:r>
                            <m:r>
                              <a:rPr lang="en-IN" i="1">
                                <a:latin typeface="Cambria Math" panose="02040503050406030204" pitchFamily="18" charset="0"/>
                              </a:rPr>
                              <m:t> </m:t>
                            </m:r>
                            <m:r>
                              <a:rPr lang="en-IN" i="1">
                                <a:latin typeface="Cambria Math" panose="02040503050406030204" pitchFamily="18" charset="0"/>
                              </a:rPr>
                              <m:t>𝑡</m:t>
                            </m:r>
                          </m:sup>
                        </m:sSup>
                      </m:e>
                    </m:nary>
                    <m:r>
                      <a:rPr lang="en-IN" b="0" i="1" smtClean="0">
                        <a:latin typeface="Cambria Math" panose="02040503050406030204" pitchFamily="18" charset="0"/>
                      </a:rPr>
                      <m:t>𝑑𝑡</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i="1">
                            <a:latin typeface="Cambria Math" panose="02040503050406030204" pitchFamily="18" charset="0"/>
                          </a:rPr>
                          <m:t>2</m:t>
                        </m:r>
                        <m:r>
                          <a:rPr lang="en-IN" i="1">
                            <a:latin typeface="Cambria Math" panose="02040503050406030204" pitchFamily="18" charset="0"/>
                          </a:rPr>
                          <m:t>ℰ</m:t>
                        </m:r>
                        <m:func>
                          <m:funcPr>
                            <m:ctrlPr>
                              <a:rPr lang="en-IN" b="0" i="1" smtClean="0">
                                <a:latin typeface="Cambria Math" panose="02040503050406030204" pitchFamily="18" charset="0"/>
                              </a:rPr>
                            </m:ctrlPr>
                          </m:funcPr>
                          <m:fName>
                            <m:r>
                              <a:rPr lang="en-IN" b="0" i="1" smtClean="0">
                                <a:latin typeface="Cambria Math" panose="02040503050406030204" pitchFamily="18" charset="0"/>
                              </a:rPr>
                              <m:t>𝑠𝑖𝑛</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𝜋</m:t>
                                </m:r>
                                <m:r>
                                  <a:rPr lang="en-IN" b="0" i="1" smtClean="0">
                                    <a:latin typeface="Cambria Math" panose="02040503050406030204" pitchFamily="18" charset="0"/>
                                  </a:rPr>
                                  <m:t>𝑇</m:t>
                                </m:r>
                                <m:d>
                                  <m:dPr>
                                    <m:ctrlPr>
                                      <a:rPr lang="en-IN" b="0" i="1" smtClean="0">
                                        <a:latin typeface="Cambria Math" panose="02040503050406030204" pitchFamily="18" charset="0"/>
                                      </a:rPr>
                                    </m:ctrlPr>
                                  </m:dPr>
                                  <m:e>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𝑛</m:t>
                                    </m:r>
                                  </m:e>
                                </m:d>
                                <m:r>
                                  <a:rPr lang="en-IN" b="0" i="1" smtClean="0">
                                    <a:latin typeface="Cambria Math" panose="02040503050406030204" pitchFamily="18" charset="0"/>
                                  </a:rPr>
                                  <m:t>𝛥</m:t>
                                </m:r>
                                <m:r>
                                  <a:rPr lang="en-IN" b="0" i="1" smtClean="0">
                                    <a:latin typeface="Cambria Math" panose="02040503050406030204" pitchFamily="18" charset="0"/>
                                  </a:rPr>
                                  <m:t>𝑓</m:t>
                                </m:r>
                              </m:e>
                            </m:d>
                          </m:e>
                        </m:func>
                      </m:num>
                      <m:den>
                        <m:r>
                          <a:rPr lang="en-IN" b="0" i="1" smtClean="0">
                            <a:latin typeface="Cambria Math" panose="02040503050406030204" pitchFamily="18" charset="0"/>
                          </a:rPr>
                          <m:t>𝜋</m:t>
                        </m:r>
                        <m:r>
                          <a:rPr lang="en-IN" b="0" i="1" smtClean="0">
                            <a:latin typeface="Cambria Math" panose="02040503050406030204" pitchFamily="18" charset="0"/>
                          </a:rPr>
                          <m:t>𝑇</m:t>
                        </m:r>
                        <m:d>
                          <m:dPr>
                            <m:ctrlPr>
                              <a:rPr lang="en-IN" b="0" i="1" smtClean="0">
                                <a:latin typeface="Cambria Math" panose="02040503050406030204" pitchFamily="18" charset="0"/>
                              </a:rPr>
                            </m:ctrlPr>
                          </m:dPr>
                          <m:e>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𝑛</m:t>
                            </m:r>
                          </m:e>
                        </m:d>
                        <m:r>
                          <a:rPr lang="en-IN" b="0" i="1" smtClean="0">
                            <a:latin typeface="Cambria Math" panose="02040503050406030204" pitchFamily="18" charset="0"/>
                          </a:rPr>
                          <m:t>𝛥</m:t>
                        </m:r>
                        <m:r>
                          <a:rPr lang="en-IN" b="0" i="1" smtClean="0">
                            <a:latin typeface="Cambria Math" panose="02040503050406030204" pitchFamily="18" charset="0"/>
                          </a:rPr>
                          <m:t>𝑓</m:t>
                        </m:r>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𝜋</m:t>
                        </m:r>
                        <m:r>
                          <a:rPr lang="en-IN" b="0" i="1" smtClean="0">
                            <a:latin typeface="Cambria Math" panose="02040503050406030204" pitchFamily="18" charset="0"/>
                          </a:rPr>
                          <m:t>𝑇</m:t>
                        </m:r>
                        <m:d>
                          <m:dPr>
                            <m:ctrlPr>
                              <a:rPr lang="en-IN" b="0" i="1" smtClean="0">
                                <a:latin typeface="Cambria Math" panose="02040503050406030204" pitchFamily="18" charset="0"/>
                              </a:rPr>
                            </m:ctrlPr>
                          </m:dPr>
                          <m:e>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𝑛</m:t>
                            </m:r>
                          </m:e>
                        </m:d>
                        <m:r>
                          <a:rPr lang="en-IN" b="0" i="1" smtClean="0">
                            <a:latin typeface="Cambria Math" panose="02040503050406030204" pitchFamily="18" charset="0"/>
                          </a:rPr>
                          <m:t>𝛥</m:t>
                        </m:r>
                        <m:r>
                          <a:rPr lang="en-IN" b="0" i="1" smtClean="0">
                            <a:latin typeface="Cambria Math" panose="02040503050406030204" pitchFamily="18" charset="0"/>
                          </a:rPr>
                          <m:t>𝑓</m:t>
                        </m:r>
                      </m:sup>
                    </m:sSup>
                  </m:oMath>
                </a14:m>
                <a:endParaRPr lang="en-IN" b="0" i="1" dirty="0"/>
              </a:p>
              <a:p>
                <a:pPr lvl="2"/>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𝑅𝑒</m:t>
                    </m:r>
                    <m:d>
                      <m:dPr>
                        <m:begChr m:val="["/>
                        <m:endChr m:val="]"/>
                        <m:ctrlPr>
                          <a:rPr lang="en-IN" b="0" i="1" smtClean="0">
                            <a:latin typeface="Cambria Math" panose="02040503050406030204" pitchFamily="18" charset="0"/>
                          </a:rPr>
                        </m:ctrlPr>
                      </m:dPr>
                      <m:e>
                        <m:r>
                          <a:rPr lang="en-IN" i="1">
                            <a:latin typeface="Cambria Math" panose="02040503050406030204" pitchFamily="18" charset="0"/>
                          </a:rPr>
                          <m:t>&lt;</m:t>
                        </m:r>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𝑚𝑙</m:t>
                            </m:r>
                          </m:sub>
                        </m:sSub>
                        <m:d>
                          <m:dPr>
                            <m:ctrlPr>
                              <a:rPr lang="en-IN" i="1">
                                <a:latin typeface="Cambria Math" panose="02040503050406030204" pitchFamily="18" charset="0"/>
                              </a:rPr>
                            </m:ctrlPr>
                          </m:dPr>
                          <m:e>
                            <m:r>
                              <a:rPr lang="en-IN" i="1">
                                <a:latin typeface="Cambria Math" panose="02040503050406030204" pitchFamily="18" charset="0"/>
                              </a:rPr>
                              <m:t>𝑡</m:t>
                            </m:r>
                          </m:e>
                        </m:d>
                        <m:r>
                          <a:rPr lang="en-IN" i="1">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𝑛𝑙</m:t>
                            </m:r>
                          </m:sub>
                        </m:sSub>
                        <m:d>
                          <m:dPr>
                            <m:ctrlPr>
                              <a:rPr lang="en-IN" i="1">
                                <a:latin typeface="Cambria Math" panose="02040503050406030204" pitchFamily="18" charset="0"/>
                              </a:rPr>
                            </m:ctrlPr>
                          </m:dPr>
                          <m:e>
                            <m:r>
                              <a:rPr lang="en-IN" i="1">
                                <a:latin typeface="Cambria Math" panose="02040503050406030204" pitchFamily="18" charset="0"/>
                              </a:rPr>
                              <m:t>𝑡</m:t>
                            </m:r>
                          </m:e>
                        </m:d>
                        <m:r>
                          <a:rPr lang="en-IN" i="1">
                            <a:latin typeface="Cambria Math" panose="02040503050406030204" pitchFamily="18" charset="0"/>
                          </a:rPr>
                          <m:t>&gt; </m:t>
                        </m:r>
                      </m:e>
                    </m:d>
                    <m:r>
                      <a:rPr lang="en-IN" b="0" i="1" smtClean="0">
                        <a:latin typeface="Cambria Math" panose="02040503050406030204" pitchFamily="18" charset="0"/>
                      </a:rPr>
                      <m:t>=</m:t>
                    </m:r>
                  </m:oMath>
                </a14:m>
                <a:r>
                  <a:rPr lang="en-IN" dirty="0"/>
                  <a:t>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2</m:t>
                        </m:r>
                        <m:r>
                          <a:rPr lang="en-IN" i="1">
                            <a:latin typeface="Cambria Math" panose="02040503050406030204" pitchFamily="18" charset="0"/>
                          </a:rPr>
                          <m:t>ℰ</m:t>
                        </m:r>
                        <m:func>
                          <m:funcPr>
                            <m:ctrlPr>
                              <a:rPr lang="en-IN" i="1">
                                <a:latin typeface="Cambria Math" panose="02040503050406030204" pitchFamily="18" charset="0"/>
                              </a:rPr>
                            </m:ctrlPr>
                          </m:funcPr>
                          <m:fName>
                            <m:r>
                              <a:rPr lang="en-IN" i="1">
                                <a:latin typeface="Cambria Math" panose="02040503050406030204" pitchFamily="18" charset="0"/>
                              </a:rPr>
                              <m:t>𝑠𝑖𝑛</m:t>
                            </m:r>
                          </m:fName>
                          <m:e>
                            <m:d>
                              <m:dPr>
                                <m:ctrlPr>
                                  <a:rPr lang="en-IN" i="1">
                                    <a:latin typeface="Cambria Math" panose="02040503050406030204" pitchFamily="18" charset="0"/>
                                  </a:rPr>
                                </m:ctrlPr>
                              </m:dPr>
                              <m:e>
                                <m:r>
                                  <a:rPr lang="en-IN" i="1">
                                    <a:latin typeface="Cambria Math" panose="02040503050406030204" pitchFamily="18" charset="0"/>
                                  </a:rPr>
                                  <m:t>𝜋</m:t>
                                </m:r>
                                <m:r>
                                  <a:rPr lang="en-IN" i="1">
                                    <a:latin typeface="Cambria Math" panose="02040503050406030204" pitchFamily="18" charset="0"/>
                                  </a:rPr>
                                  <m:t>𝑇</m:t>
                                </m:r>
                                <m:d>
                                  <m:dPr>
                                    <m:ctrlPr>
                                      <a:rPr lang="en-IN" i="1">
                                        <a:latin typeface="Cambria Math" panose="02040503050406030204" pitchFamily="18" charset="0"/>
                                      </a:rPr>
                                    </m:ctrlPr>
                                  </m:dPr>
                                  <m:e>
                                    <m:r>
                                      <a:rPr lang="en-IN" i="1">
                                        <a:latin typeface="Cambria Math" panose="02040503050406030204" pitchFamily="18" charset="0"/>
                                      </a:rPr>
                                      <m:t>𝑚</m:t>
                                    </m:r>
                                    <m:r>
                                      <a:rPr lang="en-IN" i="1">
                                        <a:latin typeface="Cambria Math" panose="02040503050406030204" pitchFamily="18" charset="0"/>
                                      </a:rPr>
                                      <m:t>−</m:t>
                                    </m:r>
                                    <m:r>
                                      <a:rPr lang="en-IN" i="1">
                                        <a:latin typeface="Cambria Math" panose="02040503050406030204" pitchFamily="18" charset="0"/>
                                      </a:rPr>
                                      <m:t>𝑛</m:t>
                                    </m:r>
                                  </m:e>
                                </m:d>
                                <m:r>
                                  <a:rPr lang="en-IN" i="1">
                                    <a:latin typeface="Cambria Math" panose="02040503050406030204" pitchFamily="18" charset="0"/>
                                  </a:rPr>
                                  <m:t>𝛥</m:t>
                                </m:r>
                                <m:r>
                                  <a:rPr lang="en-IN" i="1">
                                    <a:latin typeface="Cambria Math" panose="02040503050406030204" pitchFamily="18" charset="0"/>
                                  </a:rPr>
                                  <m:t>𝑓</m:t>
                                </m:r>
                              </m:e>
                            </m:d>
                          </m:e>
                        </m:func>
                      </m:num>
                      <m:den>
                        <m:r>
                          <a:rPr lang="en-IN" i="1">
                            <a:latin typeface="Cambria Math" panose="02040503050406030204" pitchFamily="18" charset="0"/>
                          </a:rPr>
                          <m:t>𝜋</m:t>
                        </m:r>
                        <m:r>
                          <a:rPr lang="en-IN" i="1">
                            <a:latin typeface="Cambria Math" panose="02040503050406030204" pitchFamily="18" charset="0"/>
                          </a:rPr>
                          <m:t>𝑇</m:t>
                        </m:r>
                        <m:d>
                          <m:dPr>
                            <m:ctrlPr>
                              <a:rPr lang="en-IN" i="1">
                                <a:latin typeface="Cambria Math" panose="02040503050406030204" pitchFamily="18" charset="0"/>
                              </a:rPr>
                            </m:ctrlPr>
                          </m:dPr>
                          <m:e>
                            <m:r>
                              <a:rPr lang="en-IN" i="1">
                                <a:latin typeface="Cambria Math" panose="02040503050406030204" pitchFamily="18" charset="0"/>
                              </a:rPr>
                              <m:t>𝑚</m:t>
                            </m:r>
                            <m:r>
                              <a:rPr lang="en-IN" i="1">
                                <a:latin typeface="Cambria Math" panose="02040503050406030204" pitchFamily="18" charset="0"/>
                              </a:rPr>
                              <m:t>−</m:t>
                            </m:r>
                            <m:r>
                              <a:rPr lang="en-IN" i="1">
                                <a:latin typeface="Cambria Math" panose="02040503050406030204" pitchFamily="18" charset="0"/>
                              </a:rPr>
                              <m:t>𝑛</m:t>
                            </m:r>
                          </m:e>
                        </m:d>
                        <m:r>
                          <a:rPr lang="en-IN" i="1">
                            <a:latin typeface="Cambria Math" panose="02040503050406030204" pitchFamily="18" charset="0"/>
                          </a:rPr>
                          <m:t>𝛥</m:t>
                        </m:r>
                        <m:r>
                          <a:rPr lang="en-IN" i="1">
                            <a:latin typeface="Cambria Math" panose="02040503050406030204" pitchFamily="18" charset="0"/>
                          </a:rPr>
                          <m:t>𝑓</m:t>
                        </m:r>
                      </m:den>
                    </m:f>
                  </m:oMath>
                </a14:m>
                <a:r>
                  <a:rPr lang="en-IN" dirty="0"/>
                  <a:t> </a:t>
                </a:r>
                <a14:m>
                  <m:oMath xmlns:m="http://schemas.openxmlformats.org/officeDocument/2006/math">
                    <m:r>
                      <a:rPr lang="en-IN" i="1">
                        <a:latin typeface="Cambria Math" panose="02040503050406030204" pitchFamily="18" charset="0"/>
                      </a:rPr>
                      <m:t>𝑐𝑜𝑠</m:t>
                    </m:r>
                    <m:r>
                      <a:rPr lang="en-IN" i="1">
                        <a:latin typeface="Cambria Math" panose="02040503050406030204" pitchFamily="18" charset="0"/>
                      </a:rPr>
                      <m:t>⁡(</m:t>
                    </m:r>
                    <m:r>
                      <a:rPr lang="en-IN" i="1">
                        <a:latin typeface="Cambria Math" panose="02040503050406030204" pitchFamily="18" charset="0"/>
                      </a:rPr>
                      <m:t>𝜋</m:t>
                    </m:r>
                    <m:r>
                      <a:rPr lang="en-IN" i="1">
                        <a:latin typeface="Cambria Math" panose="02040503050406030204" pitchFamily="18" charset="0"/>
                      </a:rPr>
                      <m:t>𝑇</m:t>
                    </m:r>
                    <m:d>
                      <m:dPr>
                        <m:ctrlPr>
                          <a:rPr lang="en-IN" i="1">
                            <a:latin typeface="Cambria Math" panose="02040503050406030204" pitchFamily="18" charset="0"/>
                          </a:rPr>
                        </m:ctrlPr>
                      </m:dPr>
                      <m:e>
                        <m:r>
                          <a:rPr lang="en-IN" i="1">
                            <a:latin typeface="Cambria Math" panose="02040503050406030204" pitchFamily="18" charset="0"/>
                          </a:rPr>
                          <m:t>𝑚</m:t>
                        </m:r>
                        <m:r>
                          <a:rPr lang="en-IN" i="1">
                            <a:latin typeface="Cambria Math" panose="02040503050406030204" pitchFamily="18" charset="0"/>
                          </a:rPr>
                          <m:t>−</m:t>
                        </m:r>
                        <m:r>
                          <a:rPr lang="en-IN" i="1">
                            <a:latin typeface="Cambria Math" panose="02040503050406030204" pitchFamily="18" charset="0"/>
                          </a:rPr>
                          <m:t>𝑛</m:t>
                        </m:r>
                      </m:e>
                    </m:d>
                    <m:r>
                      <a:rPr lang="en-IN" i="1">
                        <a:latin typeface="Cambria Math" panose="02040503050406030204" pitchFamily="18" charset="0"/>
                      </a:rPr>
                      <m:t>𝛥</m:t>
                    </m:r>
                    <m:r>
                      <a:rPr lang="en-IN" i="1">
                        <a:latin typeface="Cambria Math" panose="02040503050406030204" pitchFamily="18" charset="0"/>
                      </a:rPr>
                      <m:t>𝑓</m:t>
                    </m:r>
                    <m:r>
                      <a:rPr lang="en-IN" i="1">
                        <a:latin typeface="Cambria Math" panose="02040503050406030204" pitchFamily="18" charset="0"/>
                      </a:rPr>
                      <m:t>)</m:t>
                    </m:r>
                  </m:oMath>
                </a14:m>
                <a:endParaRPr lang="en-IN" i="1" dirty="0"/>
              </a:p>
              <a:p>
                <a:pPr lvl="2"/>
                <a:r>
                  <a:rPr lang="en-IN" dirty="0"/>
                  <a:t>Taking double angle formula for sine (</a:t>
                </a:r>
                <a14:m>
                  <m:oMath xmlns:m="http://schemas.openxmlformats.org/officeDocument/2006/math">
                    <m:r>
                      <a:rPr lang="en-IN" b="0" i="1" smtClean="0">
                        <a:latin typeface="Cambria Math" panose="02040503050406030204" pitchFamily="18" charset="0"/>
                      </a:rPr>
                      <m:t>𝑠𝑖𝑛</m:t>
                    </m:r>
                    <m:r>
                      <a:rPr lang="en-IN" b="0" i="1" smtClean="0">
                        <a:latin typeface="Cambria Math" panose="02040503050406030204" pitchFamily="18" charset="0"/>
                      </a:rPr>
                      <m:t>𝜃</m:t>
                    </m:r>
                    <m:r>
                      <a:rPr lang="en-IN" b="0" i="1" smtClean="0">
                        <a:latin typeface="Cambria Math" panose="02040503050406030204" pitchFamily="18" charset="0"/>
                      </a:rPr>
                      <m:t>∗</m:t>
                    </m:r>
                    <m:r>
                      <a:rPr lang="en-IN" b="0" i="1" smtClean="0">
                        <a:latin typeface="Cambria Math" panose="02040503050406030204" pitchFamily="18" charset="0"/>
                      </a:rPr>
                      <m:t>𝑐𝑜𝑠</m:t>
                    </m:r>
                    <m:r>
                      <a:rPr lang="en-IN" b="0" i="1" smtClean="0">
                        <a:latin typeface="Cambria Math" panose="02040503050406030204" pitchFamily="18" charset="0"/>
                      </a:rPr>
                      <m:t>𝜃</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𝑠𝑖𝑛</m:t>
                    </m:r>
                    <m:r>
                      <a:rPr lang="en-IN" b="0" i="1" smtClean="0">
                        <a:latin typeface="Cambria Math" panose="02040503050406030204" pitchFamily="18" charset="0"/>
                      </a:rPr>
                      <m:t>2</m:t>
                    </m:r>
                    <m:r>
                      <a:rPr lang="en-IN" b="0" i="1" smtClean="0">
                        <a:latin typeface="Cambria Math" panose="02040503050406030204" pitchFamily="18" charset="0"/>
                      </a:rPr>
                      <m:t>𝜃</m:t>
                    </m:r>
                    <m:r>
                      <a:rPr lang="en-IN" b="0" i="0" smtClean="0">
                        <a:latin typeface="Cambria Math" panose="02040503050406030204" pitchFamily="18" charset="0"/>
                      </a:rPr>
                      <m:t>),</m:t>
                    </m:r>
                  </m:oMath>
                </a14:m>
                <a:endParaRPr lang="en-IN" b="0" dirty="0"/>
              </a:p>
              <a:p>
                <a:pPr lvl="2"/>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𝑅𝑒</m:t>
                    </m:r>
                    <m:d>
                      <m:dPr>
                        <m:begChr m:val="["/>
                        <m:endChr m:val="]"/>
                        <m:ctrlPr>
                          <a:rPr lang="en-IN" b="0" i="1" smtClean="0">
                            <a:latin typeface="Cambria Math" panose="02040503050406030204" pitchFamily="18" charset="0"/>
                          </a:rPr>
                        </m:ctrlPr>
                      </m:dPr>
                      <m:e>
                        <m:r>
                          <a:rPr lang="en-IN" i="1">
                            <a:latin typeface="Cambria Math" panose="02040503050406030204" pitchFamily="18" charset="0"/>
                          </a:rPr>
                          <m:t>&lt;</m:t>
                        </m:r>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𝑚𝑙</m:t>
                            </m:r>
                          </m:sub>
                        </m:sSub>
                        <m:d>
                          <m:dPr>
                            <m:ctrlPr>
                              <a:rPr lang="en-IN" i="1">
                                <a:latin typeface="Cambria Math" panose="02040503050406030204" pitchFamily="18" charset="0"/>
                              </a:rPr>
                            </m:ctrlPr>
                          </m:dPr>
                          <m:e>
                            <m:r>
                              <a:rPr lang="en-IN" i="1">
                                <a:latin typeface="Cambria Math" panose="02040503050406030204" pitchFamily="18" charset="0"/>
                              </a:rPr>
                              <m:t>𝑡</m:t>
                            </m:r>
                          </m:e>
                        </m:d>
                        <m:r>
                          <a:rPr lang="en-IN" i="1">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𝑛𝑙</m:t>
                            </m:r>
                          </m:sub>
                        </m:sSub>
                        <m:d>
                          <m:dPr>
                            <m:ctrlPr>
                              <a:rPr lang="en-IN" i="1">
                                <a:latin typeface="Cambria Math" panose="02040503050406030204" pitchFamily="18" charset="0"/>
                              </a:rPr>
                            </m:ctrlPr>
                          </m:dPr>
                          <m:e>
                            <m:r>
                              <a:rPr lang="en-IN" i="1">
                                <a:latin typeface="Cambria Math" panose="02040503050406030204" pitchFamily="18" charset="0"/>
                              </a:rPr>
                              <m:t>𝑡</m:t>
                            </m:r>
                          </m:e>
                        </m:d>
                        <m:r>
                          <a:rPr lang="en-IN" i="1">
                            <a:latin typeface="Cambria Math" panose="02040503050406030204" pitchFamily="18" charset="0"/>
                          </a:rPr>
                          <m:t>&gt; </m:t>
                        </m:r>
                      </m:e>
                    </m:d>
                    <m:r>
                      <a:rPr lang="en-IN" b="0" i="1" smtClean="0">
                        <a:latin typeface="Cambria Math" panose="02040503050406030204" pitchFamily="18" charset="0"/>
                      </a:rPr>
                      <m:t>=</m:t>
                    </m:r>
                  </m:oMath>
                </a14:m>
                <a:r>
                  <a:rPr lang="en-IN" dirty="0"/>
                  <a:t>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2</m:t>
                        </m:r>
                        <m:r>
                          <a:rPr lang="en-IN" i="1">
                            <a:latin typeface="Cambria Math" panose="02040503050406030204" pitchFamily="18" charset="0"/>
                          </a:rPr>
                          <m:t>ℰ</m:t>
                        </m:r>
                        <m:func>
                          <m:funcPr>
                            <m:ctrlPr>
                              <a:rPr lang="en-IN" i="1">
                                <a:latin typeface="Cambria Math" panose="02040503050406030204" pitchFamily="18" charset="0"/>
                              </a:rPr>
                            </m:ctrlPr>
                          </m:funcPr>
                          <m:fName>
                            <m:r>
                              <a:rPr lang="en-IN" i="1">
                                <a:latin typeface="Cambria Math" panose="02040503050406030204" pitchFamily="18" charset="0"/>
                              </a:rPr>
                              <m:t>𝑠𝑖𝑛</m:t>
                            </m:r>
                          </m:fName>
                          <m:e>
                            <m:d>
                              <m:dPr>
                                <m:ctrlPr>
                                  <a:rPr lang="en-IN" i="1">
                                    <a:latin typeface="Cambria Math" panose="02040503050406030204" pitchFamily="18" charset="0"/>
                                  </a:rPr>
                                </m:ctrlPr>
                              </m:dPr>
                              <m:e>
                                <m:r>
                                  <a:rPr lang="en-IN" b="0" i="1" smtClean="0">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𝑇</m:t>
                                </m:r>
                                <m:d>
                                  <m:dPr>
                                    <m:ctrlPr>
                                      <a:rPr lang="en-IN" i="1">
                                        <a:latin typeface="Cambria Math" panose="02040503050406030204" pitchFamily="18" charset="0"/>
                                      </a:rPr>
                                    </m:ctrlPr>
                                  </m:dPr>
                                  <m:e>
                                    <m:r>
                                      <a:rPr lang="en-IN" i="1">
                                        <a:latin typeface="Cambria Math" panose="02040503050406030204" pitchFamily="18" charset="0"/>
                                      </a:rPr>
                                      <m:t>𝑚</m:t>
                                    </m:r>
                                    <m:r>
                                      <a:rPr lang="en-IN" i="1">
                                        <a:latin typeface="Cambria Math" panose="02040503050406030204" pitchFamily="18" charset="0"/>
                                      </a:rPr>
                                      <m:t>−</m:t>
                                    </m:r>
                                    <m:r>
                                      <a:rPr lang="en-IN" i="1">
                                        <a:latin typeface="Cambria Math" panose="02040503050406030204" pitchFamily="18" charset="0"/>
                                      </a:rPr>
                                      <m:t>𝑛</m:t>
                                    </m:r>
                                  </m:e>
                                </m:d>
                                <m:r>
                                  <a:rPr lang="en-IN" i="1">
                                    <a:latin typeface="Cambria Math" panose="02040503050406030204" pitchFamily="18" charset="0"/>
                                  </a:rPr>
                                  <m:t>𝛥</m:t>
                                </m:r>
                                <m:r>
                                  <a:rPr lang="en-IN" i="1">
                                    <a:latin typeface="Cambria Math" panose="02040503050406030204" pitchFamily="18" charset="0"/>
                                  </a:rPr>
                                  <m:t>𝑓</m:t>
                                </m:r>
                              </m:e>
                            </m:d>
                          </m:e>
                        </m:func>
                      </m:num>
                      <m:den>
                        <m:r>
                          <a:rPr lang="en-IN" b="0" i="1" smtClean="0">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𝑇</m:t>
                        </m:r>
                        <m:d>
                          <m:dPr>
                            <m:ctrlPr>
                              <a:rPr lang="en-IN" i="1">
                                <a:latin typeface="Cambria Math" panose="02040503050406030204" pitchFamily="18" charset="0"/>
                              </a:rPr>
                            </m:ctrlPr>
                          </m:dPr>
                          <m:e>
                            <m:r>
                              <a:rPr lang="en-IN" i="1">
                                <a:latin typeface="Cambria Math" panose="02040503050406030204" pitchFamily="18" charset="0"/>
                              </a:rPr>
                              <m:t>𝑚</m:t>
                            </m:r>
                            <m:r>
                              <a:rPr lang="en-IN" i="1">
                                <a:latin typeface="Cambria Math" panose="02040503050406030204" pitchFamily="18" charset="0"/>
                              </a:rPr>
                              <m:t>−</m:t>
                            </m:r>
                            <m:r>
                              <a:rPr lang="en-IN" i="1">
                                <a:latin typeface="Cambria Math" panose="02040503050406030204" pitchFamily="18" charset="0"/>
                              </a:rPr>
                              <m:t>𝑛</m:t>
                            </m:r>
                          </m:e>
                        </m:d>
                        <m:r>
                          <a:rPr lang="en-IN" i="1">
                            <a:latin typeface="Cambria Math" panose="02040503050406030204" pitchFamily="18" charset="0"/>
                          </a:rPr>
                          <m:t>𝛥</m:t>
                        </m:r>
                        <m:r>
                          <a:rPr lang="en-IN" i="1">
                            <a:latin typeface="Cambria Math" panose="02040503050406030204" pitchFamily="18" charset="0"/>
                          </a:rPr>
                          <m:t>𝑓</m:t>
                        </m:r>
                      </m:den>
                    </m:f>
                    <m:r>
                      <a:rPr lang="en-IN" b="0" i="1" smtClean="0">
                        <a:latin typeface="Cambria Math" panose="02040503050406030204" pitchFamily="18" charset="0"/>
                      </a:rPr>
                      <m:t>=2</m:t>
                    </m:r>
                    <m:r>
                      <a:rPr lang="en-IN" b="0" i="1" smtClean="0">
                        <a:latin typeface="Cambria Math" panose="02040503050406030204" pitchFamily="18" charset="0"/>
                      </a:rPr>
                      <m:t>ℰ</m:t>
                    </m:r>
                    <m:r>
                      <a:rPr lang="en-IN" b="0" i="1" smtClean="0">
                        <a:latin typeface="Cambria Math" panose="02040503050406030204" pitchFamily="18" charset="0"/>
                      </a:rPr>
                      <m:t>𝑠𝑖𝑛𝑐</m:t>
                    </m:r>
                    <m:r>
                      <a:rPr lang="en-IN" b="0" i="1" smtClean="0">
                        <a:latin typeface="Cambria Math" panose="02040503050406030204" pitchFamily="18" charset="0"/>
                      </a:rPr>
                      <m:t>(2</m:t>
                    </m:r>
                    <m:r>
                      <a:rPr lang="en-IN" b="0" i="1" smtClean="0">
                        <a:latin typeface="Cambria Math" panose="02040503050406030204" pitchFamily="18" charset="0"/>
                      </a:rPr>
                      <m:t>𝑇</m:t>
                    </m:r>
                    <m:d>
                      <m:dPr>
                        <m:ctrlPr>
                          <a:rPr lang="en-IN" b="0" i="1" smtClean="0">
                            <a:latin typeface="Cambria Math" panose="02040503050406030204" pitchFamily="18" charset="0"/>
                          </a:rPr>
                        </m:ctrlPr>
                      </m:dPr>
                      <m:e>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𝑛</m:t>
                        </m:r>
                      </m:e>
                    </m:d>
                    <m:r>
                      <m:rPr>
                        <m:sty m:val="p"/>
                      </m:rPr>
                      <a:rPr lang="en-IN" b="0" i="0" smtClean="0">
                        <a:latin typeface="Cambria Math" panose="02040503050406030204" pitchFamily="18" charset="0"/>
                      </a:rPr>
                      <m:t>Δf</m:t>
                    </m:r>
                    <m:r>
                      <a:rPr lang="en-IN" b="0" i="1" smtClean="0">
                        <a:latin typeface="Cambria Math" panose="02040503050406030204" pitchFamily="18" charset="0"/>
                      </a:rPr>
                      <m:t>)</m:t>
                    </m:r>
                  </m:oMath>
                </a14:m>
                <a:endParaRPr lang="en-IN" dirty="0"/>
              </a:p>
              <a:p>
                <a:pPr lvl="2"/>
                <a:r>
                  <a:rPr lang="en-IN" dirty="0"/>
                  <a:t>For orthogonality of the two signals, </a:t>
                </a:r>
                <a14:m>
                  <m:oMath xmlns:m="http://schemas.openxmlformats.org/officeDocument/2006/math">
                    <m:r>
                      <a:rPr lang="en-IN" b="0" i="0" smtClean="0">
                        <a:latin typeface="Cambria Math" panose="02040503050406030204" pitchFamily="18" charset="0"/>
                      </a:rPr>
                      <m:t>2</m:t>
                    </m:r>
                    <m:r>
                      <a:rPr lang="en-IN" b="0" i="1" smtClean="0">
                        <a:latin typeface="Cambria Math" panose="02040503050406030204" pitchFamily="18" charset="0"/>
                      </a:rPr>
                      <m:t>ℰ</m:t>
                    </m:r>
                    <m:r>
                      <a:rPr lang="en-IN" b="0" i="1" smtClean="0">
                        <a:latin typeface="Cambria Math" panose="02040503050406030204" pitchFamily="18" charset="0"/>
                      </a:rPr>
                      <m:t>𝑠𝑖𝑛𝑐</m:t>
                    </m:r>
                    <m:d>
                      <m:dPr>
                        <m:ctrlPr>
                          <a:rPr lang="en-IN" b="0" i="1" smtClean="0">
                            <a:latin typeface="Cambria Math" panose="02040503050406030204" pitchFamily="18" charset="0"/>
                          </a:rPr>
                        </m:ctrlPr>
                      </m:dPr>
                      <m:e>
                        <m:r>
                          <a:rPr lang="en-IN" b="0" i="1" smtClean="0">
                            <a:latin typeface="Cambria Math" panose="02040503050406030204" pitchFamily="18" charset="0"/>
                          </a:rPr>
                          <m:t>2</m:t>
                        </m:r>
                        <m:r>
                          <a:rPr lang="en-IN" b="0" i="1" smtClean="0">
                            <a:latin typeface="Cambria Math" panose="02040503050406030204" pitchFamily="18" charset="0"/>
                          </a:rPr>
                          <m:t>𝑇</m:t>
                        </m:r>
                        <m:d>
                          <m:dPr>
                            <m:ctrlPr>
                              <a:rPr lang="en-IN" b="0" i="1" smtClean="0">
                                <a:latin typeface="Cambria Math" panose="02040503050406030204" pitchFamily="18" charset="0"/>
                              </a:rPr>
                            </m:ctrlPr>
                          </m:dPr>
                          <m:e>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𝑛</m:t>
                            </m:r>
                          </m:e>
                        </m:d>
                        <m:r>
                          <m:rPr>
                            <m:sty m:val="p"/>
                          </m:rPr>
                          <a:rPr lang="en-IN" b="0" i="0" smtClean="0">
                            <a:latin typeface="Cambria Math" panose="02040503050406030204" pitchFamily="18" charset="0"/>
                          </a:rPr>
                          <m:t>Δf</m:t>
                        </m:r>
                      </m:e>
                    </m:d>
                    <m:r>
                      <a:rPr lang="en-IN" b="0" i="1" smtClean="0">
                        <a:latin typeface="Cambria Math" panose="02040503050406030204" pitchFamily="18" charset="0"/>
                      </a:rPr>
                      <m:t>=0</m:t>
                    </m:r>
                  </m:oMath>
                </a14:m>
                <a:endParaRPr lang="en-IN" b="0" dirty="0"/>
              </a:p>
              <a:p>
                <a:pPr lvl="2"/>
                <a14:m>
                  <m:oMath xmlns:m="http://schemas.openxmlformats.org/officeDocument/2006/math">
                    <m:r>
                      <a:rPr lang="en-IN" b="0" i="1" smtClean="0">
                        <a:latin typeface="Cambria Math" panose="02040503050406030204" pitchFamily="18" charset="0"/>
                      </a:rPr>
                      <m:t>⇒</m:t>
                    </m:r>
                    <m:r>
                      <a:rPr lang="en-IN" i="1">
                        <a:latin typeface="Cambria Math" panose="02040503050406030204" pitchFamily="18" charset="0"/>
                      </a:rPr>
                      <m:t>𝑠𝑖𝑛𝑐</m:t>
                    </m:r>
                    <m:d>
                      <m:dPr>
                        <m:ctrlPr>
                          <a:rPr lang="en-IN" i="1">
                            <a:latin typeface="Cambria Math" panose="02040503050406030204" pitchFamily="18" charset="0"/>
                          </a:rPr>
                        </m:ctrlPr>
                      </m:dPr>
                      <m:e>
                        <m:r>
                          <a:rPr lang="en-IN" i="1">
                            <a:latin typeface="Cambria Math" panose="02040503050406030204" pitchFamily="18" charset="0"/>
                          </a:rPr>
                          <m:t>2</m:t>
                        </m:r>
                        <m:r>
                          <a:rPr lang="en-IN" i="1">
                            <a:latin typeface="Cambria Math" panose="02040503050406030204" pitchFamily="18" charset="0"/>
                          </a:rPr>
                          <m:t>𝑇</m:t>
                        </m:r>
                        <m:d>
                          <m:dPr>
                            <m:ctrlPr>
                              <a:rPr lang="en-IN" i="1">
                                <a:latin typeface="Cambria Math" panose="02040503050406030204" pitchFamily="18" charset="0"/>
                              </a:rPr>
                            </m:ctrlPr>
                          </m:dPr>
                          <m:e>
                            <m:r>
                              <a:rPr lang="en-IN" i="1">
                                <a:latin typeface="Cambria Math" panose="02040503050406030204" pitchFamily="18" charset="0"/>
                              </a:rPr>
                              <m:t>𝑚</m:t>
                            </m:r>
                            <m:r>
                              <a:rPr lang="en-IN" i="1">
                                <a:latin typeface="Cambria Math" panose="02040503050406030204" pitchFamily="18" charset="0"/>
                              </a:rPr>
                              <m:t>−</m:t>
                            </m:r>
                            <m:r>
                              <a:rPr lang="en-IN" i="1">
                                <a:latin typeface="Cambria Math" panose="02040503050406030204" pitchFamily="18" charset="0"/>
                              </a:rPr>
                              <m:t>𝑛</m:t>
                            </m:r>
                          </m:e>
                        </m:d>
                        <m:r>
                          <m:rPr>
                            <m:sty m:val="p"/>
                          </m:rPr>
                          <a:rPr lang="en-IN">
                            <a:latin typeface="Cambria Math" panose="02040503050406030204" pitchFamily="18" charset="0"/>
                          </a:rPr>
                          <m:t>Δf</m:t>
                        </m:r>
                      </m:e>
                    </m:d>
                    <m:r>
                      <a:rPr lang="en-IN" b="0" i="1" smtClean="0">
                        <a:latin typeface="Cambria Math" panose="02040503050406030204" pitchFamily="18" charset="0"/>
                      </a:rPr>
                      <m:t>=0</m:t>
                    </m:r>
                  </m:oMath>
                </a14:m>
                <a:r>
                  <a:rPr lang="en-IN" dirty="0"/>
                  <a:t> for all </a:t>
                </a:r>
                <a14:m>
                  <m:oMath xmlns:m="http://schemas.openxmlformats.org/officeDocument/2006/math">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𝑛</m:t>
                    </m:r>
                  </m:oMath>
                </a14:m>
                <a:endParaRPr lang="en-IN" b="0" dirty="0"/>
              </a:p>
              <a:p>
                <a:pPr lvl="1"/>
                <a14:m>
                  <m:oMath xmlns:m="http://schemas.openxmlformats.org/officeDocument/2006/math">
                    <m:r>
                      <a:rPr lang="en-IN" b="1" i="1" smtClean="0">
                        <a:latin typeface="Cambria Math" panose="02040503050406030204" pitchFamily="18" charset="0"/>
                      </a:rPr>
                      <m:t>⇒</m:t>
                    </m:r>
                    <m:r>
                      <a:rPr lang="en-IN" b="1" i="0" smtClean="0">
                        <a:latin typeface="Cambria Math" panose="02040503050406030204" pitchFamily="18" charset="0"/>
                      </a:rPr>
                      <m:t>𝚫</m:t>
                    </m:r>
                    <m:r>
                      <a:rPr lang="en-IN" b="1" i="1" smtClean="0">
                        <a:latin typeface="Cambria Math" panose="02040503050406030204" pitchFamily="18" charset="0"/>
                      </a:rPr>
                      <m:t>𝒇</m:t>
                    </m:r>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𝒌</m:t>
                        </m:r>
                      </m:num>
                      <m:den>
                        <m:r>
                          <a:rPr lang="en-IN" b="1" i="1" smtClean="0">
                            <a:latin typeface="Cambria Math" panose="02040503050406030204" pitchFamily="18" charset="0"/>
                          </a:rPr>
                          <m:t>𝟐</m:t>
                        </m:r>
                        <m:r>
                          <a:rPr lang="en-IN" b="1" i="1" smtClean="0">
                            <a:latin typeface="Cambria Math" panose="02040503050406030204" pitchFamily="18" charset="0"/>
                          </a:rPr>
                          <m:t>𝑻</m:t>
                        </m:r>
                      </m:den>
                    </m:f>
                    <m:r>
                      <a:rPr lang="en-IN" b="1" i="1" smtClean="0">
                        <a:latin typeface="Cambria Math" panose="02040503050406030204" pitchFamily="18" charset="0"/>
                      </a:rPr>
                      <m:t> </m:t>
                    </m:r>
                  </m:oMath>
                </a14:m>
                <a:r>
                  <a:rPr lang="en-IN" b="1" dirty="0"/>
                  <a:t> for some positive integer k. The minimum frequency separation is when k=1</a:t>
                </a:r>
                <a14:m>
                  <m:oMath xmlns:m="http://schemas.openxmlformats.org/officeDocument/2006/math">
                    <m:r>
                      <a:rPr lang="en-IN" b="1" i="1" smtClean="0">
                        <a:latin typeface="Cambria Math" panose="02040503050406030204" pitchFamily="18" charset="0"/>
                      </a:rPr>
                      <m:t>⇒</m:t>
                    </m:r>
                    <m:r>
                      <a:rPr lang="en-IN" b="1" i="0" smtClean="0">
                        <a:latin typeface="Cambria Math" panose="02040503050406030204" pitchFamily="18" charset="0"/>
                      </a:rPr>
                      <m:t>𝚫</m:t>
                    </m:r>
                    <m:r>
                      <a:rPr lang="en-IN" b="1" i="1" smtClean="0">
                        <a:latin typeface="Cambria Math" panose="02040503050406030204" pitchFamily="18" charset="0"/>
                      </a:rPr>
                      <m:t>𝒇</m:t>
                    </m:r>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𝟐</m:t>
                        </m:r>
                        <m:r>
                          <a:rPr lang="en-IN" b="1" i="1" smtClean="0">
                            <a:latin typeface="Cambria Math" panose="02040503050406030204" pitchFamily="18" charset="0"/>
                          </a:rPr>
                          <m:t>𝑻</m:t>
                        </m:r>
                      </m:den>
                    </m:f>
                  </m:oMath>
                </a14:m>
                <a:endParaRPr lang="en-IN" b="1" dirty="0"/>
              </a:p>
              <a:p>
                <a:pPr lvl="1"/>
                <a:r>
                  <a:rPr lang="en-IN" dirty="0"/>
                  <a:t>Orthogonality in the baseband ensures orthogonality in the passband as well</a:t>
                </a:r>
              </a:p>
            </p:txBody>
          </p:sp>
        </mc:Choice>
        <mc:Fallback xmlns="">
          <p:sp>
            <p:nvSpPr>
              <p:cNvPr id="3" name="Content Placeholder 2">
                <a:extLst>
                  <a:ext uri="{FF2B5EF4-FFF2-40B4-BE49-F238E27FC236}">
                    <a16:creationId xmlns:a16="http://schemas.microsoft.com/office/drawing/2014/main" id="{5FF0D58D-DB7D-F111-F835-235A830947CB}"/>
                  </a:ext>
                </a:extLst>
              </p:cNvPr>
              <p:cNvSpPr>
                <a:spLocks noGrp="1" noRot="1" noChangeAspect="1" noMove="1" noResize="1" noEditPoints="1" noAdjustHandles="1" noChangeArrowheads="1" noChangeShapeType="1" noTextEdit="1"/>
              </p:cNvSpPr>
              <p:nvPr>
                <p:ph sz="quarter" idx="10"/>
              </p:nvPr>
            </p:nvSpPr>
            <p:spPr>
              <a:xfrm>
                <a:off x="238811" y="550863"/>
                <a:ext cx="11368755" cy="5952594"/>
              </a:xfrm>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303758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33B04-1588-F831-68B4-52D72D849624}"/>
              </a:ext>
            </a:extLst>
          </p:cNvPr>
          <p:cNvSpPr>
            <a:spLocks noGrp="1"/>
          </p:cNvSpPr>
          <p:nvPr>
            <p:ph type="title"/>
          </p:nvPr>
        </p:nvSpPr>
        <p:spPr/>
        <p:txBody>
          <a:bodyPr/>
          <a:lstStyle/>
          <a:p>
            <a:r>
              <a:rPr lang="en-IN" dirty="0"/>
              <a:t>Random 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2879D3-18F3-5DD2-9A00-CB496D369E35}"/>
                  </a:ext>
                </a:extLst>
              </p:cNvPr>
              <p:cNvSpPr>
                <a:spLocks noGrp="1"/>
              </p:cNvSpPr>
              <p:nvPr>
                <p:ph sz="quarter" idx="10"/>
              </p:nvPr>
            </p:nvSpPr>
            <p:spPr/>
            <p:txBody>
              <a:bodyPr>
                <a:normAutofit fontScale="70000" lnSpcReduction="20000"/>
              </a:bodyPr>
              <a:lstStyle/>
              <a:p>
                <a:r>
                  <a:rPr lang="en-IN" dirty="0"/>
                  <a:t>All useful message signals appear random to the receiver – the receiver does not know a priori, which of the possible waveforms will be transmitted</a:t>
                </a:r>
              </a:p>
              <a:p>
                <a:r>
                  <a:rPr lang="en-IN" dirty="0"/>
                  <a:t>Random variable X(A) represents the functional relationship between a random event X and a real number – random variable may be continuous or discrete</a:t>
                </a:r>
              </a:p>
              <a:p>
                <a:pPr lvl="1"/>
                <a:r>
                  <a:rPr lang="en-IN" dirty="0"/>
                  <a:t>CDF of X(A)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r>
                      <a:rPr lang="en-IN" b="0" i="1" smtClean="0">
                        <a:latin typeface="Cambria Math" panose="02040503050406030204" pitchFamily="18" charset="0"/>
                      </a:rPr>
                      <m:t>𝑃</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𝑥</m:t>
                        </m:r>
                      </m:e>
                    </m:d>
                  </m:oMath>
                </a14:m>
                <a:endParaRPr lang="en-IN" b="0" dirty="0"/>
              </a:p>
              <a:p>
                <a:pPr lvl="1"/>
                <a:r>
                  <a:rPr lang="en-IN" dirty="0"/>
                  <a:t>PDF of X(A)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𝑑</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num>
                      <m:den>
                        <m:r>
                          <a:rPr lang="en-IN" b="0" i="1" smtClean="0">
                            <a:latin typeface="Cambria Math" panose="02040503050406030204" pitchFamily="18" charset="0"/>
                          </a:rPr>
                          <m:t>𝑑𝑥</m:t>
                        </m:r>
                      </m:den>
                    </m:f>
                  </m:oMath>
                </a14:m>
                <a:endParaRPr lang="en-IN" dirty="0"/>
              </a:p>
              <a:p>
                <a:pPr lvl="2"/>
                <a:r>
                  <a:rPr lang="en-IN" dirty="0"/>
                  <a:t>Density arises from the fact that the probability of the event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oMath>
                </a14:m>
                <a:r>
                  <a:rPr lang="en-IN" dirty="0"/>
                  <a:t> equals</a:t>
                </a:r>
              </a:p>
              <a:p>
                <a:pPr lvl="3"/>
                <a14:m>
                  <m:oMath xmlns:m="http://schemas.openxmlformats.org/officeDocument/2006/math">
                    <m:r>
                      <a:rPr lang="en-IN" b="0" i="1" smtClean="0">
                        <a:latin typeface="Cambria Math" panose="02040503050406030204" pitchFamily="18" charset="0"/>
                      </a:rPr>
                      <m:t>𝑃</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r>
                      <a:rPr lang="en-IN" b="0" i="1" smtClean="0">
                        <a:latin typeface="Cambria Math" panose="02040503050406030204" pitchFamily="18" charset="0"/>
                      </a:rPr>
                      <m:t>𝑃</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r>
                      <a:rPr lang="en-IN" b="0" i="1" smtClean="0">
                        <a:latin typeface="Cambria Math" panose="02040503050406030204" pitchFamily="18" charset="0"/>
                      </a:rPr>
                      <m:t>𝑃</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sSub>
                          <m:sSubPr>
                            <m:ctrlPr>
                              <a:rPr lang="en-IN" b="0" i="1" smtClean="0">
                                <a:latin typeface="Cambria Math" panose="02040503050406030204" pitchFamily="18" charset="0"/>
                              </a:rPr>
                            </m:ctrlPr>
                          </m:sSubPr>
                          <m:e>
                            <m:r>
                              <m:rPr>
                                <m:brk m:alnAt="24"/>
                              </m:rPr>
                              <a:rPr lang="en-IN" b="0" i="1" smtClean="0">
                                <a:latin typeface="Cambria Math" panose="02040503050406030204" pitchFamily="18" charset="0"/>
                              </a:rPr>
                              <m:t>𝑥</m:t>
                            </m:r>
                          </m:e>
                          <m:sub>
                            <m:r>
                              <m:rPr>
                                <m:brk m:alnAt="24"/>
                              </m:rPr>
                              <a:rPr lang="en-IN" b="0" i="1" smtClean="0">
                                <a:latin typeface="Cambria Math" panose="02040503050406030204" pitchFamily="18" charset="0"/>
                              </a:rPr>
                              <m:t>1</m:t>
                            </m:r>
                          </m:sub>
                        </m:sSub>
                      </m:sub>
                      <m:sup>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𝑑𝑥</m:t>
                        </m:r>
                      </m:e>
                    </m:nary>
                  </m:oMath>
                </a14:m>
                <a:endParaRPr lang="en-IN" dirty="0"/>
              </a:p>
              <a:p>
                <a:r>
                  <a:rPr lang="en-IN" dirty="0"/>
                  <a:t>Ensemble Averages</a:t>
                </a:r>
              </a:p>
              <a:p>
                <a:pPr lvl="1"/>
                <a:r>
                  <a:rPr lang="en-IN" dirty="0"/>
                  <a:t>The mean value or expected value of a random variable X is defined as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𝑥</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𝑑𝑥</m:t>
                        </m:r>
                      </m:e>
                    </m:nary>
                  </m:oMath>
                </a14:m>
                <a:endParaRPr lang="en-IN" b="0" dirty="0"/>
              </a:p>
              <a:p>
                <a:pPr lvl="2"/>
                <a:r>
                  <a:rPr lang="en-IN" dirty="0"/>
                  <a:t>The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𝑛</m:t>
                        </m:r>
                      </m:e>
                      <m:sup>
                        <m:r>
                          <a:rPr lang="en-IN" b="0" i="1" smtClean="0">
                            <a:latin typeface="Cambria Math" panose="02040503050406030204" pitchFamily="18" charset="0"/>
                          </a:rPr>
                          <m:t>𝑡h</m:t>
                        </m:r>
                      </m:sup>
                    </m:sSup>
                  </m:oMath>
                </a14:m>
                <a:r>
                  <a:rPr lang="en-IN" dirty="0"/>
                  <a:t> moment of a probability distribution of a random variable is defined by:</a:t>
                </a:r>
              </a:p>
              <a:p>
                <a:pPr lvl="3"/>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𝑋</m:t>
                            </m:r>
                          </m:e>
                          <m:sup>
                            <m:r>
                              <a:rPr lang="en-IN" b="0" i="1" smtClean="0">
                                <a:latin typeface="Cambria Math" panose="02040503050406030204" pitchFamily="18" charset="0"/>
                              </a:rPr>
                              <m:t>𝑛</m:t>
                            </m:r>
                          </m:sup>
                        </m:sSup>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𝑛</m:t>
                            </m:r>
                          </m:sup>
                        </m:sSup>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𝑑𝑥</m:t>
                        </m:r>
                      </m:e>
                    </m:nary>
                  </m:oMath>
                </a14:m>
                <a:endParaRPr lang="en-IN" dirty="0"/>
              </a:p>
              <a:p>
                <a:r>
                  <a:rPr lang="en-IN" dirty="0"/>
                  <a:t>For communication systems, most important moments are the first two moments – n=1 gives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𝑥</m:t>
                        </m:r>
                      </m:sub>
                    </m:sSub>
                  </m:oMath>
                </a14:m>
                <a:r>
                  <a:rPr lang="en-IN" dirty="0"/>
                  <a:t> (mean value or expected value) and n=2 gives mean square value of X - </a:t>
                </a:r>
                <a14:m>
                  <m:oMath xmlns:m="http://schemas.openxmlformats.org/officeDocument/2006/math">
                    <m:r>
                      <a:rPr lang="en-IN" b="0" i="1" smtClean="0">
                        <a:latin typeface="Cambria Math" panose="02040503050406030204" pitchFamily="18" charset="0"/>
                      </a:rPr>
                      <m:t>𝐸</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𝑋</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endParaRPr lang="en-IN" dirty="0"/>
              </a:p>
              <a:p>
                <a:r>
                  <a:rPr lang="en-IN" dirty="0"/>
                  <a:t>The central moments are defined as the moments of difference between X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𝑋</m:t>
                        </m:r>
                      </m:sub>
                    </m:sSub>
                  </m:oMath>
                </a14:m>
                <a:endParaRPr lang="en-IN" dirty="0"/>
              </a:p>
              <a:p>
                <a:pPr lvl="1"/>
                <a:r>
                  <a:rPr lang="en-IN" dirty="0"/>
                  <a:t>The second central moment, called variance of X is defined as:</a:t>
                </a:r>
              </a:p>
              <a:p>
                <a:pPr lvl="2"/>
                <a14:m>
                  <m:oMath xmlns:m="http://schemas.openxmlformats.org/officeDocument/2006/math">
                    <m:r>
                      <a:rPr lang="en-IN" b="0" i="1" smtClean="0">
                        <a:latin typeface="Cambria Math" panose="02040503050406030204" pitchFamily="18" charset="0"/>
                      </a:rPr>
                      <m:t>𝑣𝑎𝑟</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e>
                    </m:d>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𝑋</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𝑋</m:t>
                                    </m:r>
                                  </m:sub>
                                </m:sSub>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m:t>
                        </m:r>
                        <m:r>
                          <a:rPr lang="en-IN" i="1">
                            <a:latin typeface="Cambria Math" panose="02040503050406030204" pitchFamily="18" charset="0"/>
                          </a:rPr>
                          <m:t>∞</m:t>
                        </m:r>
                      </m:sub>
                      <m:sup>
                        <m:r>
                          <a:rPr lang="en-IN" i="1">
                            <a:latin typeface="Cambria Math" panose="02040503050406030204" pitchFamily="18" charset="0"/>
                          </a:rPr>
                          <m:t>∞</m:t>
                        </m:r>
                      </m:sup>
                      <m:e>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i="1">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𝑋</m:t>
                                    </m:r>
                                  </m:sub>
                                </m:sSub>
                              </m:e>
                            </m:d>
                          </m:e>
                          <m:sup>
                            <m:r>
                              <a:rPr lang="en-IN" b="0" i="1" smtClean="0">
                                <a:latin typeface="Cambria Math" panose="02040503050406030204" pitchFamily="18" charset="0"/>
                              </a:rPr>
                              <m:t>2</m:t>
                            </m:r>
                          </m:sup>
                        </m:sSup>
                        <m:sSub>
                          <m:sSubPr>
                            <m:ctrlPr>
                              <a:rPr lang="en-IN" i="1">
                                <a:latin typeface="Cambria Math" panose="02040503050406030204" pitchFamily="18" charset="0"/>
                              </a:rPr>
                            </m:ctrlPr>
                          </m:sSubPr>
                          <m:e>
                            <m:r>
                              <a:rPr lang="en-IN" i="1">
                                <a:latin typeface="Cambria Math" panose="02040503050406030204" pitchFamily="18" charset="0"/>
                              </a:rPr>
                              <m:t>𝑝</m:t>
                            </m:r>
                          </m:e>
                          <m:sub>
                            <m:r>
                              <a:rPr lang="en-IN" i="1">
                                <a:latin typeface="Cambria Math" panose="02040503050406030204" pitchFamily="18" charset="0"/>
                              </a:rPr>
                              <m:t>𝑥</m:t>
                            </m:r>
                          </m:sub>
                        </m:sSub>
                        <m:d>
                          <m:dPr>
                            <m:ctrlPr>
                              <a:rPr lang="en-IN" i="1">
                                <a:latin typeface="Cambria Math" panose="02040503050406030204" pitchFamily="18" charset="0"/>
                              </a:rPr>
                            </m:ctrlPr>
                          </m:dPr>
                          <m:e>
                            <m:r>
                              <a:rPr lang="en-IN" i="1">
                                <a:latin typeface="Cambria Math" panose="02040503050406030204" pitchFamily="18" charset="0"/>
                              </a:rPr>
                              <m:t>𝑥</m:t>
                            </m:r>
                          </m:e>
                        </m:d>
                        <m:r>
                          <a:rPr lang="en-IN" i="1">
                            <a:latin typeface="Cambria Math" panose="02040503050406030204" pitchFamily="18" charset="0"/>
                          </a:rPr>
                          <m:t>𝑑𝑥</m:t>
                        </m:r>
                      </m:e>
                    </m:nary>
                  </m:oMath>
                </a14:m>
                <a:endParaRPr lang="en-IN" dirty="0"/>
              </a:p>
              <a:p>
                <a:pPr lvl="1"/>
                <a:r>
                  <a:rPr lang="en-IN" dirty="0"/>
                  <a:t>The square root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𝑋</m:t>
                        </m:r>
                      </m:sub>
                    </m:sSub>
                  </m:oMath>
                </a14:m>
                <a:r>
                  <a:rPr lang="en-IN" dirty="0"/>
                  <a:t> is called standard deviation</a:t>
                </a:r>
              </a:p>
              <a:p>
                <a:pPr lvl="1"/>
                <a:r>
                  <a:rPr lang="en-IN" dirty="0"/>
                  <a:t>Variance is a measure of the randomness of the random variable X</a:t>
                </a:r>
              </a:p>
              <a:p>
                <a:r>
                  <a:rPr lang="en-IN" dirty="0"/>
                  <a:t>The variance and mean–square are related</a:t>
                </a:r>
              </a:p>
              <a:p>
                <a:pPr lvl="1"/>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𝑋</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𝑋</m:t>
                                    </m:r>
                                  </m:sub>
                                </m:sSub>
                              </m:e>
                            </m:d>
                          </m:e>
                          <m:sup>
                            <m:r>
                              <a:rPr lang="en-IN" b="0" i="1" smtClean="0">
                                <a:latin typeface="Cambria Math" panose="02040503050406030204" pitchFamily="18" charset="0"/>
                              </a:rPr>
                              <m:t>2</m:t>
                            </m:r>
                          </m:sup>
                        </m:sSup>
                      </m:e>
                    </m:d>
                    <m:r>
                      <a:rPr lang="en-IN" b="0" i="0"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𝑋</m:t>
                            </m:r>
                          </m:e>
                          <m:sup>
                            <m:r>
                              <a:rPr lang="en-IN" b="0" i="1" smtClean="0">
                                <a:latin typeface="Cambria Math" panose="02040503050406030204" pitchFamily="18" charset="0"/>
                              </a:rPr>
                              <m:t>2</m:t>
                            </m:r>
                          </m:sup>
                        </m:sSup>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𝑋</m:t>
                            </m:r>
                          </m:sub>
                        </m:sSub>
                        <m:r>
                          <a:rPr lang="en-IN" b="0" i="1" smtClean="0">
                            <a:latin typeface="Cambria Math" panose="02040503050406030204" pitchFamily="18" charset="0"/>
                          </a:rPr>
                          <m:t>𝑋</m:t>
                        </m:r>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𝑚</m:t>
                            </m:r>
                          </m:e>
                          <m:sub>
                            <m:r>
                              <a:rPr lang="en-IN" b="0" i="1" smtClean="0">
                                <a:latin typeface="Cambria Math" panose="02040503050406030204" pitchFamily="18" charset="0"/>
                              </a:rPr>
                              <m:t>𝑋</m:t>
                            </m:r>
                          </m:sub>
                          <m:sup>
                            <m:r>
                              <a:rPr lang="en-IN" b="0" i="1" smtClean="0">
                                <a:latin typeface="Cambria Math" panose="02040503050406030204" pitchFamily="18" charset="0"/>
                              </a:rPr>
                              <m:t>2</m:t>
                            </m:r>
                          </m:sup>
                        </m:sSubSup>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𝑋</m:t>
                            </m:r>
                          </m:e>
                          <m:sup>
                            <m:r>
                              <a:rPr lang="en-IN" b="0" i="1" smtClean="0">
                                <a:latin typeface="Cambria Math" panose="02040503050406030204" pitchFamily="18" charset="0"/>
                              </a:rPr>
                              <m:t>2</m:t>
                            </m:r>
                          </m:sup>
                        </m:sSup>
                      </m:e>
                    </m:d>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𝑋</m:t>
                        </m:r>
                      </m:sub>
                    </m:sSub>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e>
                    </m:d>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𝑚</m:t>
                        </m:r>
                      </m:e>
                      <m:sub>
                        <m:r>
                          <a:rPr lang="en-IN" b="0" i="1" smtClean="0">
                            <a:latin typeface="Cambria Math" panose="02040503050406030204" pitchFamily="18" charset="0"/>
                          </a:rPr>
                          <m:t>𝑋</m:t>
                        </m:r>
                      </m:sub>
                      <m:sup>
                        <m:r>
                          <a:rPr lang="en-IN" b="0" i="1" smtClean="0">
                            <a:latin typeface="Cambria Math" panose="02040503050406030204" pitchFamily="18" charset="0"/>
                          </a:rPr>
                          <m:t>2</m:t>
                        </m:r>
                      </m:sup>
                    </m:sSubSup>
                    <m:r>
                      <a:rPr lang="en-IN" i="1">
                        <a:latin typeface="Cambria Math" panose="02040503050406030204" pitchFamily="18" charset="0"/>
                      </a:rPr>
                      <m:t>=</m:t>
                    </m:r>
                    <m:r>
                      <a:rPr lang="en-IN" i="1">
                        <a:latin typeface="Cambria Math" panose="02040503050406030204" pitchFamily="18" charset="0"/>
                      </a:rPr>
                      <m:t>𝐸</m:t>
                    </m:r>
                    <m:d>
                      <m:dPr>
                        <m:begChr m:val="{"/>
                        <m:endChr m:val="}"/>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i="1">
                                <a:latin typeface="Cambria Math" panose="02040503050406030204" pitchFamily="18" charset="0"/>
                              </a:rPr>
                              <m:t>𝑋</m:t>
                            </m:r>
                          </m:e>
                          <m:sup>
                            <m:r>
                              <a:rPr lang="en-IN" i="1">
                                <a:latin typeface="Cambria Math" panose="02040503050406030204" pitchFamily="18" charset="0"/>
                              </a:rPr>
                              <m:t>2</m:t>
                            </m:r>
                          </m:sup>
                        </m:sSup>
                      </m:e>
                    </m:d>
                    <m:r>
                      <a:rPr lang="en-IN" i="1">
                        <a:latin typeface="Cambria Math" panose="02040503050406030204" pitchFamily="18" charset="0"/>
                      </a:rPr>
                      <m:t>−2</m:t>
                    </m:r>
                    <m:sSub>
                      <m:sSubPr>
                        <m:ctrlPr>
                          <a:rPr lang="en-IN" i="1">
                            <a:latin typeface="Cambria Math" panose="02040503050406030204" pitchFamily="18" charset="0"/>
                          </a:rPr>
                        </m:ctrlPr>
                      </m:sSubPr>
                      <m:e>
                        <m:r>
                          <a:rPr lang="en-IN" i="1">
                            <a:latin typeface="Cambria Math" panose="02040503050406030204" pitchFamily="18" charset="0"/>
                          </a:rPr>
                          <m:t>𝑚</m:t>
                        </m:r>
                      </m:e>
                      <m:sub>
                        <m:r>
                          <a:rPr lang="en-IN" i="1">
                            <a:latin typeface="Cambria Math" panose="02040503050406030204" pitchFamily="18" charset="0"/>
                          </a:rPr>
                          <m:t>𝑋</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𝑋</m:t>
                        </m:r>
                      </m:sub>
                    </m:sSub>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𝑚</m:t>
                        </m:r>
                      </m:e>
                      <m:sub>
                        <m:r>
                          <a:rPr lang="en-IN" i="1">
                            <a:latin typeface="Cambria Math" panose="02040503050406030204" pitchFamily="18" charset="0"/>
                          </a:rPr>
                          <m:t>𝑋</m:t>
                        </m:r>
                      </m:sub>
                      <m:sup>
                        <m:r>
                          <a:rPr lang="en-IN" i="1">
                            <a:latin typeface="Cambria Math" panose="02040503050406030204" pitchFamily="18" charset="0"/>
                          </a:rPr>
                          <m:t>2</m:t>
                        </m:r>
                      </m:sup>
                    </m:sSubSup>
                    <m:r>
                      <a:rPr lang="en-IN" b="0" i="1" smtClean="0">
                        <a:latin typeface="Cambria Math" panose="02040503050406030204" pitchFamily="18" charset="0"/>
                      </a:rPr>
                      <m:t>=</m:t>
                    </m:r>
                    <m:r>
                      <a:rPr lang="en-IN" i="1">
                        <a:latin typeface="Cambria Math" panose="02040503050406030204" pitchFamily="18" charset="0"/>
                      </a:rPr>
                      <m:t>𝐸</m:t>
                    </m:r>
                    <m:d>
                      <m:dPr>
                        <m:begChr m:val="{"/>
                        <m:endChr m:val="}"/>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i="1">
                                <a:latin typeface="Cambria Math" panose="02040503050406030204" pitchFamily="18" charset="0"/>
                              </a:rPr>
                              <m:t>𝑋</m:t>
                            </m:r>
                          </m:e>
                          <m:sup>
                            <m:r>
                              <a:rPr lang="en-IN" i="1">
                                <a:latin typeface="Cambria Math" panose="02040503050406030204" pitchFamily="18" charset="0"/>
                              </a:rPr>
                              <m:t>2</m:t>
                            </m:r>
                          </m:sup>
                        </m:sSup>
                      </m:e>
                    </m:d>
                    <m:r>
                      <a:rPr lang="en-IN" i="1">
                        <a:latin typeface="Cambria Math" panose="02040503050406030204" pitchFamily="18" charset="0"/>
                      </a:rPr>
                      <m:t>−</m:t>
                    </m:r>
                    <m:r>
                      <a:rPr lang="en-IN" b="0" i="1" smtClean="0">
                        <a:latin typeface="Cambria Math" panose="02040503050406030204" pitchFamily="18" charset="0"/>
                      </a:rPr>
                      <m:t>2</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𝑚</m:t>
                        </m:r>
                      </m:e>
                      <m:sub>
                        <m:r>
                          <a:rPr lang="en-IN" b="0" i="1" smtClean="0">
                            <a:latin typeface="Cambria Math" panose="02040503050406030204" pitchFamily="18" charset="0"/>
                          </a:rPr>
                          <m:t>𝑋</m:t>
                        </m:r>
                      </m:sub>
                      <m:sup>
                        <m:r>
                          <a:rPr lang="en-IN" b="0" i="1" smtClean="0">
                            <a:latin typeface="Cambria Math" panose="02040503050406030204" pitchFamily="18" charset="0"/>
                          </a:rPr>
                          <m:t>2</m:t>
                        </m:r>
                      </m:sup>
                    </m:sSubSup>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𝑚</m:t>
                        </m:r>
                      </m:e>
                      <m:sub>
                        <m:r>
                          <a:rPr lang="en-IN" i="1">
                            <a:latin typeface="Cambria Math" panose="02040503050406030204" pitchFamily="18" charset="0"/>
                          </a:rPr>
                          <m:t>𝑋</m:t>
                        </m:r>
                      </m:sub>
                      <m:sup>
                        <m:r>
                          <a:rPr lang="en-IN" i="1">
                            <a:latin typeface="Cambria Math" panose="02040503050406030204" pitchFamily="18" charset="0"/>
                          </a:rPr>
                          <m:t>2</m:t>
                        </m:r>
                      </m:sup>
                    </m:sSubSup>
                    <m:r>
                      <a:rPr lang="en-IN" b="0" i="1" smtClean="0">
                        <a:latin typeface="Cambria Math" panose="02040503050406030204" pitchFamily="18" charset="0"/>
                      </a:rPr>
                      <m:t>=</m:t>
                    </m:r>
                    <m:r>
                      <a:rPr lang="en-IN" i="1">
                        <a:latin typeface="Cambria Math" panose="02040503050406030204" pitchFamily="18" charset="0"/>
                      </a:rPr>
                      <m:t>𝐸</m:t>
                    </m:r>
                    <m:d>
                      <m:dPr>
                        <m:begChr m:val="{"/>
                        <m:endChr m:val="}"/>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i="1">
                                <a:latin typeface="Cambria Math" panose="02040503050406030204" pitchFamily="18" charset="0"/>
                              </a:rPr>
                              <m:t>𝑋</m:t>
                            </m:r>
                          </m:e>
                          <m:sup>
                            <m:r>
                              <a:rPr lang="en-IN" i="1">
                                <a:latin typeface="Cambria Math" panose="02040503050406030204" pitchFamily="18" charset="0"/>
                              </a:rPr>
                              <m:t>2</m:t>
                            </m:r>
                          </m:sup>
                        </m:sSup>
                      </m:e>
                    </m:d>
                    <m:r>
                      <a:rPr lang="en-IN" i="1">
                        <a:latin typeface="Cambria Math" panose="02040503050406030204" pitchFamily="18" charset="0"/>
                      </a:rPr>
                      <m:t>−</m:t>
                    </m:r>
                    <m:sSubSup>
                      <m:sSubSupPr>
                        <m:ctrlPr>
                          <a:rPr lang="en-IN" b="0" i="1" smtClean="0">
                            <a:latin typeface="Cambria Math" panose="02040503050406030204" pitchFamily="18" charset="0"/>
                          </a:rPr>
                        </m:ctrlPr>
                      </m:sSubSupPr>
                      <m:e>
                        <m:r>
                          <a:rPr lang="en-IN" i="1">
                            <a:latin typeface="Cambria Math" panose="02040503050406030204" pitchFamily="18" charset="0"/>
                          </a:rPr>
                          <m:t>𝑚</m:t>
                        </m:r>
                      </m:e>
                      <m:sub>
                        <m:r>
                          <a:rPr lang="en-IN" i="1">
                            <a:latin typeface="Cambria Math" panose="02040503050406030204" pitchFamily="18" charset="0"/>
                          </a:rPr>
                          <m:t>𝑋</m:t>
                        </m:r>
                      </m:sub>
                      <m:sup>
                        <m:r>
                          <a:rPr lang="en-IN" b="0" i="1" smtClean="0">
                            <a:latin typeface="Cambria Math" panose="02040503050406030204" pitchFamily="18" charset="0"/>
                          </a:rPr>
                          <m:t>2</m:t>
                        </m:r>
                      </m:sup>
                    </m:sSubSup>
                  </m:oMath>
                </a14:m>
                <a:endParaRPr lang="en-IN" i="1" dirty="0"/>
              </a:p>
              <a:p>
                <a:pPr lvl="1"/>
                <a:r>
                  <a:rPr lang="en-IN" dirty="0"/>
                  <a:t>Thus the variance equals the difference between mean-square value and square of the mean of X</a:t>
                </a:r>
              </a:p>
              <a:p>
                <a:pPr lvl="2"/>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6A2879D3-18F3-5DD2-9A00-CB496D369E35}"/>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98771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2747F-1DBF-EFB0-D3EE-BE2D9C27C9CA}"/>
              </a:ext>
            </a:extLst>
          </p:cNvPr>
          <p:cNvSpPr>
            <a:spLocks noGrp="1"/>
          </p:cNvSpPr>
          <p:nvPr>
            <p:ph type="title"/>
          </p:nvPr>
        </p:nvSpPr>
        <p:spPr/>
        <p:txBody>
          <a:bodyPr/>
          <a:lstStyle/>
          <a:p>
            <a:r>
              <a:rPr lang="en-IN" dirty="0"/>
              <a:t>Hadamard Signals</a:t>
            </a:r>
          </a:p>
        </p:txBody>
      </p:sp>
      <p:sp>
        <p:nvSpPr>
          <p:cNvPr id="3" name="Content Placeholder 2">
            <a:extLst>
              <a:ext uri="{FF2B5EF4-FFF2-40B4-BE49-F238E27FC236}">
                <a16:creationId xmlns:a16="http://schemas.microsoft.com/office/drawing/2014/main" id="{97EC48F6-D0D3-E2C9-2CC9-9F06CD04BD48}"/>
              </a:ext>
            </a:extLst>
          </p:cNvPr>
          <p:cNvSpPr>
            <a:spLocks noGrp="1"/>
          </p:cNvSpPr>
          <p:nvPr>
            <p:ph sz="quarter" idx="10"/>
          </p:nvPr>
        </p:nvSpPr>
        <p:spPr/>
        <p:txBody>
          <a:bodyPr/>
          <a:lstStyle/>
          <a:p>
            <a:endParaRPr lang="en-IN" dirty="0"/>
          </a:p>
        </p:txBody>
      </p:sp>
    </p:spTree>
    <p:extLst>
      <p:ext uri="{BB962C8B-B14F-4D97-AF65-F5344CB8AC3E}">
        <p14:creationId xmlns:p14="http://schemas.microsoft.com/office/powerpoint/2010/main" val="1725686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6EE9A-E30E-406F-0C71-8D2CB87587EC}"/>
              </a:ext>
            </a:extLst>
          </p:cNvPr>
          <p:cNvSpPr>
            <a:spLocks noGrp="1"/>
          </p:cNvSpPr>
          <p:nvPr>
            <p:ph type="title"/>
          </p:nvPr>
        </p:nvSpPr>
        <p:spPr/>
        <p:txBody>
          <a:bodyPr/>
          <a:lstStyle/>
          <a:p>
            <a:r>
              <a:rPr lang="en-IN" dirty="0"/>
              <a:t>Bi-orthogonal 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1B5519-30AD-3590-4F88-8781993358DB}"/>
                  </a:ext>
                </a:extLst>
              </p:cNvPr>
              <p:cNvSpPr>
                <a:spLocks noGrp="1"/>
              </p:cNvSpPr>
              <p:nvPr>
                <p:ph sz="quarter" idx="10"/>
              </p:nvPr>
            </p:nvSpPr>
            <p:spPr/>
            <p:txBody>
              <a:bodyPr/>
              <a:lstStyle/>
              <a:p>
                <a:r>
                  <a:rPr lang="en-IN" dirty="0"/>
                  <a:t>A set of M bi-orthogonal signals can be constructed from M/2 orthogonal signals by simply including the negatives of the orthogonal signals</a:t>
                </a:r>
              </a:p>
              <a:p>
                <a:r>
                  <a:rPr lang="en-IN" dirty="0"/>
                  <a:t>Thus a set of M bi-orthogonal signals will have a dimensionality of N=M/2</a:t>
                </a:r>
              </a:p>
              <a:p>
                <a:r>
                  <a:rPr lang="en-IN" dirty="0"/>
                  <a:t> All bi-orthogonal signals are equidistant from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𝑖</m:t>
                        </m:r>
                      </m:sub>
                    </m:sSub>
                    <m:r>
                      <a:rPr lang="en-IN" b="0" i="0" smtClean="0">
                        <a:latin typeface="Cambria Math" panose="02040503050406030204" pitchFamily="18" charset="0"/>
                      </a:rPr>
                      <m:t>⇒</m:t>
                    </m:r>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s</m:t>
                                </m:r>
                              </m:e>
                              <m:sub>
                                <m:r>
                                  <m:rPr>
                                    <m:sty m:val="p"/>
                                  </m:rPr>
                                  <a:rPr lang="en-IN" b="0" i="0" smtClean="0">
                                    <a:latin typeface="Cambria Math" panose="02040503050406030204" pitchFamily="18" charset="0"/>
                                  </a:rPr>
                                  <m:t>i</m:t>
                                </m:r>
                              </m:sub>
                            </m:sSub>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s</m:t>
                                </m:r>
                              </m:e>
                              <m:sub>
                                <m:r>
                                  <m:rPr>
                                    <m:sty m:val="p"/>
                                  </m:rPr>
                                  <a:rPr lang="en-IN" b="0" i="0" smtClean="0">
                                    <a:latin typeface="Cambria Math" panose="02040503050406030204" pitchFamily="18" charset="0"/>
                                  </a:rPr>
                                  <m:t>k</m:t>
                                </m:r>
                              </m:sub>
                            </m:sSub>
                          </m:e>
                        </m:d>
                      </m:e>
                    </m:d>
                    <m:r>
                      <a:rPr lang="en-IN" b="0" i="0" smtClean="0">
                        <a:latin typeface="Cambria Math" panose="02040503050406030204" pitchFamily="18" charset="0"/>
                      </a:rPr>
                      <m:t>=</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𝑠</m:t>
                            </m:r>
                          </m:sub>
                        </m:sSub>
                      </m:e>
                    </m:ra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𝑚𝑖𝑛</m:t>
                        </m:r>
                      </m:sub>
                    </m:sSub>
                  </m:oMath>
                </a14:m>
                <a:r>
                  <a:rPr lang="en-IN" dirty="0"/>
                  <a:t> except one signal point which is the reflection/negative through origin and is farther away </a:t>
                </a:r>
                <a14:m>
                  <m:oMath xmlns:m="http://schemas.openxmlformats.org/officeDocument/2006/math">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𝑖</m:t>
                                </m:r>
                              </m:sub>
                            </m:sSub>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𝑖</m:t>
                                    </m:r>
                                  </m:sub>
                                </m:sSub>
                              </m:e>
                            </m:d>
                          </m:e>
                        </m:d>
                      </m:e>
                    </m:d>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ℰ</m:t>
                            </m:r>
                          </m:e>
                        </m:rad>
                      </m:e>
                      <m:sub>
                        <m:r>
                          <a:rPr lang="en-IN" b="0" i="1" smtClean="0">
                            <a:latin typeface="Cambria Math" panose="02040503050406030204" pitchFamily="18" charset="0"/>
                          </a:rPr>
                          <m:t>𝑠</m:t>
                        </m:r>
                      </m:sub>
                    </m:sSub>
                  </m:oMath>
                </a14:m>
                <a:endParaRPr lang="en-IN" dirty="0"/>
              </a:p>
            </p:txBody>
          </p:sp>
        </mc:Choice>
        <mc:Fallback xmlns="">
          <p:sp>
            <p:nvSpPr>
              <p:cNvPr id="3" name="Content Placeholder 2">
                <a:extLst>
                  <a:ext uri="{FF2B5EF4-FFF2-40B4-BE49-F238E27FC236}">
                    <a16:creationId xmlns:a16="http://schemas.microsoft.com/office/drawing/2014/main" id="{C71B5519-30AD-3590-4F88-8781993358DB}"/>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87615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2E305-3EE9-F210-65C2-189FC281B7CC}"/>
              </a:ext>
            </a:extLst>
          </p:cNvPr>
          <p:cNvSpPr>
            <a:spLocks noGrp="1"/>
          </p:cNvSpPr>
          <p:nvPr>
            <p:ph type="title"/>
          </p:nvPr>
        </p:nvSpPr>
        <p:spPr/>
        <p:txBody>
          <a:bodyPr/>
          <a:lstStyle/>
          <a:p>
            <a:r>
              <a:rPr lang="en-IN" dirty="0"/>
              <a:t>Simplex Signalling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FAD24A-1311-B1B2-1135-AA1A8173B470}"/>
                  </a:ext>
                </a:extLst>
              </p:cNvPr>
              <p:cNvSpPr>
                <a:spLocks noGrp="1"/>
              </p:cNvSpPr>
              <p:nvPr>
                <p:ph sz="quarter" idx="10"/>
              </p:nvPr>
            </p:nvSpPr>
            <p:spPr/>
            <p:txBody>
              <a:bodyPr>
                <a:normAutofit fontScale="92500" lnSpcReduction="20000"/>
              </a:bodyPr>
              <a:lstStyle/>
              <a:p>
                <a:r>
                  <a:rPr lang="en-IN" dirty="0"/>
                  <a:t>Orthogonal signals have non-zero mean and does not convey any information and actually is an energy loss</a:t>
                </a:r>
              </a:p>
              <a:p>
                <a:r>
                  <a:rPr lang="en-IN" dirty="0"/>
                  <a:t>Simplex signals are obtained by subtracting the mean of the signals from the orthogonal signal set</a:t>
                </a:r>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𝑠</m:t>
                        </m:r>
                      </m:e>
                    </m:acc>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1</m:t>
                        </m:r>
                      </m:num>
                      <m:den>
                        <m:r>
                          <a:rPr lang="en-IN" b="0" i="1" dirty="0" smtClean="0">
                            <a:latin typeface="Cambria Math" panose="02040503050406030204" pitchFamily="18" charset="0"/>
                          </a:rPr>
                          <m:t>𝑀</m:t>
                        </m:r>
                      </m:den>
                    </m:f>
                    <m:nary>
                      <m:naryPr>
                        <m:chr m:val="∑"/>
                        <m:ctrlPr>
                          <a:rPr lang="en-IN" b="0" i="1" dirty="0" smtClean="0">
                            <a:latin typeface="Cambria Math" panose="02040503050406030204" pitchFamily="18" charset="0"/>
                          </a:rPr>
                        </m:ctrlPr>
                      </m:naryPr>
                      <m:sub>
                        <m:r>
                          <m:rPr>
                            <m:brk m:alnAt="23"/>
                          </m:rPr>
                          <a:rPr lang="en-IN" b="0" i="1" dirty="0" smtClean="0">
                            <a:latin typeface="Cambria Math" panose="02040503050406030204" pitchFamily="18" charset="0"/>
                          </a:rPr>
                          <m:t>𝑚</m:t>
                        </m:r>
                        <m:r>
                          <a:rPr lang="en-IN" b="0" i="1" dirty="0" smtClean="0">
                            <a:latin typeface="Cambria Math" panose="02040503050406030204" pitchFamily="18" charset="0"/>
                          </a:rPr>
                          <m:t>=1</m:t>
                        </m:r>
                      </m:sub>
                      <m:sup>
                        <m:r>
                          <a:rPr lang="en-IN" b="0" i="1" dirty="0" smtClean="0">
                            <a:latin typeface="Cambria Math" panose="02040503050406030204" pitchFamily="18" charset="0"/>
                          </a:rPr>
                          <m:t>𝑀</m:t>
                        </m:r>
                      </m:sup>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𝑠</m:t>
                            </m:r>
                          </m:e>
                          <m:sub>
                            <m:r>
                              <a:rPr lang="en-IN" b="0" i="1" dirty="0" smtClean="0">
                                <a:latin typeface="Cambria Math" panose="02040503050406030204" pitchFamily="18" charset="0"/>
                              </a:rPr>
                              <m:t>𝑚</m:t>
                            </m:r>
                          </m:sub>
                        </m:sSub>
                      </m:e>
                    </m:nary>
                  </m:oMath>
                </a14:m>
                <a:endParaRPr lang="en-IN" b="0" dirty="0"/>
              </a:p>
              <a:p>
                <a:r>
                  <a:rPr lang="en-IN" dirty="0"/>
                  <a:t>Simplex signals for the above set</a:t>
                </a:r>
              </a:p>
              <a:p>
                <a:pPr lvl="1"/>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𝑠</m:t>
                        </m:r>
                      </m:e>
                      <m:sub>
                        <m:r>
                          <a:rPr lang="en-IN" b="0" i="1" smtClean="0">
                            <a:latin typeface="Cambria Math" panose="02040503050406030204" pitchFamily="18" charset="0"/>
                          </a:rPr>
                          <m:t>𝑚</m:t>
                        </m:r>
                      </m:sub>
                      <m:sup>
                        <m:r>
                          <a:rPr lang="en-IN" b="0" i="1" smtClean="0">
                            <a:latin typeface="Cambria Math" panose="02040503050406030204" pitchFamily="18" charset="0"/>
                          </a:rPr>
                          <m:t>′</m:t>
                        </m:r>
                      </m:sup>
                    </m:sSubSup>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𝑠</m:t>
                        </m:r>
                      </m:e>
                    </m:acc>
                    <m:r>
                      <a:rPr lang="en-IN" b="0" i="1" smtClean="0">
                        <a:latin typeface="Cambria Math" panose="02040503050406030204" pitchFamily="18" charset="0"/>
                      </a:rPr>
                      <m:t>,  </m:t>
                    </m:r>
                    <m:r>
                      <a:rPr lang="en-IN" b="0" i="1" smtClean="0">
                        <a:latin typeface="Cambria Math" panose="02040503050406030204" pitchFamily="18" charset="0"/>
                      </a:rPr>
                      <m:t>𝑤h𝑒𝑟𝑒</m:t>
                    </m:r>
                    <m:r>
                      <a:rPr lang="en-IN" b="0" i="1" smtClean="0">
                        <a:latin typeface="Cambria Math" panose="02040503050406030204" pitchFamily="18" charset="0"/>
                      </a:rPr>
                      <m:t> </m:t>
                    </m:r>
                    <m:r>
                      <a:rPr lang="en-IN" b="0" i="1" smtClean="0">
                        <a:latin typeface="Cambria Math" panose="02040503050406030204" pitchFamily="18" charset="0"/>
                      </a:rPr>
                      <m:t>𝑚</m:t>
                    </m:r>
                    <m:r>
                      <a:rPr lang="en-IN" b="0" i="1" smtClean="0">
                        <a:latin typeface="Cambria Math" panose="02040503050406030204" pitchFamily="18" charset="0"/>
                      </a:rPr>
                      <m:t>=1,2,3,…</m:t>
                    </m:r>
                    <m:r>
                      <a:rPr lang="en-IN" b="0" i="1" smtClean="0">
                        <a:latin typeface="Cambria Math" panose="02040503050406030204" pitchFamily="18" charset="0"/>
                      </a:rPr>
                      <m:t>𝑀</m:t>
                    </m:r>
                  </m:oMath>
                </a14:m>
                <a:endParaRPr lang="en-IN" b="0" dirty="0"/>
              </a:p>
              <a:p>
                <a:r>
                  <a:rPr lang="en-IN" dirty="0"/>
                  <a:t>Simplex signal waveform properties</a:t>
                </a:r>
              </a:p>
              <a:p>
                <a:pPr lvl="1"/>
                <a14:m>
                  <m:oMath xmlns:m="http://schemas.openxmlformats.org/officeDocument/2006/math">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𝑠</m:t>
                                    </m:r>
                                  </m:e>
                                  <m:sup>
                                    <m:r>
                                      <a:rPr lang="en-IN" b="0" i="1" smtClean="0">
                                        <a:latin typeface="Cambria Math" panose="02040503050406030204" pitchFamily="18" charset="0"/>
                                      </a:rPr>
                                      <m:t>′</m:t>
                                    </m:r>
                                  </m:sup>
                                </m:sSup>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𝑠</m:t>
                                    </m:r>
                                  </m:e>
                                </m:acc>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ℰ</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2</m:t>
                        </m:r>
                      </m:num>
                      <m:den>
                        <m:r>
                          <a:rPr lang="en-IN" b="0" i="1" smtClean="0">
                            <a:latin typeface="Cambria Math" panose="02040503050406030204" pitchFamily="18" charset="0"/>
                          </a:rPr>
                          <m:t>𝑀</m:t>
                        </m:r>
                      </m:den>
                    </m:f>
                    <m:r>
                      <a:rPr lang="en-IN" b="0" i="1" smtClean="0">
                        <a:latin typeface="Cambria Math" panose="02040503050406030204" pitchFamily="18" charset="0"/>
                      </a:rPr>
                      <m:t>ℰ</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𝑀</m:t>
                        </m:r>
                      </m:den>
                    </m:f>
                    <m:r>
                      <a:rPr lang="en-IN" b="0" i="1" smtClean="0">
                        <a:latin typeface="Cambria Math" panose="02040503050406030204" pitchFamily="18" charset="0"/>
                      </a:rPr>
                      <m:t>ℰ</m:t>
                    </m:r>
                    <m:r>
                      <a:rPr lang="en-IN" b="0" i="1" smtClean="0">
                        <a:latin typeface="Cambria Math" panose="02040503050406030204" pitchFamily="18" charset="0"/>
                      </a:rPr>
                      <m:t>=</m:t>
                    </m:r>
                    <m:r>
                      <a:rPr lang="en-IN" b="0" i="1" smtClean="0">
                        <a:latin typeface="Cambria Math" panose="02040503050406030204" pitchFamily="18" charset="0"/>
                      </a:rPr>
                      <m:t>ℰ</m:t>
                    </m:r>
                    <m:r>
                      <a:rPr lang="en-IN" b="0" i="1" smtClean="0">
                        <a:latin typeface="Cambria Math" panose="02040503050406030204" pitchFamily="18" charset="0"/>
                      </a:rPr>
                      <m:t>(1−</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𝑀</m:t>
                        </m:r>
                      </m:den>
                    </m:f>
                    <m:r>
                      <a:rPr lang="en-IN" b="0" i="1" smtClean="0">
                        <a:latin typeface="Cambria Math" panose="02040503050406030204" pitchFamily="18" charset="0"/>
                      </a:rPr>
                      <m:t>)</m:t>
                    </m:r>
                  </m:oMath>
                </a14:m>
                <a:endParaRPr lang="en-IN" dirty="0"/>
              </a:p>
              <a:p>
                <a:pPr lvl="1"/>
                <a:r>
                  <a:rPr lang="en-IN" dirty="0"/>
                  <a:t>Signals are no-longer orthogonal</a:t>
                </a:r>
              </a:p>
              <a:p>
                <a:pPr lvl="1"/>
                <a:r>
                  <a:rPr lang="en-IN" dirty="0"/>
                  <a:t>Cross-correlation of any pair of signals</a:t>
                </a:r>
              </a:p>
              <a:p>
                <a:pPr lvl="2"/>
                <a14:m>
                  <m:oMath xmlns:m="http://schemas.openxmlformats.org/officeDocument/2006/math">
                    <m:r>
                      <a:rPr lang="en-IN" b="0" i="1" smtClean="0">
                        <a:latin typeface="Cambria Math" panose="02040503050406030204" pitchFamily="18" charset="0"/>
                      </a:rPr>
                      <m:t>𝑅𝑒</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𝜌</m:t>
                            </m:r>
                          </m:e>
                          <m:sub>
                            <m:r>
                              <a:rPr lang="en-IN" b="0" i="1" smtClean="0">
                                <a:latin typeface="Cambria Math" panose="02040503050406030204" pitchFamily="18" charset="0"/>
                              </a:rPr>
                              <m:t>𝑚𝑛</m:t>
                            </m:r>
                          </m:sub>
                        </m:sSub>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𝑠</m:t>
                            </m:r>
                          </m:e>
                          <m:sub>
                            <m:r>
                              <a:rPr lang="en-IN" b="0" i="1" smtClean="0">
                                <a:latin typeface="Cambria Math" panose="02040503050406030204" pitchFamily="18" charset="0"/>
                              </a:rPr>
                              <m:t>𝑚</m:t>
                            </m:r>
                          </m:sub>
                          <m:sup>
                            <m:r>
                              <a:rPr lang="en-IN" b="0" i="1" smtClean="0">
                                <a:latin typeface="Cambria Math" panose="02040503050406030204" pitchFamily="18" charset="0"/>
                              </a:rPr>
                              <m:t>′</m:t>
                            </m:r>
                          </m:sup>
                        </m:sSubSup>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𝑠</m:t>
                            </m:r>
                          </m:e>
                          <m:sub>
                            <m:r>
                              <a:rPr lang="en-IN" b="0" i="1" smtClean="0">
                                <a:latin typeface="Cambria Math" panose="02040503050406030204" pitchFamily="18" charset="0"/>
                              </a:rPr>
                              <m:t>𝑛</m:t>
                            </m:r>
                          </m:sub>
                          <m:sup>
                            <m:r>
                              <a:rPr lang="en-IN" b="0" i="1" smtClean="0">
                                <a:latin typeface="Cambria Math" panose="02040503050406030204" pitchFamily="18" charset="0"/>
                              </a:rPr>
                              <m:t>′</m:t>
                            </m:r>
                          </m:sup>
                        </m:sSubSup>
                      </m:num>
                      <m:den>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𝑠</m:t>
                                    </m:r>
                                  </m:e>
                                  <m:sub>
                                    <m:r>
                                      <a:rPr lang="en-IN" b="0" i="1" smtClean="0">
                                        <a:latin typeface="Cambria Math" panose="02040503050406030204" pitchFamily="18" charset="0"/>
                                      </a:rPr>
                                      <m:t>𝑚</m:t>
                                    </m:r>
                                  </m:sub>
                                  <m:sup>
                                    <m:r>
                                      <a:rPr lang="en-IN" b="0" i="1" smtClean="0">
                                        <a:latin typeface="Cambria Math" panose="02040503050406030204" pitchFamily="18" charset="0"/>
                                      </a:rPr>
                                      <m:t>′</m:t>
                                    </m:r>
                                  </m:sup>
                                </m:sSubSup>
                              </m:e>
                            </m:d>
                          </m:e>
                        </m:d>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𝑠</m:t>
                                    </m:r>
                                  </m:e>
                                  <m:sub>
                                    <m:r>
                                      <a:rPr lang="en-IN" b="0" i="1" smtClean="0">
                                        <a:latin typeface="Cambria Math" panose="02040503050406030204" pitchFamily="18" charset="0"/>
                                      </a:rPr>
                                      <m:t>𝑛</m:t>
                                    </m:r>
                                  </m:sub>
                                  <m:sup>
                                    <m:r>
                                      <a:rPr lang="en-IN" b="0" i="1" smtClean="0">
                                        <a:latin typeface="Cambria Math" panose="02040503050406030204" pitchFamily="18" charset="0"/>
                                      </a:rPr>
                                      <m:t>′</m:t>
                                    </m:r>
                                  </m:sup>
                                </m:sSubSup>
                              </m:e>
                            </m:d>
                          </m:e>
                        </m:d>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𝑀</m:t>
                            </m:r>
                          </m:den>
                        </m:f>
                      </m:num>
                      <m:den>
                        <m:r>
                          <a:rPr lang="en-IN" b="0" i="1" smtClean="0">
                            <a:latin typeface="Cambria Math" panose="02040503050406030204" pitchFamily="18" charset="0"/>
                          </a:rPr>
                          <m:t>1−</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𝑚</m:t>
                            </m:r>
                          </m:den>
                        </m:f>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𝑀</m:t>
                        </m:r>
                        <m:r>
                          <a:rPr lang="en-IN" b="0" i="1" smtClean="0">
                            <a:latin typeface="Cambria Math" panose="02040503050406030204" pitchFamily="18" charset="0"/>
                          </a:rPr>
                          <m:t>−1</m:t>
                        </m:r>
                      </m:den>
                    </m:f>
                  </m:oMath>
                </a14:m>
                <a:endParaRPr lang="en-IN" b="0" dirty="0"/>
              </a:p>
              <a:p>
                <a:pPr lvl="1"/>
                <a:r>
                  <a:rPr lang="en-IN" dirty="0"/>
                  <a:t>Waveforms are equally correlated and requires less energy by a factor of </a:t>
                </a:r>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𝑀</m:t>
                            </m:r>
                            <m:r>
                              <a:rPr lang="en-IN" b="0" i="1" smtClean="0">
                                <a:latin typeface="Cambria Math" panose="02040503050406030204" pitchFamily="18" charset="0"/>
                              </a:rPr>
                              <m:t>−1</m:t>
                            </m:r>
                          </m:den>
                        </m:f>
                      </m:e>
                    </m:d>
                  </m:oMath>
                </a14:m>
                <a:r>
                  <a:rPr lang="en-IN" dirty="0"/>
                  <a:t> than the set of orthogonal signals</a:t>
                </a:r>
              </a:p>
              <a:p>
                <a:pPr lvl="1"/>
                <a:r>
                  <a:rPr lang="en-IN" dirty="0"/>
                  <a:t>The minimum distance between two simplex signals is same as that of their orthogonal foundation set as the relative distance between signals is NOT changed - </a:t>
                </a:r>
                <a14:m>
                  <m:oMath xmlns:m="http://schemas.openxmlformats.org/officeDocument/2006/math">
                    <m:r>
                      <a:rPr lang="en-IN" b="0" i="1" smtClean="0">
                        <a:latin typeface="Cambria Math" panose="02040503050406030204" pitchFamily="18" charset="0"/>
                      </a:rPr>
                      <m:t>𝑑</m:t>
                    </m:r>
                    <m:r>
                      <a:rPr lang="en-IN" b="0" i="1" smtClean="0">
                        <a:latin typeface="Cambria Math" panose="02040503050406030204" pitchFamily="18" charset="0"/>
                      </a:rPr>
                      <m:t>=√2</m:t>
                    </m:r>
                    <m:r>
                      <a:rPr lang="en-IN" b="0" i="1" smtClean="0">
                        <a:latin typeface="Cambria Math" panose="02040503050406030204" pitchFamily="18" charset="0"/>
                      </a:rPr>
                      <m:t>ℰ</m:t>
                    </m:r>
                  </m:oMath>
                </a14:m>
                <a:endParaRPr lang="en-IN" dirty="0"/>
              </a:p>
              <a:p>
                <a:pPr lvl="1"/>
                <a:endParaRPr lang="en-IN" dirty="0"/>
              </a:p>
              <a:p>
                <a:endParaRPr lang="en-IN" dirty="0"/>
              </a:p>
            </p:txBody>
          </p:sp>
        </mc:Choice>
        <mc:Fallback xmlns="">
          <p:sp>
            <p:nvSpPr>
              <p:cNvPr id="3" name="Content Placeholder 2">
                <a:extLst>
                  <a:ext uri="{FF2B5EF4-FFF2-40B4-BE49-F238E27FC236}">
                    <a16:creationId xmlns:a16="http://schemas.microsoft.com/office/drawing/2014/main" id="{F2FAD24A-1311-B1B2-1135-AA1A8173B470}"/>
                  </a:ext>
                </a:extLst>
              </p:cNvPr>
              <p:cNvSpPr>
                <a:spLocks noGrp="1" noRot="1" noChangeAspect="1" noMove="1" noResize="1" noEditPoints="1" noAdjustHandles="1" noChangeArrowheads="1" noChangeShapeType="1" noTextEdit="1"/>
              </p:cNvSpPr>
              <p:nvPr>
                <p:ph sz="quarter" idx="10"/>
              </p:nvPr>
            </p:nvSpPr>
            <p:spPr>
              <a:blipFill>
                <a:blip r:embed="rId2"/>
                <a:stretch>
                  <a:fillRect t="-1638"/>
                </a:stretch>
              </a:blipFill>
            </p:spPr>
            <p:txBody>
              <a:bodyPr/>
              <a:lstStyle/>
              <a:p>
                <a:r>
                  <a:rPr lang="en-IN">
                    <a:noFill/>
                  </a:rPr>
                  <a:t> </a:t>
                </a:r>
              </a:p>
            </p:txBody>
          </p:sp>
        </mc:Fallback>
      </mc:AlternateContent>
    </p:spTree>
    <p:extLst>
      <p:ext uri="{BB962C8B-B14F-4D97-AF65-F5344CB8AC3E}">
        <p14:creationId xmlns:p14="http://schemas.microsoft.com/office/powerpoint/2010/main" val="344726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65346-760A-8E75-AB2F-FA06D4E97846}"/>
              </a:ext>
            </a:extLst>
          </p:cNvPr>
          <p:cNvSpPr>
            <a:spLocks noGrp="1"/>
          </p:cNvSpPr>
          <p:nvPr>
            <p:ph type="title"/>
          </p:nvPr>
        </p:nvSpPr>
        <p:spPr/>
        <p:txBody>
          <a:bodyPr/>
          <a:lstStyle/>
          <a:p>
            <a:r>
              <a:rPr lang="en-IN" dirty="0"/>
              <a:t>Assignment 3 and 4 Solution Discussion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A8227C-6E59-BD91-003B-E90CF8C25171}"/>
                  </a:ext>
                </a:extLst>
              </p:cNvPr>
              <p:cNvSpPr>
                <a:spLocks noGrp="1"/>
              </p:cNvSpPr>
              <p:nvPr>
                <p:ph sz="quarter" idx="10"/>
              </p:nvPr>
            </p:nvSpPr>
            <p:spPr/>
            <p:txBody>
              <a:bodyPr/>
              <a:lstStyle/>
              <a:p>
                <a:r>
                  <a:rPr lang="en-IN" dirty="0"/>
                  <a:t>Triangle Law of Sines</a:t>
                </a:r>
              </a:p>
              <a:p>
                <a:pPr lvl="1"/>
                <a:r>
                  <a:rPr lang="en-IN" dirty="0"/>
                  <a:t>Relates to the rations of the lengths of the sides of a triangle to the sines of the opposite angles of the side</a:t>
                </a:r>
              </a:p>
              <a:p>
                <a:pPr lvl="1"/>
                <a:r>
                  <a:rPr lang="en-IN" dirty="0"/>
                  <a:t>The ratio of the length of a side of a triangle to the sine of its opposite angle is constant for all sides and angles in the triangle</a:t>
                </a:r>
              </a:p>
              <a:p>
                <a:pPr lvl="2"/>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𝑎</m:t>
                        </m:r>
                      </m:num>
                      <m:den>
                        <m:r>
                          <a:rPr lang="en-IN" b="0" i="1" smtClean="0">
                            <a:latin typeface="Cambria Math" panose="02040503050406030204" pitchFamily="18" charset="0"/>
                          </a:rPr>
                          <m:t>𝑠𝑖𝑛</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3</m:t>
                            </m:r>
                          </m:sub>
                        </m:sSub>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𝑏</m:t>
                        </m:r>
                      </m:num>
                      <m:den>
                        <m:r>
                          <a:rPr lang="en-IN" b="0" i="1" smtClean="0">
                            <a:latin typeface="Cambria Math" panose="02040503050406030204" pitchFamily="18" charset="0"/>
                          </a:rPr>
                          <m:t>𝑠𝑖𝑛</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1</m:t>
                            </m:r>
                          </m:sub>
                        </m:sSub>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𝑐</m:t>
                        </m:r>
                      </m:num>
                      <m:den>
                        <m:r>
                          <a:rPr lang="en-IN" b="0" i="1" smtClean="0">
                            <a:latin typeface="Cambria Math" panose="02040503050406030204" pitchFamily="18" charset="0"/>
                          </a:rPr>
                          <m:t>𝑠𝑖𝑛</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2</m:t>
                            </m:r>
                          </m:sub>
                        </m:sSub>
                      </m:den>
                    </m:f>
                  </m:oMath>
                </a14:m>
                <a:endParaRPr lang="en-IN" dirty="0"/>
              </a:p>
              <a:p>
                <a:pPr lvl="2"/>
                <a:endParaRPr lang="en-IN" dirty="0"/>
              </a:p>
              <a:p>
                <a:pPr lvl="2"/>
                <a:endParaRPr lang="en-IN" dirty="0"/>
              </a:p>
              <a:p>
                <a:pPr lvl="2"/>
                <a:endParaRPr lang="en-IN" dirty="0"/>
              </a:p>
              <a:p>
                <a:pPr lvl="2"/>
                <a:endParaRPr lang="en-IN" dirty="0"/>
              </a:p>
              <a:p>
                <a:pPr lvl="2"/>
                <a:endParaRPr lang="en-IN" dirty="0"/>
              </a:p>
              <a:p>
                <a:r>
                  <a:rPr lang="en-IN" dirty="0"/>
                  <a:t>QAM is </a:t>
                </a:r>
                <a:r>
                  <a:rPr lang="en-IN"/>
                  <a:t>a sub-set of APSK</a:t>
                </a:r>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AEA8227C-6E59-BD91-003B-E90CF8C25171}"/>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grpSp>
        <p:nvGrpSpPr>
          <p:cNvPr id="16" name="Group 15">
            <a:extLst>
              <a:ext uri="{FF2B5EF4-FFF2-40B4-BE49-F238E27FC236}">
                <a16:creationId xmlns:a16="http://schemas.microsoft.com/office/drawing/2014/main" id="{87A1BC6A-B68E-0735-E0E4-7E9EDE8C55CE}"/>
              </a:ext>
            </a:extLst>
          </p:cNvPr>
          <p:cNvGrpSpPr/>
          <p:nvPr/>
        </p:nvGrpSpPr>
        <p:grpSpPr>
          <a:xfrm>
            <a:off x="6241409" y="2653873"/>
            <a:ext cx="2508309" cy="2115906"/>
            <a:chOff x="2919368" y="2741536"/>
            <a:chExt cx="2508309" cy="2115906"/>
          </a:xfrm>
        </p:grpSpPr>
        <p:sp>
          <p:nvSpPr>
            <p:cNvPr id="4" name="Isosceles Triangle 3">
              <a:extLst>
                <a:ext uri="{FF2B5EF4-FFF2-40B4-BE49-F238E27FC236}">
                  <a16:creationId xmlns:a16="http://schemas.microsoft.com/office/drawing/2014/main" id="{A57B2A9A-C40F-1020-6892-5A47EF6AE4AA}"/>
                </a:ext>
              </a:extLst>
            </p:cNvPr>
            <p:cNvSpPr/>
            <p:nvPr/>
          </p:nvSpPr>
          <p:spPr>
            <a:xfrm>
              <a:off x="3036815" y="2793534"/>
              <a:ext cx="2390862" cy="1669409"/>
            </a:xfrm>
            <a:prstGeom prst="triangle">
              <a:avLst/>
            </a:prstGeom>
            <a:solidFill>
              <a:srgbClr val="E97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923F7702-9B26-55D8-8DDA-051D1CD53C1D}"/>
                </a:ext>
              </a:extLst>
            </p:cNvPr>
            <p:cNvSpPr txBox="1"/>
            <p:nvPr/>
          </p:nvSpPr>
          <p:spPr>
            <a:xfrm>
              <a:off x="3888297" y="4488110"/>
              <a:ext cx="687898" cy="369332"/>
            </a:xfrm>
            <a:prstGeom prst="rect">
              <a:avLst/>
            </a:prstGeom>
            <a:noFill/>
          </p:spPr>
          <p:txBody>
            <a:bodyPr wrap="square" rtlCol="0">
              <a:spAutoFit/>
            </a:bodyPr>
            <a:lstStyle/>
            <a:p>
              <a:pPr algn="ctr"/>
              <a:r>
                <a:rPr lang="en-IN" dirty="0">
                  <a:latin typeface="Gotham Light" pitchFamily="50" charset="0"/>
                </a:rPr>
                <a:t>a</a:t>
              </a:r>
            </a:p>
          </p:txBody>
        </p:sp>
        <p:sp>
          <p:nvSpPr>
            <p:cNvPr id="6" name="TextBox 5">
              <a:extLst>
                <a:ext uri="{FF2B5EF4-FFF2-40B4-BE49-F238E27FC236}">
                  <a16:creationId xmlns:a16="http://schemas.microsoft.com/office/drawing/2014/main" id="{1050D396-E9B2-4BF0-40F8-0CF58961A6DA}"/>
                </a:ext>
              </a:extLst>
            </p:cNvPr>
            <p:cNvSpPr txBox="1"/>
            <p:nvPr/>
          </p:nvSpPr>
          <p:spPr>
            <a:xfrm>
              <a:off x="4739779" y="3342494"/>
              <a:ext cx="687898" cy="369332"/>
            </a:xfrm>
            <a:prstGeom prst="rect">
              <a:avLst/>
            </a:prstGeom>
            <a:noFill/>
          </p:spPr>
          <p:txBody>
            <a:bodyPr wrap="square" rtlCol="0">
              <a:spAutoFit/>
            </a:bodyPr>
            <a:lstStyle/>
            <a:p>
              <a:pPr algn="ctr"/>
              <a:r>
                <a:rPr lang="en-IN" dirty="0">
                  <a:latin typeface="Gotham Light" pitchFamily="50" charset="0"/>
                </a:rPr>
                <a:t>b</a:t>
              </a:r>
            </a:p>
          </p:txBody>
        </p:sp>
        <p:sp>
          <p:nvSpPr>
            <p:cNvPr id="7" name="TextBox 6">
              <a:extLst>
                <a:ext uri="{FF2B5EF4-FFF2-40B4-BE49-F238E27FC236}">
                  <a16:creationId xmlns:a16="http://schemas.microsoft.com/office/drawing/2014/main" id="{C8235ECC-6573-3796-9343-76723AD3D7BD}"/>
                </a:ext>
              </a:extLst>
            </p:cNvPr>
            <p:cNvSpPr txBox="1"/>
            <p:nvPr/>
          </p:nvSpPr>
          <p:spPr>
            <a:xfrm>
              <a:off x="2919368" y="3342494"/>
              <a:ext cx="687898" cy="369332"/>
            </a:xfrm>
            <a:prstGeom prst="rect">
              <a:avLst/>
            </a:prstGeom>
            <a:noFill/>
          </p:spPr>
          <p:txBody>
            <a:bodyPr wrap="square" rtlCol="0">
              <a:spAutoFit/>
            </a:bodyPr>
            <a:lstStyle/>
            <a:p>
              <a:pPr algn="ctr"/>
              <a:r>
                <a:rPr lang="en-IN" dirty="0">
                  <a:latin typeface="Gotham Light" pitchFamily="50" charset="0"/>
                </a:rPr>
                <a:t>c</a:t>
              </a:r>
            </a:p>
          </p:txBody>
        </p:sp>
        <p:sp>
          <p:nvSpPr>
            <p:cNvPr id="8" name="Arc 7">
              <a:extLst>
                <a:ext uri="{FF2B5EF4-FFF2-40B4-BE49-F238E27FC236}">
                  <a16:creationId xmlns:a16="http://schemas.microsoft.com/office/drawing/2014/main" id="{FD3245F6-3B31-2EBB-A3D0-8EF348FA68C6}"/>
                </a:ext>
              </a:extLst>
            </p:cNvPr>
            <p:cNvSpPr/>
            <p:nvPr/>
          </p:nvSpPr>
          <p:spPr>
            <a:xfrm>
              <a:off x="3151465" y="4140486"/>
              <a:ext cx="223704" cy="532290"/>
            </a:xfrm>
            <a:prstGeom prst="arc">
              <a:avLst>
                <a:gd name="adj1" fmla="val 16200000"/>
                <a:gd name="adj2" fmla="val 877261"/>
              </a:avLst>
            </a:prstGeom>
            <a:noFill/>
            <a:ln>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Arc 8">
              <a:extLst>
                <a:ext uri="{FF2B5EF4-FFF2-40B4-BE49-F238E27FC236}">
                  <a16:creationId xmlns:a16="http://schemas.microsoft.com/office/drawing/2014/main" id="{73B31B41-A1CC-5FED-74CA-4A793541AD49}"/>
                </a:ext>
              </a:extLst>
            </p:cNvPr>
            <p:cNvSpPr/>
            <p:nvPr/>
          </p:nvSpPr>
          <p:spPr>
            <a:xfrm flipH="1">
              <a:off x="4949506" y="4140486"/>
              <a:ext cx="295014" cy="471846"/>
            </a:xfrm>
            <a:prstGeom prst="arc">
              <a:avLst>
                <a:gd name="adj1" fmla="val 16200000"/>
                <a:gd name="adj2" fmla="val 877261"/>
              </a:avLst>
            </a:prstGeom>
            <a:noFill/>
            <a:ln>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Arc 9">
              <a:extLst>
                <a:ext uri="{FF2B5EF4-FFF2-40B4-BE49-F238E27FC236}">
                  <a16:creationId xmlns:a16="http://schemas.microsoft.com/office/drawing/2014/main" id="{974DACF4-58B8-697B-5E9E-FBB005BB370A}"/>
                </a:ext>
              </a:extLst>
            </p:cNvPr>
            <p:cNvSpPr/>
            <p:nvPr/>
          </p:nvSpPr>
          <p:spPr>
            <a:xfrm rot="14421141" flipH="1">
              <a:off x="4150685" y="2653120"/>
              <a:ext cx="295014" cy="471846"/>
            </a:xfrm>
            <a:prstGeom prst="arc">
              <a:avLst>
                <a:gd name="adj1" fmla="val 16200000"/>
                <a:gd name="adj2" fmla="val 877261"/>
              </a:avLst>
            </a:prstGeom>
            <a:noFill/>
            <a:ln>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37D8A00-5431-FA67-64C6-4093C51B8178}"/>
                    </a:ext>
                  </a:extLst>
                </p:cNvPr>
                <p:cNvSpPr txBox="1"/>
                <p:nvPr/>
              </p:nvSpPr>
              <p:spPr>
                <a:xfrm>
                  <a:off x="4487409" y="3984511"/>
                  <a:ext cx="687898"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IN" b="0" i="1" smtClean="0">
                                <a:solidFill>
                                  <a:srgbClr val="FFFF00"/>
                                </a:solidFill>
                                <a:latin typeface="Cambria Math" panose="02040503050406030204" pitchFamily="18" charset="0"/>
                              </a:rPr>
                            </m:ctrlPr>
                          </m:sSubPr>
                          <m:e>
                            <m:r>
                              <a:rPr lang="en-IN" b="0" i="1" smtClean="0">
                                <a:solidFill>
                                  <a:srgbClr val="FFFF00"/>
                                </a:solidFill>
                                <a:latin typeface="Cambria Math" panose="02040503050406030204" pitchFamily="18" charset="0"/>
                              </a:rPr>
                              <m:t>𝜃</m:t>
                            </m:r>
                          </m:e>
                          <m:sub>
                            <m:r>
                              <a:rPr lang="en-IN" b="0" i="1" smtClean="0">
                                <a:solidFill>
                                  <a:srgbClr val="FFFF00"/>
                                </a:solidFill>
                                <a:latin typeface="Cambria Math" panose="02040503050406030204" pitchFamily="18" charset="0"/>
                              </a:rPr>
                              <m:t>2</m:t>
                            </m:r>
                          </m:sub>
                        </m:sSub>
                      </m:oMath>
                    </m:oMathPara>
                  </a14:m>
                  <a:endParaRPr lang="en-IN" dirty="0">
                    <a:solidFill>
                      <a:srgbClr val="FFFF00"/>
                    </a:solidFill>
                    <a:latin typeface="Gotham Light" pitchFamily="50" charset="0"/>
                  </a:endParaRPr>
                </a:p>
              </p:txBody>
            </p:sp>
          </mc:Choice>
          <mc:Fallback xmlns="">
            <p:sp>
              <p:nvSpPr>
                <p:cNvPr id="11" name="TextBox 10">
                  <a:extLst>
                    <a:ext uri="{FF2B5EF4-FFF2-40B4-BE49-F238E27FC236}">
                      <a16:creationId xmlns:a16="http://schemas.microsoft.com/office/drawing/2014/main" id="{037D8A00-5431-FA67-64C6-4093C51B8178}"/>
                    </a:ext>
                  </a:extLst>
                </p:cNvPr>
                <p:cNvSpPr txBox="1">
                  <a:spLocks noRot="1" noChangeAspect="1" noMove="1" noResize="1" noEditPoints="1" noAdjustHandles="1" noChangeArrowheads="1" noChangeShapeType="1" noTextEdit="1"/>
                </p:cNvSpPr>
                <p:nvPr/>
              </p:nvSpPr>
              <p:spPr>
                <a:xfrm>
                  <a:off x="4487409" y="3984511"/>
                  <a:ext cx="68789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63DBE96-D0BE-371F-02E2-F8A04CC7DA1D}"/>
                    </a:ext>
                  </a:extLst>
                </p:cNvPr>
                <p:cNvSpPr txBox="1"/>
                <p:nvPr/>
              </p:nvSpPr>
              <p:spPr>
                <a:xfrm>
                  <a:off x="3905076" y="3037295"/>
                  <a:ext cx="687898"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IN" b="0" i="1" smtClean="0">
                                <a:solidFill>
                                  <a:srgbClr val="FFFF00"/>
                                </a:solidFill>
                                <a:latin typeface="Cambria Math" panose="02040503050406030204" pitchFamily="18" charset="0"/>
                              </a:rPr>
                            </m:ctrlPr>
                          </m:sSubPr>
                          <m:e>
                            <m:r>
                              <a:rPr lang="en-IN" b="0" i="1" smtClean="0">
                                <a:solidFill>
                                  <a:srgbClr val="FFFF00"/>
                                </a:solidFill>
                                <a:latin typeface="Cambria Math" panose="02040503050406030204" pitchFamily="18" charset="0"/>
                              </a:rPr>
                              <m:t>𝜃</m:t>
                            </m:r>
                          </m:e>
                          <m:sub>
                            <m:r>
                              <a:rPr lang="en-IN" b="0" i="1" smtClean="0">
                                <a:solidFill>
                                  <a:srgbClr val="FFFF00"/>
                                </a:solidFill>
                                <a:latin typeface="Cambria Math" panose="02040503050406030204" pitchFamily="18" charset="0"/>
                              </a:rPr>
                              <m:t>3</m:t>
                            </m:r>
                          </m:sub>
                        </m:sSub>
                      </m:oMath>
                    </m:oMathPara>
                  </a14:m>
                  <a:endParaRPr lang="en-IN" dirty="0">
                    <a:solidFill>
                      <a:srgbClr val="FFFF00"/>
                    </a:solidFill>
                    <a:latin typeface="Gotham Light" pitchFamily="50" charset="0"/>
                  </a:endParaRPr>
                </a:p>
              </p:txBody>
            </p:sp>
          </mc:Choice>
          <mc:Fallback xmlns="">
            <p:sp>
              <p:nvSpPr>
                <p:cNvPr id="12" name="TextBox 11">
                  <a:extLst>
                    <a:ext uri="{FF2B5EF4-FFF2-40B4-BE49-F238E27FC236}">
                      <a16:creationId xmlns:a16="http://schemas.microsoft.com/office/drawing/2014/main" id="{A63DBE96-D0BE-371F-02E2-F8A04CC7DA1D}"/>
                    </a:ext>
                  </a:extLst>
                </p:cNvPr>
                <p:cNvSpPr txBox="1">
                  <a:spLocks noRot="1" noChangeAspect="1" noMove="1" noResize="1" noEditPoints="1" noAdjustHandles="1" noChangeArrowheads="1" noChangeShapeType="1" noTextEdit="1"/>
                </p:cNvSpPr>
                <p:nvPr/>
              </p:nvSpPr>
              <p:spPr>
                <a:xfrm>
                  <a:off x="3905076" y="3037295"/>
                  <a:ext cx="687898" cy="369332"/>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7AED5D3-5FFE-1ABA-AFE5-40AA5F29EB0B}"/>
                    </a:ext>
                  </a:extLst>
                </p:cNvPr>
                <p:cNvSpPr txBox="1"/>
                <p:nvPr/>
              </p:nvSpPr>
              <p:spPr>
                <a:xfrm>
                  <a:off x="3287083" y="4019488"/>
                  <a:ext cx="687898"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IN" b="0" i="1" smtClean="0">
                                <a:solidFill>
                                  <a:srgbClr val="FFFF00"/>
                                </a:solidFill>
                                <a:latin typeface="Cambria Math" panose="02040503050406030204" pitchFamily="18" charset="0"/>
                              </a:rPr>
                            </m:ctrlPr>
                          </m:sSubPr>
                          <m:e>
                            <m:r>
                              <a:rPr lang="en-IN" b="0" i="1" smtClean="0">
                                <a:solidFill>
                                  <a:srgbClr val="FFFF00"/>
                                </a:solidFill>
                                <a:latin typeface="Cambria Math" panose="02040503050406030204" pitchFamily="18" charset="0"/>
                              </a:rPr>
                              <m:t>𝜃</m:t>
                            </m:r>
                          </m:e>
                          <m:sub>
                            <m:r>
                              <a:rPr lang="en-IN" b="0" i="1" smtClean="0">
                                <a:solidFill>
                                  <a:srgbClr val="FFFF00"/>
                                </a:solidFill>
                                <a:latin typeface="Cambria Math" panose="02040503050406030204" pitchFamily="18" charset="0"/>
                              </a:rPr>
                              <m:t>1</m:t>
                            </m:r>
                          </m:sub>
                        </m:sSub>
                      </m:oMath>
                    </m:oMathPara>
                  </a14:m>
                  <a:endParaRPr lang="en-IN" dirty="0">
                    <a:solidFill>
                      <a:srgbClr val="FFFF00"/>
                    </a:solidFill>
                    <a:latin typeface="Gotham Light" pitchFamily="50" charset="0"/>
                  </a:endParaRPr>
                </a:p>
              </p:txBody>
            </p:sp>
          </mc:Choice>
          <mc:Fallback xmlns="">
            <p:sp>
              <p:nvSpPr>
                <p:cNvPr id="15" name="TextBox 14">
                  <a:extLst>
                    <a:ext uri="{FF2B5EF4-FFF2-40B4-BE49-F238E27FC236}">
                      <a16:creationId xmlns:a16="http://schemas.microsoft.com/office/drawing/2014/main" id="{77AED5D3-5FFE-1ABA-AFE5-40AA5F29EB0B}"/>
                    </a:ext>
                  </a:extLst>
                </p:cNvPr>
                <p:cNvSpPr txBox="1">
                  <a:spLocks noRot="1" noChangeAspect="1" noMove="1" noResize="1" noEditPoints="1" noAdjustHandles="1" noChangeArrowheads="1" noChangeShapeType="1" noTextEdit="1"/>
                </p:cNvSpPr>
                <p:nvPr/>
              </p:nvSpPr>
              <p:spPr>
                <a:xfrm>
                  <a:off x="3287083" y="4019488"/>
                  <a:ext cx="687898" cy="369332"/>
                </a:xfrm>
                <a:prstGeom prst="rect">
                  <a:avLst/>
                </a:prstGeom>
                <a:blipFill>
                  <a:blip r:embed="rId5"/>
                  <a:stretch>
                    <a:fillRect/>
                  </a:stretch>
                </a:blipFill>
              </p:spPr>
              <p:txBody>
                <a:bodyPr/>
                <a:lstStyle/>
                <a:p>
                  <a:r>
                    <a:rPr lang="en-IN">
                      <a:noFill/>
                    </a:rPr>
                    <a:t> </a:t>
                  </a:r>
                </a:p>
              </p:txBody>
            </p:sp>
          </mc:Fallback>
        </mc:AlternateContent>
      </p:grpSp>
    </p:spTree>
    <p:extLst>
      <p:ext uri="{BB962C8B-B14F-4D97-AF65-F5344CB8AC3E}">
        <p14:creationId xmlns:p14="http://schemas.microsoft.com/office/powerpoint/2010/main" val="172042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B09A-A853-FD60-42D4-5EAADC1EF305}"/>
              </a:ext>
            </a:extLst>
          </p:cNvPr>
          <p:cNvSpPr>
            <a:spLocks noGrp="1"/>
          </p:cNvSpPr>
          <p:nvPr>
            <p:ph type="title"/>
          </p:nvPr>
        </p:nvSpPr>
        <p:spPr/>
        <p:txBody>
          <a:bodyPr/>
          <a:lstStyle/>
          <a:p>
            <a:r>
              <a:rPr lang="en-IN" dirty="0"/>
              <a:t>Modulation with Memory</a:t>
            </a:r>
          </a:p>
        </p:txBody>
      </p:sp>
      <p:sp>
        <p:nvSpPr>
          <p:cNvPr id="3" name="Content Placeholder 2">
            <a:extLst>
              <a:ext uri="{FF2B5EF4-FFF2-40B4-BE49-F238E27FC236}">
                <a16:creationId xmlns:a16="http://schemas.microsoft.com/office/drawing/2014/main" id="{340BB8C8-F3B7-2E89-9403-9C9DD33B17A8}"/>
              </a:ext>
            </a:extLst>
          </p:cNvPr>
          <p:cNvSpPr>
            <a:spLocks noGrp="1"/>
          </p:cNvSpPr>
          <p:nvPr>
            <p:ph sz="quarter" idx="10"/>
          </p:nvPr>
        </p:nvSpPr>
        <p:spPr/>
        <p:txBody>
          <a:bodyPr/>
          <a:lstStyle/>
          <a:p>
            <a:r>
              <a:rPr lang="en-IN" dirty="0"/>
              <a:t>In memory-less modulation, there are abrupt changes in the phase of the modulated signal which result in large side lobes of the spectrum of the modulated signal</a:t>
            </a:r>
          </a:p>
          <a:p>
            <a:r>
              <a:rPr lang="en-IN" dirty="0"/>
              <a:t>Avoiding abrupt changes requires continuity in the face of the modulated signal which is possible in modulation with memory</a:t>
            </a:r>
          </a:p>
          <a:p>
            <a:pPr marL="93663" indent="0">
              <a:buNone/>
            </a:pPr>
            <a:endParaRPr lang="en-IN" dirty="0"/>
          </a:p>
          <a:p>
            <a:endParaRPr lang="en-IN" dirty="0"/>
          </a:p>
        </p:txBody>
      </p:sp>
    </p:spTree>
    <p:extLst>
      <p:ext uri="{BB962C8B-B14F-4D97-AF65-F5344CB8AC3E}">
        <p14:creationId xmlns:p14="http://schemas.microsoft.com/office/powerpoint/2010/main" val="27859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E4F571F-E287-90CB-4BE2-B3DE44B5BBAE}"/>
                  </a:ext>
                </a:extLst>
              </p:cNvPr>
              <p:cNvSpPr>
                <a:spLocks noGrp="1"/>
              </p:cNvSpPr>
              <p:nvPr>
                <p:ph type="title"/>
              </p:nvPr>
            </p:nvSpPr>
            <p:spPr/>
            <p:txBody>
              <a:bodyPr/>
              <a:lstStyle/>
              <a:p>
                <a:r>
                  <a:rPr lang="en-IN" dirty="0"/>
                  <a:t>Continuous Phase Shift Keying - </a:t>
                </a:r>
                <a14:m>
                  <m:oMath xmlns:m="http://schemas.openxmlformats.org/officeDocument/2006/math">
                    <m:r>
                      <a:rPr lang="en-IN" b="0" i="1" smtClean="0">
                        <a:latin typeface="Cambria Math" panose="02040503050406030204" pitchFamily="18" charset="0"/>
                      </a:rPr>
                      <m:t>𝜙</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oMath>
                </a14:m>
                <a:endParaRPr lang="en-IN" dirty="0"/>
              </a:p>
            </p:txBody>
          </p:sp>
        </mc:Choice>
        <mc:Fallback xmlns="">
          <p:sp>
            <p:nvSpPr>
              <p:cNvPr id="2" name="Title 1">
                <a:extLst>
                  <a:ext uri="{FF2B5EF4-FFF2-40B4-BE49-F238E27FC236}">
                    <a16:creationId xmlns:a16="http://schemas.microsoft.com/office/drawing/2014/main" id="{AE4F571F-E287-90CB-4BE2-B3DE44B5BBAE}"/>
                  </a:ext>
                </a:extLst>
              </p:cNvPr>
              <p:cNvSpPr>
                <a:spLocks noGrp="1" noRot="1" noChangeAspect="1" noMove="1" noResize="1" noEditPoints="1" noAdjustHandles="1" noChangeArrowheads="1" noChangeShapeType="1" noTextEdit="1"/>
              </p:cNvSpPr>
              <p:nvPr>
                <p:ph type="title"/>
              </p:nvPr>
            </p:nvSpPr>
            <p:spPr>
              <a:blipFill>
                <a:blip r:embed="rId2"/>
                <a:stretch>
                  <a:fillRect l="-1065" t="-30769" b="-6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1EE596-A2AE-3A8C-1086-8A29C8D0A9FC}"/>
                  </a:ext>
                </a:extLst>
              </p:cNvPr>
              <p:cNvSpPr>
                <a:spLocks noGrp="1"/>
              </p:cNvSpPr>
              <p:nvPr>
                <p:ph sz="quarter" idx="10"/>
              </p:nvPr>
            </p:nvSpPr>
            <p:spPr/>
            <p:txBody>
              <a:bodyPr>
                <a:normAutofit fontScale="70000" lnSpcReduction="20000"/>
              </a:bodyPr>
              <a:lstStyle/>
              <a:p>
                <a:r>
                  <a:rPr lang="en-IN" dirty="0"/>
                  <a:t>Class of digital modulation technique where the phase of the signal is constrained to be continuous rather than abrupt</a:t>
                </a:r>
              </a:p>
              <a:p>
                <a:r>
                  <a:rPr lang="en-IN" dirty="0"/>
                  <a:t>This constraint results in a phase or frequency modulator that require memory/state machine</a:t>
                </a:r>
              </a:p>
              <a:p>
                <a:r>
                  <a:rPr lang="en-IN" dirty="0"/>
                  <a:t>Let’s consider a PAM signal</a:t>
                </a:r>
              </a:p>
              <a:p>
                <a:pPr lvl="1"/>
                <a14:m>
                  <m:oMath xmlns:m="http://schemas.openxmlformats.org/officeDocument/2006/math">
                    <m:r>
                      <a:rPr lang="en-IN" b="0" i="1" smtClean="0">
                        <a:latin typeface="Cambria Math" panose="02040503050406030204" pitchFamily="18" charset="0"/>
                      </a:rPr>
                      <m:t>𝑑</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𝑛</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𝑛</m:t>
                            </m:r>
                          </m:sub>
                        </m:sSub>
                        <m:r>
                          <a:rPr lang="en-IN" b="0" i="1" smtClean="0">
                            <a:latin typeface="Cambria Math" panose="02040503050406030204" pitchFamily="18" charset="0"/>
                          </a:rPr>
                          <m:t>𝑔</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𝑛𝑇</m:t>
                        </m:r>
                        <m:r>
                          <a:rPr lang="en-IN" b="0" i="1" smtClean="0">
                            <a:latin typeface="Cambria Math" panose="02040503050406030204" pitchFamily="18" charset="0"/>
                          </a:rPr>
                          <m:t>)</m:t>
                        </m:r>
                      </m:e>
                    </m:nary>
                  </m:oMath>
                </a14:m>
                <a:endParaRPr lang="en-IN" b="0" dirty="0"/>
              </a:p>
              <a:p>
                <a:pPr lvl="1"/>
                <a:r>
                  <a:rPr lang="en-IN" dirty="0"/>
                  <a:t>Where</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𝑛</m:t>
                        </m:r>
                      </m:sub>
                    </m:sSub>
                    <m:r>
                      <a:rPr lang="en-IN" b="0" i="1" smtClean="0">
                        <a:latin typeface="Cambria Math" panose="02040503050406030204" pitchFamily="18" charset="0"/>
                      </a:rPr>
                      <m:t>−</m:t>
                    </m:r>
                  </m:oMath>
                </a14:m>
                <a:r>
                  <a:rPr lang="en-IN" dirty="0"/>
                  <a:t> Sequence of amplitudes obtained by mapping k-bit blocks of binary digits from the information sequence into amplitude levels </a:t>
                </a:r>
                <a14:m>
                  <m:oMath xmlns:m="http://schemas.openxmlformats.org/officeDocument/2006/math">
                    <m:r>
                      <a:rPr lang="en-IN" b="0" i="1" smtClean="0">
                        <a:latin typeface="Cambria Math" panose="02040503050406030204" pitchFamily="18" charset="0"/>
                      </a:rPr>
                      <m:t>±1,±3,±5,±</m:t>
                    </m:r>
                    <m:d>
                      <m:dPr>
                        <m:ctrlPr>
                          <a:rPr lang="en-IN" b="0" i="1" smtClean="0">
                            <a:latin typeface="Cambria Math" panose="02040503050406030204" pitchFamily="18" charset="0"/>
                          </a:rPr>
                        </m:ctrlPr>
                      </m:dPr>
                      <m:e>
                        <m:r>
                          <a:rPr lang="en-IN" b="0" i="1" smtClean="0">
                            <a:latin typeface="Cambria Math" panose="02040503050406030204" pitchFamily="18" charset="0"/>
                          </a:rPr>
                          <m:t>𝑀</m:t>
                        </m:r>
                        <m:r>
                          <a:rPr lang="en-IN" b="0" i="1" smtClean="0">
                            <a:latin typeface="Cambria Math" panose="02040503050406030204" pitchFamily="18" charset="0"/>
                          </a:rPr>
                          <m:t>−1</m:t>
                        </m:r>
                      </m:e>
                    </m:d>
                  </m:oMath>
                </a14:m>
                <a:endParaRPr lang="en-IN" b="0" dirty="0"/>
              </a:p>
              <a:p>
                <a:pPr lvl="2"/>
                <a14:m>
                  <m:oMath xmlns:m="http://schemas.openxmlformats.org/officeDocument/2006/math">
                    <m:r>
                      <a:rPr lang="en-IN" b="0" i="1" smtClean="0">
                        <a:latin typeface="Cambria Math" panose="02040503050406030204" pitchFamily="18" charset="0"/>
                      </a:rPr>
                      <m:t>𝑔</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transmitted pulse which is a rectangle pulse of amplitude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𝑇</m:t>
                        </m:r>
                      </m:den>
                    </m:f>
                    <m:r>
                      <a:rPr lang="en-IN" b="0" i="1" smtClean="0">
                        <a:latin typeface="Cambria Math" panose="02040503050406030204" pitchFamily="18" charset="0"/>
                      </a:rPr>
                      <m:t> </m:t>
                    </m:r>
                  </m:oMath>
                </a14:m>
                <a:r>
                  <a:rPr lang="en-IN" dirty="0"/>
                  <a:t> and duration T</a:t>
                </a:r>
              </a:p>
              <a:p>
                <a:r>
                  <a:rPr lang="en-IN" dirty="0"/>
                  <a:t>The signal </a:t>
                </a:r>
                <a14:m>
                  <m:oMath xmlns:m="http://schemas.openxmlformats.org/officeDocument/2006/math">
                    <m:r>
                      <a:rPr lang="en-IN" b="0" i="1" smtClean="0">
                        <a:latin typeface="Cambria Math" panose="02040503050406030204" pitchFamily="18" charset="0"/>
                      </a:rPr>
                      <m:t>𝑑</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used to frequency modulate the carrier</a:t>
                </a:r>
              </a:p>
              <a:p>
                <a:pPr lvl="1"/>
                <a:r>
                  <a:rPr lang="en-IN" dirty="0"/>
                  <a:t>The equivalent low-pass waveform is expressed as:</a:t>
                </a:r>
              </a:p>
              <a:p>
                <a:pPr lvl="1"/>
                <a14:m>
                  <m:oMath xmlns:m="http://schemas.openxmlformats.org/officeDocument/2006/math">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ℰ</m:t>
                            </m:r>
                          </m:num>
                          <m:den>
                            <m:r>
                              <a:rPr lang="en-IN" b="0" i="1" smtClean="0">
                                <a:latin typeface="Cambria Math" panose="02040503050406030204" pitchFamily="18" charset="0"/>
                              </a:rPr>
                              <m:t>𝑇</m:t>
                            </m:r>
                          </m:den>
                        </m:f>
                      </m:e>
                    </m:ra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[4</m:t>
                        </m:r>
                        <m:r>
                          <a:rPr lang="en-IN" b="0" i="1" smtClean="0">
                            <a:latin typeface="Cambria Math" panose="02040503050406030204" pitchFamily="18" charset="0"/>
                          </a:rPr>
                          <m:t>𝜋</m:t>
                        </m:r>
                        <m:r>
                          <a:rPr lang="en-IN" b="0" i="1" smtClean="0">
                            <a:latin typeface="Cambria Math" panose="02040503050406030204" pitchFamily="18" charset="0"/>
                          </a:rPr>
                          <m:t>𝑇</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𝑑</m:t>
                            </m:r>
                          </m:sub>
                        </m:sSub>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𝑡</m:t>
                            </m:r>
                          </m:sup>
                          <m:e>
                            <m:r>
                              <a:rPr lang="en-IN" b="0" i="1" smtClean="0">
                                <a:latin typeface="Cambria Math" panose="02040503050406030204" pitchFamily="18" charset="0"/>
                              </a:rPr>
                              <m:t>𝑑</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𝑑</m:t>
                            </m:r>
                            <m:r>
                              <a:rPr lang="en-IN" b="0" i="1" smtClean="0">
                                <a:latin typeface="Cambria Math" panose="02040503050406030204" pitchFamily="18" charset="0"/>
                              </a:rPr>
                              <m:t>𝜏</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0</m:t>
                                </m:r>
                              </m:sub>
                            </m:sSub>
                          </m:e>
                        </m:nary>
                        <m:r>
                          <a:rPr lang="en-IN" b="0" i="1" smtClean="0">
                            <a:latin typeface="Cambria Math" panose="02040503050406030204" pitchFamily="18" charset="0"/>
                          </a:rPr>
                          <m:t>]</m:t>
                        </m:r>
                      </m:sup>
                    </m:sSup>
                  </m:oMath>
                </a14:m>
                <a:endParaRPr lang="en-IN" dirty="0"/>
              </a:p>
              <a:p>
                <a:pPr lvl="1"/>
                <a:r>
                  <a:rPr lang="en-IN" dirty="0"/>
                  <a:t>Where:</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𝑑</m:t>
                        </m:r>
                      </m:sub>
                    </m:sSub>
                  </m:oMath>
                </a14:m>
                <a:r>
                  <a:rPr lang="en-IN" dirty="0"/>
                  <a:t> - peak frequency deviation</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0</m:t>
                        </m:r>
                      </m:sub>
                    </m:sSub>
                  </m:oMath>
                </a14:m>
                <a:r>
                  <a:rPr lang="en-IN" dirty="0"/>
                  <a:t> - the initial phase of the carrier</a:t>
                </a:r>
              </a:p>
              <a:p>
                <a:r>
                  <a:rPr lang="en-IN" dirty="0"/>
                  <a:t>The carrier modulated signal for the above:</a:t>
                </a:r>
              </a:p>
              <a:p>
                <a:pPr lvl="1"/>
                <a14:m>
                  <m:oMath xmlns:m="http://schemas.openxmlformats.org/officeDocument/2006/math">
                    <m:r>
                      <a:rPr lang="en-IN" b="0" i="1" smtClean="0">
                        <a:latin typeface="Cambria Math" panose="02040503050406030204" pitchFamily="18" charset="0"/>
                      </a:rPr>
                      <m:t>𝑠</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ℰ</m:t>
                            </m:r>
                          </m:num>
                          <m:den>
                            <m:r>
                              <a:rPr lang="en-IN" b="0" i="1" smtClean="0">
                                <a:latin typeface="Cambria Math" panose="02040503050406030204" pitchFamily="18" charset="0"/>
                              </a:rPr>
                              <m:t>𝑇</m:t>
                            </m:r>
                          </m:den>
                        </m:f>
                      </m:e>
                    </m:rad>
                    <m:r>
                      <m:rPr>
                        <m:sty m:val="p"/>
                      </m:rPr>
                      <a:rPr lang="en-IN" b="0" i="0" smtClean="0">
                        <a:latin typeface="Cambria Math" panose="02040503050406030204" pitchFamily="18" charset="0"/>
                      </a:rPr>
                      <m:t>cos</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𝜙</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𝐼</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0</m:t>
                        </m:r>
                      </m:sub>
                    </m:sSub>
                    <m:r>
                      <a:rPr lang="en-IN" b="0" i="1" smtClean="0">
                        <a:latin typeface="Cambria Math" panose="02040503050406030204" pitchFamily="18" charset="0"/>
                      </a:rPr>
                      <m:t>]</m:t>
                    </m:r>
                  </m:oMath>
                </a14:m>
                <a:endParaRPr lang="en-IN" dirty="0"/>
              </a:p>
              <a:p>
                <a:pPr lvl="1"/>
                <a:r>
                  <a:rPr lang="en-IN" dirty="0"/>
                  <a:t>Where </a:t>
                </a:r>
                <a14:m>
                  <m:oMath xmlns:m="http://schemas.openxmlformats.org/officeDocument/2006/math">
                    <m:r>
                      <a:rPr lang="en-IN" b="0" i="1" smtClean="0">
                        <a:latin typeface="Cambria Math" panose="02040503050406030204" pitchFamily="18" charset="0"/>
                      </a:rPr>
                      <m:t>𝜙</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𝑙</m:t>
                        </m:r>
                      </m:e>
                    </m:d>
                  </m:oMath>
                </a14:m>
                <a:r>
                  <a:rPr lang="en-IN" dirty="0"/>
                  <a:t> represents the time-varying phase of </a:t>
                </a:r>
                <a:r>
                  <a:rPr lang="en-IN"/>
                  <a:t>the carrier </a:t>
                </a:r>
                <a:r>
                  <a:rPr lang="en-IN" dirty="0"/>
                  <a:t>at time </a:t>
                </a:r>
                <a14:m>
                  <m:oMath xmlns:m="http://schemas.openxmlformats.org/officeDocument/2006/math">
                    <m:r>
                      <a:rPr lang="en-IN" i="1" dirty="0" smtClean="0">
                        <a:latin typeface="Cambria Math" panose="02040503050406030204" pitchFamily="18" charset="0"/>
                      </a:rPr>
                      <m:t>𝑡</m:t>
                    </m:r>
                  </m:oMath>
                </a14:m>
                <a:r>
                  <a:rPr lang="en-IN" dirty="0"/>
                  <a:t> for a specific symbol/bit </a:t>
                </a:r>
                <a14:m>
                  <m:oMath xmlns:m="http://schemas.openxmlformats.org/officeDocument/2006/math">
                    <m:r>
                      <a:rPr lang="en-IN" b="0" i="1" smtClean="0">
                        <a:latin typeface="Cambria Math" panose="02040503050406030204" pitchFamily="18" charset="0"/>
                      </a:rPr>
                      <m:t>ℓ</m:t>
                    </m:r>
                  </m:oMath>
                </a14:m>
                <a:endParaRPr lang="en-IN" i="1" dirty="0"/>
              </a:p>
              <a:p>
                <a:r>
                  <a:rPr lang="en-IN" dirty="0"/>
                  <a:t>The phase </a:t>
                </a:r>
                <a14:m>
                  <m:oMath xmlns:m="http://schemas.openxmlformats.org/officeDocument/2006/math">
                    <m:r>
                      <a:rPr lang="en-IN" b="0" i="1" smtClean="0">
                        <a:latin typeface="Cambria Math" panose="02040503050406030204" pitchFamily="18" charset="0"/>
                      </a:rPr>
                      <m:t>𝜙</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𝐼</m:t>
                        </m:r>
                      </m:e>
                    </m:d>
                    <m:r>
                      <a:rPr lang="en-IN" b="0" i="1" smtClean="0">
                        <a:latin typeface="Cambria Math" panose="02040503050406030204" pitchFamily="18" charset="0"/>
                      </a:rPr>
                      <m:t>=4</m:t>
                    </m:r>
                    <m:r>
                      <a:rPr lang="en-IN" b="0" i="1" smtClean="0">
                        <a:latin typeface="Cambria Math" panose="02040503050406030204" pitchFamily="18" charset="0"/>
                      </a:rPr>
                      <m:t>𝜋</m:t>
                    </m:r>
                    <m:r>
                      <a:rPr lang="en-IN" b="0" i="1" smtClean="0">
                        <a:latin typeface="Cambria Math" panose="02040503050406030204" pitchFamily="18" charset="0"/>
                      </a:rPr>
                      <m:t>𝑇</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𝑑</m:t>
                        </m:r>
                      </m:sub>
                    </m:sSub>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𝑡</m:t>
                        </m:r>
                      </m:sup>
                      <m:e>
                        <m:r>
                          <a:rPr lang="en-IN" b="0" i="1" smtClean="0">
                            <a:latin typeface="Cambria Math" panose="02040503050406030204" pitchFamily="18" charset="0"/>
                          </a:rPr>
                          <m:t>𝑑</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𝑑</m:t>
                        </m:r>
                        <m:r>
                          <a:rPr lang="en-IN" b="0" i="1" smtClean="0">
                            <a:latin typeface="Cambria Math" panose="02040503050406030204" pitchFamily="18" charset="0"/>
                          </a:rPr>
                          <m:t>𝜏</m:t>
                        </m:r>
                      </m:e>
                    </m:nary>
                    <m:r>
                      <a:rPr lang="en-IN" b="0" i="1" smtClean="0">
                        <a:latin typeface="Cambria Math" panose="02040503050406030204" pitchFamily="18" charset="0"/>
                      </a:rPr>
                      <m:t>=</m:t>
                    </m:r>
                    <m:r>
                      <a:rPr lang="en-IN" i="1">
                        <a:latin typeface="Cambria Math" panose="02040503050406030204" pitchFamily="18" charset="0"/>
                      </a:rPr>
                      <m:t>4</m:t>
                    </m:r>
                    <m:r>
                      <a:rPr lang="en-IN" i="1">
                        <a:latin typeface="Cambria Math" panose="02040503050406030204" pitchFamily="18" charset="0"/>
                      </a:rPr>
                      <m:t>𝜋</m:t>
                    </m:r>
                    <m:r>
                      <a:rPr lang="en-IN" i="1">
                        <a:latin typeface="Cambria Math" panose="02040503050406030204" pitchFamily="18" charset="0"/>
                      </a:rPr>
                      <m:t>𝑇</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𝑑</m:t>
                        </m:r>
                      </m:sub>
                    </m:sSub>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m:t>
                        </m:r>
                        <m:r>
                          <a:rPr lang="en-IN" i="1">
                            <a:latin typeface="Cambria Math" panose="02040503050406030204" pitchFamily="18" charset="0"/>
                          </a:rPr>
                          <m:t>∞</m:t>
                        </m:r>
                      </m:sub>
                      <m:sup>
                        <m:r>
                          <a:rPr lang="en-IN" i="1">
                            <a:latin typeface="Cambria Math" panose="02040503050406030204" pitchFamily="18" charset="0"/>
                          </a:rPr>
                          <m:t>𝑡</m:t>
                        </m:r>
                      </m:sup>
                      <m:e>
                        <m:r>
                          <a:rPr lang="en-IN" b="0" i="1" smtClean="0">
                            <a:latin typeface="Cambria Math" panose="02040503050406030204" pitchFamily="18" charset="0"/>
                          </a:rPr>
                          <m:t>[</m:t>
                        </m:r>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𝑛</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𝑛</m:t>
                                </m:r>
                              </m:sub>
                            </m:sSub>
                            <m:r>
                              <a:rPr lang="en-IN" b="0" i="1" smtClean="0">
                                <a:latin typeface="Cambria Math" panose="02040503050406030204" pitchFamily="18" charset="0"/>
                              </a:rPr>
                              <m:t>𝑔</m:t>
                            </m:r>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r>
                              <a:rPr lang="en-IN" b="0" i="1" smtClean="0">
                                <a:latin typeface="Cambria Math" panose="02040503050406030204" pitchFamily="18" charset="0"/>
                              </a:rPr>
                              <m:t>𝑛𝑇</m:t>
                            </m:r>
                            <m:r>
                              <a:rPr lang="en-IN" b="0" i="1" smtClean="0">
                                <a:latin typeface="Cambria Math" panose="02040503050406030204" pitchFamily="18" charset="0"/>
                              </a:rPr>
                              <m:t>)</m:t>
                            </m:r>
                          </m:e>
                        </m:nary>
                        <m:r>
                          <a:rPr lang="en-IN" b="0" i="1" smtClean="0">
                            <a:latin typeface="Cambria Math" panose="02040503050406030204" pitchFamily="18" charset="0"/>
                          </a:rPr>
                          <m:t>]</m:t>
                        </m:r>
                        <m:r>
                          <a:rPr lang="en-IN" i="1">
                            <a:latin typeface="Cambria Math" panose="02040503050406030204" pitchFamily="18" charset="0"/>
                          </a:rPr>
                          <m:t>𝑑</m:t>
                        </m:r>
                        <m:r>
                          <a:rPr lang="en-IN" i="1">
                            <a:latin typeface="Cambria Math" panose="02040503050406030204" pitchFamily="18" charset="0"/>
                          </a:rPr>
                          <m:t>𝜏</m:t>
                        </m:r>
                      </m:e>
                    </m:nary>
                  </m:oMath>
                </a14:m>
                <a:endParaRPr lang="en-IN" dirty="0"/>
              </a:p>
              <a:p>
                <a:r>
                  <a:rPr lang="en-IN" dirty="0"/>
                  <a:t>Although d(t) contains discontinuities, the integral of d(t) is continuous and we have a continuous phase signal</a:t>
                </a:r>
              </a:p>
              <a:p>
                <a:pPr lvl="2"/>
                <a:endParaRPr lang="en-IN" i="1" dirty="0"/>
              </a:p>
              <a:p>
                <a:pPr lvl="2"/>
                <a:endParaRPr lang="en-IN" dirty="0"/>
              </a:p>
            </p:txBody>
          </p:sp>
        </mc:Choice>
        <mc:Fallback xmlns="">
          <p:sp>
            <p:nvSpPr>
              <p:cNvPr id="3" name="Content Placeholder 2">
                <a:extLst>
                  <a:ext uri="{FF2B5EF4-FFF2-40B4-BE49-F238E27FC236}">
                    <a16:creationId xmlns:a16="http://schemas.microsoft.com/office/drawing/2014/main" id="{881EE596-A2AE-3A8C-1086-8A29C8D0A9FC}"/>
                  </a:ext>
                </a:extLst>
              </p:cNvPr>
              <p:cNvSpPr>
                <a:spLocks noGrp="1" noRot="1" noChangeAspect="1" noMove="1" noResize="1" noEditPoints="1" noAdjustHandles="1" noChangeArrowheads="1" noChangeShapeType="1" noTextEdit="1"/>
              </p:cNvSpPr>
              <p:nvPr>
                <p:ph sz="quarter" idx="10"/>
              </p:nvPr>
            </p:nvSpPr>
            <p:spPr>
              <a:blipFill>
                <a:blip r:embed="rId3"/>
                <a:stretch>
                  <a:fillRect t="-1024"/>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5DDFFEA1-8AAB-A6B2-0FCC-2C1523AB3189}"/>
              </a:ext>
            </a:extLst>
          </p:cNvPr>
          <p:cNvPicPr>
            <a:picLocks noChangeAspect="1"/>
          </p:cNvPicPr>
          <p:nvPr/>
        </p:nvPicPr>
        <p:blipFill>
          <a:blip r:embed="rId4"/>
          <a:stretch>
            <a:fillRect/>
          </a:stretch>
        </p:blipFill>
        <p:spPr>
          <a:xfrm>
            <a:off x="3376844" y="1223808"/>
            <a:ext cx="2326547" cy="500532"/>
          </a:xfrm>
          <a:prstGeom prst="rect">
            <a:avLst/>
          </a:prstGeom>
        </p:spPr>
      </p:pic>
    </p:spTree>
    <p:extLst>
      <p:ext uri="{BB962C8B-B14F-4D97-AF65-F5344CB8AC3E}">
        <p14:creationId xmlns:p14="http://schemas.microsoft.com/office/powerpoint/2010/main" val="406844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3622DD3-12A3-E50B-5EE6-E309557DAEBC}"/>
                  </a:ext>
                </a:extLst>
              </p:cNvPr>
              <p:cNvSpPr>
                <a:spLocks noGrp="1"/>
              </p:cNvSpPr>
              <p:nvPr>
                <p:ph type="title"/>
              </p:nvPr>
            </p:nvSpPr>
            <p:spPr/>
            <p:txBody>
              <a:bodyPr/>
              <a:lstStyle/>
              <a:p>
                <a:r>
                  <a:rPr lang="en-IN" dirty="0"/>
                  <a:t>Continuous Phase Shift Keying - </a:t>
                </a:r>
                <a14:m>
                  <m:oMath xmlns:m="http://schemas.openxmlformats.org/officeDocument/2006/math">
                    <m:r>
                      <a:rPr lang="en-IN" b="0" i="1" smtClean="0">
                        <a:latin typeface="Cambria Math" panose="02040503050406030204" pitchFamily="18" charset="0"/>
                      </a:rPr>
                      <m:t>𝜙</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𝐼</m:t>
                    </m:r>
                    <m:r>
                      <a:rPr lang="en-IN" b="0" i="1" smtClean="0">
                        <a:latin typeface="Cambria Math" panose="02040503050406030204" pitchFamily="18" charset="0"/>
                      </a:rPr>
                      <m:t>)</m:t>
                    </m:r>
                  </m:oMath>
                </a14:m>
                <a:endParaRPr lang="en-IN" dirty="0"/>
              </a:p>
            </p:txBody>
          </p:sp>
        </mc:Choice>
        <mc:Fallback xmlns="">
          <p:sp>
            <p:nvSpPr>
              <p:cNvPr id="2" name="Title 1">
                <a:extLst>
                  <a:ext uri="{FF2B5EF4-FFF2-40B4-BE49-F238E27FC236}">
                    <a16:creationId xmlns:a16="http://schemas.microsoft.com/office/drawing/2014/main" id="{C3622DD3-12A3-E50B-5EE6-E309557DAEBC}"/>
                  </a:ext>
                </a:extLst>
              </p:cNvPr>
              <p:cNvSpPr>
                <a:spLocks noGrp="1" noRot="1" noChangeAspect="1" noMove="1" noResize="1" noEditPoints="1" noAdjustHandles="1" noChangeArrowheads="1" noChangeShapeType="1" noTextEdit="1"/>
              </p:cNvSpPr>
              <p:nvPr>
                <p:ph type="title"/>
              </p:nvPr>
            </p:nvSpPr>
            <p:spPr>
              <a:blipFill>
                <a:blip r:embed="rId2"/>
                <a:stretch>
                  <a:fillRect l="-1065" t="-30769" b="-60000"/>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CE423664-A231-36A7-1CCA-F2F49212B3D6}"/>
              </a:ext>
            </a:extLst>
          </p:cNvPr>
          <p:cNvSpPr>
            <a:spLocks noGrp="1"/>
          </p:cNvSpPr>
          <p:nvPr>
            <p:ph sz="quarter" idx="10"/>
          </p:nvPr>
        </p:nvSpPr>
        <p:spPr/>
        <p:txBody>
          <a:bodyPr>
            <a:normAutofit/>
          </a:bodyPr>
          <a:lstStyle/>
          <a:p>
            <a:pPr algn="l"/>
            <a:r>
              <a:rPr lang="en-US" sz="2000" b="0" i="0" dirty="0">
                <a:solidFill>
                  <a:srgbClr val="374151"/>
                </a:solidFill>
                <a:effectLst/>
                <a:latin typeface="Söhne"/>
              </a:rPr>
              <a:t>The phase function </a:t>
            </a:r>
            <a:r>
              <a:rPr lang="en-US" sz="2000" b="0" i="1" dirty="0">
                <a:solidFill>
                  <a:srgbClr val="374151"/>
                </a:solidFill>
                <a:effectLst/>
                <a:latin typeface="KaTeX_Math"/>
              </a:rPr>
              <a:t>ϕ</a:t>
            </a:r>
            <a:r>
              <a:rPr lang="en-US" sz="2000" b="0" i="0" dirty="0">
                <a:solidFill>
                  <a:srgbClr val="374151"/>
                </a:solidFill>
                <a:effectLst/>
                <a:latin typeface="KaTeX_Main"/>
              </a:rPr>
              <a:t>(</a:t>
            </a:r>
            <a:r>
              <a:rPr lang="en-US" sz="2000" b="0" i="1" dirty="0" err="1">
                <a:solidFill>
                  <a:srgbClr val="374151"/>
                </a:solidFill>
                <a:effectLst/>
                <a:latin typeface="KaTeX_Math"/>
              </a:rPr>
              <a:t>t</a:t>
            </a:r>
            <a:r>
              <a:rPr lang="en-US" sz="2000" b="0" i="0" dirty="0" err="1">
                <a:solidFill>
                  <a:srgbClr val="374151"/>
                </a:solidFill>
                <a:effectLst/>
                <a:latin typeface="KaTeX_Main"/>
              </a:rPr>
              <a:t>;</a:t>
            </a:r>
            <a:r>
              <a:rPr lang="en-US" sz="2000" i="1" dirty="0" err="1">
                <a:solidFill>
                  <a:srgbClr val="374151"/>
                </a:solidFill>
                <a:latin typeface="KaTeX_Math"/>
              </a:rPr>
              <a:t>I</a:t>
            </a:r>
            <a:r>
              <a:rPr lang="en-US" sz="2000" b="0" i="0" dirty="0">
                <a:solidFill>
                  <a:srgbClr val="374151"/>
                </a:solidFill>
                <a:effectLst/>
                <a:latin typeface="KaTeX_Main"/>
              </a:rPr>
              <a:t>)</a:t>
            </a:r>
            <a:r>
              <a:rPr lang="en-US" sz="2000" b="0" i="0" dirty="0">
                <a:solidFill>
                  <a:srgbClr val="374151"/>
                </a:solidFill>
                <a:effectLst/>
                <a:latin typeface="Söhne"/>
              </a:rPr>
              <a:t> is used to define the instantaneous phase of the carrier signal during each symbol or bit interval. It determines the frequency deviation of the carrier signal based on the symbol or bit being transmitted.</a:t>
            </a:r>
          </a:p>
          <a:p>
            <a:pPr algn="l"/>
            <a:r>
              <a:rPr lang="en-US" sz="2000" b="0" i="0" dirty="0">
                <a:solidFill>
                  <a:srgbClr val="374151"/>
                </a:solidFill>
                <a:effectLst/>
                <a:latin typeface="Söhne"/>
              </a:rPr>
              <a:t>The phase function </a:t>
            </a:r>
            <a:r>
              <a:rPr lang="en-US" sz="2000" b="0" i="1" dirty="0">
                <a:solidFill>
                  <a:srgbClr val="374151"/>
                </a:solidFill>
                <a:effectLst/>
                <a:latin typeface="KaTeX_Math"/>
              </a:rPr>
              <a:t>ϕ</a:t>
            </a:r>
            <a:r>
              <a:rPr lang="en-US" sz="2000" b="0" i="0" dirty="0">
                <a:solidFill>
                  <a:srgbClr val="374151"/>
                </a:solidFill>
                <a:effectLst/>
                <a:latin typeface="KaTeX_Main"/>
              </a:rPr>
              <a:t>(</a:t>
            </a:r>
            <a:r>
              <a:rPr lang="en-US" sz="2000" b="0" i="1" dirty="0" err="1">
                <a:solidFill>
                  <a:srgbClr val="374151"/>
                </a:solidFill>
                <a:effectLst/>
                <a:latin typeface="KaTeX_Math"/>
              </a:rPr>
              <a:t>t</a:t>
            </a:r>
            <a:r>
              <a:rPr lang="en-US" sz="2000" b="0" i="0" dirty="0" err="1">
                <a:solidFill>
                  <a:srgbClr val="374151"/>
                </a:solidFill>
                <a:effectLst/>
                <a:latin typeface="KaTeX_Main"/>
              </a:rPr>
              <a:t>;</a:t>
            </a:r>
            <a:r>
              <a:rPr lang="en-US" sz="2000" i="1" dirty="0" err="1">
                <a:solidFill>
                  <a:srgbClr val="374151"/>
                </a:solidFill>
                <a:latin typeface="KaTeX_Math"/>
              </a:rPr>
              <a:t>I</a:t>
            </a:r>
            <a:r>
              <a:rPr lang="en-US" sz="2000" b="0" i="0" dirty="0">
                <a:solidFill>
                  <a:srgbClr val="374151"/>
                </a:solidFill>
                <a:effectLst/>
                <a:latin typeface="KaTeX_Main"/>
              </a:rPr>
              <a:t>)</a:t>
            </a:r>
            <a:r>
              <a:rPr lang="en-US" sz="2000" b="0" i="0" dirty="0">
                <a:solidFill>
                  <a:srgbClr val="374151"/>
                </a:solidFill>
                <a:effectLst/>
                <a:latin typeface="Söhne"/>
              </a:rPr>
              <a:t> is typically designed to ensure a continuous phase transition between adjacent symbols or bits to minimize abrupt changes in the carrier signal. This helps reduce the occurrence of spectral splatter and improve the overall transmission performance.</a:t>
            </a:r>
          </a:p>
          <a:p>
            <a:pPr algn="l"/>
            <a:r>
              <a:rPr lang="en-US" sz="2000" b="0" i="0" dirty="0">
                <a:solidFill>
                  <a:srgbClr val="374151"/>
                </a:solidFill>
                <a:effectLst/>
                <a:latin typeface="Söhne"/>
              </a:rPr>
              <a:t>The specific form of </a:t>
            </a:r>
            <a:r>
              <a:rPr lang="en-US" sz="2000" b="0" i="1" dirty="0">
                <a:solidFill>
                  <a:srgbClr val="374151"/>
                </a:solidFill>
                <a:effectLst/>
                <a:latin typeface="KaTeX_Math"/>
              </a:rPr>
              <a:t>ϕ</a:t>
            </a:r>
            <a:r>
              <a:rPr lang="en-US" sz="2000" b="0" i="0" dirty="0">
                <a:solidFill>
                  <a:srgbClr val="374151"/>
                </a:solidFill>
                <a:effectLst/>
                <a:latin typeface="KaTeX_Main"/>
              </a:rPr>
              <a:t>(</a:t>
            </a:r>
            <a:r>
              <a:rPr lang="en-US" sz="2000" b="0" i="1" dirty="0" err="1">
                <a:solidFill>
                  <a:srgbClr val="374151"/>
                </a:solidFill>
                <a:effectLst/>
                <a:latin typeface="KaTeX_Math"/>
              </a:rPr>
              <a:t>t</a:t>
            </a:r>
            <a:r>
              <a:rPr lang="en-US" sz="2000" b="0" i="0" dirty="0" err="1">
                <a:solidFill>
                  <a:srgbClr val="374151"/>
                </a:solidFill>
                <a:effectLst/>
                <a:latin typeface="KaTeX_Main"/>
              </a:rPr>
              <a:t>;</a:t>
            </a:r>
            <a:r>
              <a:rPr lang="en-US" sz="2000" i="1" dirty="0" err="1">
                <a:solidFill>
                  <a:srgbClr val="374151"/>
                </a:solidFill>
                <a:latin typeface="KaTeX_Math"/>
              </a:rPr>
              <a:t>I</a:t>
            </a:r>
            <a:r>
              <a:rPr lang="en-US" sz="2000" b="0" i="0" dirty="0">
                <a:solidFill>
                  <a:srgbClr val="374151"/>
                </a:solidFill>
                <a:effectLst/>
                <a:latin typeface="KaTeX_Main"/>
              </a:rPr>
              <a:t>)</a:t>
            </a:r>
            <a:r>
              <a:rPr lang="en-US" sz="2000" b="0" i="0" dirty="0">
                <a:solidFill>
                  <a:srgbClr val="374151"/>
                </a:solidFill>
                <a:effectLst/>
                <a:latin typeface="Söhne"/>
              </a:rPr>
              <a:t> depends on the particular CPFSK modulation scheme and its parameters, such as the modulation index, symbol duration, and frequency deviation</a:t>
            </a:r>
          </a:p>
          <a:p>
            <a:pPr algn="l"/>
            <a:r>
              <a:rPr lang="en-US" sz="2000" b="0" i="0" dirty="0">
                <a:solidFill>
                  <a:srgbClr val="374151"/>
                </a:solidFill>
                <a:effectLst/>
                <a:latin typeface="Söhne"/>
              </a:rPr>
              <a:t>Different modulation techniques like minimum shift keying (MSK) and Gaussian minimum shift keying (GMSK) use different phase functions to achieve the desired modulation characteristics.</a:t>
            </a:r>
          </a:p>
          <a:p>
            <a:pPr algn="l"/>
            <a:r>
              <a:rPr lang="en-US" sz="2000" b="0" i="0" dirty="0">
                <a:solidFill>
                  <a:srgbClr val="374151"/>
                </a:solidFill>
                <a:effectLst/>
                <a:latin typeface="Söhne"/>
              </a:rPr>
              <a:t>To fully understand the phase function </a:t>
            </a:r>
            <a:r>
              <a:rPr lang="en-US" sz="2000" b="0" i="1" dirty="0">
                <a:solidFill>
                  <a:srgbClr val="374151"/>
                </a:solidFill>
                <a:effectLst/>
                <a:latin typeface="KaTeX_Math"/>
              </a:rPr>
              <a:t>ϕ</a:t>
            </a:r>
            <a:r>
              <a:rPr lang="en-US" sz="2000" b="0" i="0" dirty="0">
                <a:solidFill>
                  <a:srgbClr val="374151"/>
                </a:solidFill>
                <a:effectLst/>
                <a:latin typeface="KaTeX_Main"/>
              </a:rPr>
              <a:t>(</a:t>
            </a:r>
            <a:r>
              <a:rPr lang="en-US" sz="2000" b="0" i="1" dirty="0" err="1">
                <a:solidFill>
                  <a:srgbClr val="374151"/>
                </a:solidFill>
                <a:effectLst/>
                <a:latin typeface="KaTeX_Math"/>
              </a:rPr>
              <a:t>t</a:t>
            </a:r>
            <a:r>
              <a:rPr lang="en-US" sz="2000" b="0" i="0" dirty="0" err="1">
                <a:solidFill>
                  <a:srgbClr val="374151"/>
                </a:solidFill>
                <a:effectLst/>
                <a:latin typeface="KaTeX_Main"/>
              </a:rPr>
              <a:t>;</a:t>
            </a:r>
            <a:r>
              <a:rPr lang="en-US" sz="2000" i="1" dirty="0" err="1">
                <a:solidFill>
                  <a:srgbClr val="374151"/>
                </a:solidFill>
                <a:latin typeface="KaTeX_Math"/>
              </a:rPr>
              <a:t>I</a:t>
            </a:r>
            <a:r>
              <a:rPr lang="en-US" sz="2000" b="0" i="0" dirty="0">
                <a:solidFill>
                  <a:srgbClr val="374151"/>
                </a:solidFill>
                <a:effectLst/>
                <a:latin typeface="KaTeX_Main"/>
              </a:rPr>
              <a:t>)</a:t>
            </a:r>
            <a:r>
              <a:rPr lang="en-US" sz="2000" b="0" i="0" dirty="0">
                <a:solidFill>
                  <a:srgbClr val="374151"/>
                </a:solidFill>
                <a:effectLst/>
                <a:latin typeface="Söhne"/>
              </a:rPr>
              <a:t> in CPFSK, it is necessary to refer to the specific modulation scheme or system documentation that you are working with, as it may provide the exact mathematical expression or algorithm used for the phase calculation.</a:t>
            </a:r>
          </a:p>
          <a:p>
            <a:endParaRPr lang="en-IN" sz="2000" dirty="0"/>
          </a:p>
        </p:txBody>
      </p:sp>
    </p:spTree>
    <p:extLst>
      <p:ext uri="{BB962C8B-B14F-4D97-AF65-F5344CB8AC3E}">
        <p14:creationId xmlns:p14="http://schemas.microsoft.com/office/powerpoint/2010/main" val="93750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E4F571F-E287-90CB-4BE2-B3DE44B5BBAE}"/>
                  </a:ext>
                </a:extLst>
              </p:cNvPr>
              <p:cNvSpPr>
                <a:spLocks noGrp="1"/>
              </p:cNvSpPr>
              <p:nvPr>
                <p:ph type="title"/>
              </p:nvPr>
            </p:nvSpPr>
            <p:spPr/>
            <p:txBody>
              <a:bodyPr/>
              <a:lstStyle/>
              <a:p>
                <a:r>
                  <a:rPr lang="en-IN" dirty="0"/>
                  <a:t>Continuous Phase Shift Keying - </a:t>
                </a:r>
                <a14:m>
                  <m:oMath xmlns:m="http://schemas.openxmlformats.org/officeDocument/2006/math">
                    <m:r>
                      <a:rPr lang="en-IN" b="0" i="1" smtClean="0">
                        <a:latin typeface="Cambria Math" panose="02040503050406030204" pitchFamily="18" charset="0"/>
                      </a:rPr>
                      <m:t>𝜙</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𝐼</m:t>
                    </m:r>
                    <m:r>
                      <a:rPr lang="en-IN" b="0" i="1" smtClean="0">
                        <a:latin typeface="Cambria Math" panose="02040503050406030204" pitchFamily="18" charset="0"/>
                      </a:rPr>
                      <m:t>)</m:t>
                    </m:r>
                  </m:oMath>
                </a14:m>
                <a:endParaRPr lang="en-IN" dirty="0"/>
              </a:p>
            </p:txBody>
          </p:sp>
        </mc:Choice>
        <mc:Fallback xmlns="">
          <p:sp>
            <p:nvSpPr>
              <p:cNvPr id="2" name="Title 1">
                <a:extLst>
                  <a:ext uri="{FF2B5EF4-FFF2-40B4-BE49-F238E27FC236}">
                    <a16:creationId xmlns:a16="http://schemas.microsoft.com/office/drawing/2014/main" id="{AE4F571F-E287-90CB-4BE2-B3DE44B5BBAE}"/>
                  </a:ext>
                </a:extLst>
              </p:cNvPr>
              <p:cNvSpPr>
                <a:spLocks noGrp="1" noRot="1" noChangeAspect="1" noMove="1" noResize="1" noEditPoints="1" noAdjustHandles="1" noChangeArrowheads="1" noChangeShapeType="1" noTextEdit="1"/>
              </p:cNvSpPr>
              <p:nvPr>
                <p:ph type="title"/>
              </p:nvPr>
            </p:nvSpPr>
            <p:spPr>
              <a:blipFill>
                <a:blip r:embed="rId2"/>
                <a:stretch>
                  <a:fillRect l="-1065" t="-30769" b="-6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1EE596-A2AE-3A8C-1086-8A29C8D0A9FC}"/>
                  </a:ext>
                </a:extLst>
              </p:cNvPr>
              <p:cNvSpPr>
                <a:spLocks noGrp="1"/>
              </p:cNvSpPr>
              <p:nvPr>
                <p:ph sz="quarter" idx="10"/>
              </p:nvPr>
            </p:nvSpPr>
            <p:spPr>
              <a:xfrm>
                <a:off x="213644" y="550863"/>
                <a:ext cx="11749057" cy="5952594"/>
              </a:xfrm>
            </p:spPr>
            <p:txBody>
              <a:bodyPr>
                <a:normAutofit/>
              </a:bodyPr>
              <a:lstStyle/>
              <a:p>
                <a:r>
                  <a:rPr lang="en-IN" dirty="0"/>
                  <a:t>The phase </a:t>
                </a:r>
                <a14:m>
                  <m:oMath xmlns:m="http://schemas.openxmlformats.org/officeDocument/2006/math">
                    <m:r>
                      <a:rPr lang="en-IN" b="0" i="1" smtClean="0">
                        <a:latin typeface="Cambria Math" panose="02040503050406030204" pitchFamily="18" charset="0"/>
                      </a:rPr>
                      <m:t>𝜙</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𝐼</m:t>
                        </m:r>
                      </m:e>
                    </m:d>
                    <m:r>
                      <a:rPr lang="en-IN" b="0" i="1" smtClean="0">
                        <a:latin typeface="Cambria Math" panose="02040503050406030204" pitchFamily="18" charset="0"/>
                      </a:rPr>
                      <m:t>=</m:t>
                    </m:r>
                    <m:r>
                      <a:rPr lang="en-IN" i="1">
                        <a:latin typeface="Cambria Math" panose="02040503050406030204" pitchFamily="18" charset="0"/>
                      </a:rPr>
                      <m:t>4</m:t>
                    </m:r>
                    <m:r>
                      <a:rPr lang="en-IN" i="1">
                        <a:latin typeface="Cambria Math" panose="02040503050406030204" pitchFamily="18" charset="0"/>
                      </a:rPr>
                      <m:t>𝜋</m:t>
                    </m:r>
                    <m:r>
                      <a:rPr lang="en-IN" i="1">
                        <a:latin typeface="Cambria Math" panose="02040503050406030204" pitchFamily="18" charset="0"/>
                      </a:rPr>
                      <m:t>𝑇</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𝑑</m:t>
                        </m:r>
                      </m:sub>
                    </m:sSub>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m:t>
                        </m:r>
                        <m:r>
                          <a:rPr lang="en-IN" i="1">
                            <a:latin typeface="Cambria Math" panose="02040503050406030204" pitchFamily="18" charset="0"/>
                          </a:rPr>
                          <m:t>∞</m:t>
                        </m:r>
                      </m:sub>
                      <m:sup>
                        <m:r>
                          <a:rPr lang="en-IN" i="1">
                            <a:latin typeface="Cambria Math" panose="02040503050406030204" pitchFamily="18" charset="0"/>
                          </a:rPr>
                          <m:t>𝑡</m:t>
                        </m:r>
                      </m:sup>
                      <m:e>
                        <m:r>
                          <a:rPr lang="en-IN" b="0" i="1" smtClean="0">
                            <a:latin typeface="Cambria Math" panose="02040503050406030204" pitchFamily="18" charset="0"/>
                          </a:rPr>
                          <m:t>[</m:t>
                        </m:r>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𝑛</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𝑛</m:t>
                                </m:r>
                              </m:sub>
                            </m:sSub>
                            <m:r>
                              <a:rPr lang="en-IN" b="0" i="1" smtClean="0">
                                <a:latin typeface="Cambria Math" panose="02040503050406030204" pitchFamily="18" charset="0"/>
                              </a:rPr>
                              <m:t>𝑔</m:t>
                            </m:r>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r>
                              <a:rPr lang="en-IN" b="0" i="1" smtClean="0">
                                <a:latin typeface="Cambria Math" panose="02040503050406030204" pitchFamily="18" charset="0"/>
                              </a:rPr>
                              <m:t>𝑛𝑇</m:t>
                            </m:r>
                            <m:r>
                              <a:rPr lang="en-IN" b="0" i="1" smtClean="0">
                                <a:latin typeface="Cambria Math" panose="02040503050406030204" pitchFamily="18" charset="0"/>
                              </a:rPr>
                              <m:t>)</m:t>
                            </m:r>
                          </m:e>
                        </m:nary>
                        <m:r>
                          <a:rPr lang="en-IN" b="0" i="1" smtClean="0">
                            <a:latin typeface="Cambria Math" panose="02040503050406030204" pitchFamily="18" charset="0"/>
                          </a:rPr>
                          <m:t>]</m:t>
                        </m:r>
                        <m:r>
                          <a:rPr lang="en-IN" i="1">
                            <a:latin typeface="Cambria Math" panose="02040503050406030204" pitchFamily="18" charset="0"/>
                          </a:rPr>
                          <m:t>𝑑</m:t>
                        </m:r>
                        <m:r>
                          <a:rPr lang="en-IN" i="1">
                            <a:latin typeface="Cambria Math" panose="02040503050406030204" pitchFamily="18" charset="0"/>
                          </a:rPr>
                          <m:t>𝜏</m:t>
                        </m:r>
                      </m:e>
                    </m:nary>
                  </m:oMath>
                </a14:m>
                <a:endParaRPr lang="en-IN" dirty="0"/>
              </a:p>
              <a:p>
                <a:r>
                  <a:rPr lang="en-IN" dirty="0"/>
                  <a:t>Splitting the above equation into two terms for </a:t>
                </a:r>
                <a14:m>
                  <m:oMath xmlns:m="http://schemas.openxmlformats.org/officeDocument/2006/math">
                    <m:r>
                      <a:rPr lang="en-IN" i="1" dirty="0" smtClean="0">
                        <a:latin typeface="Cambria Math" panose="02040503050406030204" pitchFamily="18" charset="0"/>
                      </a:rPr>
                      <m:t>𝐼</m:t>
                    </m:r>
                    <m:r>
                      <a:rPr lang="en-IN" b="0" i="1" dirty="0" smtClean="0">
                        <a:latin typeface="Cambria Math" panose="02040503050406030204" pitchFamily="18" charset="0"/>
                      </a:rPr>
                      <m:t> </m:t>
                    </m:r>
                    <m:r>
                      <a:rPr lang="en-IN" b="0" i="1" dirty="0" smtClean="0">
                        <a:latin typeface="Cambria Math" panose="02040503050406030204" pitchFamily="18" charset="0"/>
                      </a:rPr>
                      <m:t>𝑓𝑟𝑜𝑚</m:t>
                    </m:r>
                    <m:r>
                      <a:rPr lang="en-IN" b="0" i="1" dirty="0" smtClean="0">
                        <a:latin typeface="Cambria Math" panose="02040503050406030204" pitchFamily="18" charset="0"/>
                      </a:rPr>
                      <m:t> −∞ </m:t>
                    </m:r>
                    <m:r>
                      <a:rPr lang="en-IN" b="0" i="1" dirty="0" smtClean="0">
                        <a:latin typeface="Cambria Math" panose="02040503050406030204" pitchFamily="18" charset="0"/>
                      </a:rPr>
                      <m:t>𝑡𝑜</m:t>
                    </m:r>
                    <m:r>
                      <a:rPr lang="en-IN" b="0" i="1" dirty="0" smtClean="0">
                        <a:latin typeface="Cambria Math" panose="02040503050406030204" pitchFamily="18" charset="0"/>
                      </a:rPr>
                      <m:t> </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𝑛</m:t>
                        </m:r>
                        <m:r>
                          <a:rPr lang="en-IN" b="0" i="1" dirty="0" smtClean="0">
                            <a:latin typeface="Cambria Math" panose="02040503050406030204" pitchFamily="18" charset="0"/>
                          </a:rPr>
                          <m:t>−1</m:t>
                        </m:r>
                      </m:e>
                    </m:d>
                    <m:r>
                      <a:rPr lang="en-IN" b="0" i="1" dirty="0" smtClean="0">
                        <a:latin typeface="Cambria Math" panose="02040503050406030204" pitchFamily="18" charset="0"/>
                      </a:rPr>
                      <m:t>𝑎𝑛𝑑</m:t>
                    </m:r>
                    <m:r>
                      <a:rPr lang="en-IN" b="0" i="1" dirty="0" smtClean="0">
                        <a:latin typeface="Cambria Math" panose="02040503050406030204" pitchFamily="18" charset="0"/>
                      </a:rPr>
                      <m:t> </m:t>
                    </m:r>
                    <m:r>
                      <a:rPr lang="en-IN" b="0" i="1" dirty="0" smtClean="0">
                        <a:latin typeface="Cambria Math" panose="02040503050406030204" pitchFamily="18" charset="0"/>
                      </a:rPr>
                      <m:t>𝑐𝑢𝑟𝑟𝑒𝑛𝑡</m:t>
                    </m:r>
                    <m:r>
                      <a:rPr lang="en-IN" b="0" i="1" dirty="0" smtClean="0">
                        <a:latin typeface="Cambria Math" panose="02040503050406030204" pitchFamily="18" charset="0"/>
                      </a:rPr>
                      <m:t> </m:t>
                    </m:r>
                    <m:r>
                      <a:rPr lang="en-IN" b="0" i="1" dirty="0" smtClean="0">
                        <a:latin typeface="Cambria Math" panose="02040503050406030204" pitchFamily="18" charset="0"/>
                      </a:rPr>
                      <m:t>𝑏𝑖𝑡</m:t>
                    </m:r>
                    <m:r>
                      <a:rPr lang="en-IN" b="0" i="1" dirty="0" smtClean="0">
                        <a:latin typeface="Cambria Math" panose="02040503050406030204" pitchFamily="18" charset="0"/>
                      </a:rPr>
                      <m:t> </m:t>
                    </m:r>
                    <m:r>
                      <a:rPr lang="en-IN" b="0" i="1" dirty="0" smtClean="0">
                        <a:latin typeface="Cambria Math" panose="02040503050406030204" pitchFamily="18" charset="0"/>
                      </a:rPr>
                      <m:t>𝑛</m:t>
                    </m:r>
                  </m:oMath>
                </a14:m>
                <a:endParaRPr lang="en-IN" dirty="0"/>
              </a:p>
              <a:p>
                <a14:m>
                  <m:oMath xmlns:m="http://schemas.openxmlformats.org/officeDocument/2006/math">
                    <m:r>
                      <a:rPr lang="en-IN" i="1">
                        <a:latin typeface="Cambria Math" panose="02040503050406030204" pitchFamily="18" charset="0"/>
                      </a:rPr>
                      <m:t>⇒</m:t>
                    </m:r>
                    <m:r>
                      <a:rPr lang="en-IN" i="1">
                        <a:latin typeface="Cambria Math" panose="02040503050406030204" pitchFamily="18" charset="0"/>
                      </a:rPr>
                      <m:t>𝜙</m:t>
                    </m:r>
                    <m:d>
                      <m:dPr>
                        <m:ctrlPr>
                          <a:rPr lang="en-IN" i="1">
                            <a:latin typeface="Cambria Math" panose="02040503050406030204" pitchFamily="18" charset="0"/>
                          </a:rPr>
                        </m:ctrlPr>
                      </m:dPr>
                      <m:e>
                        <m:r>
                          <a:rPr lang="en-IN" i="1">
                            <a:latin typeface="Cambria Math" panose="02040503050406030204" pitchFamily="18" charset="0"/>
                          </a:rPr>
                          <m:t>𝑡</m:t>
                        </m:r>
                        <m:r>
                          <a:rPr lang="en-IN" i="1">
                            <a:latin typeface="Cambria Math" panose="02040503050406030204" pitchFamily="18" charset="0"/>
                          </a:rPr>
                          <m:t>:</m:t>
                        </m:r>
                        <m:r>
                          <a:rPr lang="en-IN" b="0" i="1" smtClean="0">
                            <a:latin typeface="Cambria Math" panose="02040503050406030204" pitchFamily="18" charset="0"/>
                          </a:rPr>
                          <m:t>𝐼</m:t>
                        </m:r>
                      </m:e>
                    </m:d>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𝑑</m:t>
                        </m:r>
                      </m:sub>
                    </m:sSub>
                    <m:r>
                      <a:rPr lang="en-IN" b="0" i="1" smtClean="0">
                        <a:latin typeface="Cambria Math" panose="02040503050406030204" pitchFamily="18" charset="0"/>
                      </a:rPr>
                      <m:t>h𝑇</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𝑘</m:t>
                        </m:r>
                        <m:r>
                          <a:rPr lang="en-IN" b="0" i="1" smtClean="0">
                            <a:latin typeface="Cambria Math" panose="02040503050406030204" pitchFamily="18" charset="0"/>
                          </a:rPr>
                          <m:t>=−∞</m:t>
                        </m:r>
                      </m:sub>
                      <m:sup>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−1)</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𝑘</m:t>
                            </m:r>
                          </m:sub>
                        </m:sSub>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h</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𝑛</m:t>
                            </m:r>
                          </m:sub>
                        </m:sSub>
                        <m:r>
                          <a:rPr lang="en-IN" b="0" i="1" smtClean="0">
                            <a:latin typeface="Cambria Math" panose="02040503050406030204" pitchFamily="18" charset="0"/>
                          </a:rPr>
                          <m:t>𝑞</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𝑛𝑇</m:t>
                        </m:r>
                        <m:r>
                          <a:rPr lang="en-IN" b="0" i="1" smtClean="0">
                            <a:latin typeface="Cambria Math" panose="02040503050406030204" pitchFamily="18" charset="0"/>
                          </a:rPr>
                          <m:t>)</m:t>
                        </m:r>
                      </m:e>
                    </m:nary>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𝑛</m:t>
                        </m:r>
                      </m:sub>
                    </m:sSub>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h</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𝑛</m:t>
                        </m:r>
                      </m:sub>
                    </m:sSub>
                    <m:r>
                      <a:rPr lang="en-IN" b="0" i="1" smtClean="0">
                        <a:latin typeface="Cambria Math" panose="02040503050406030204" pitchFamily="18" charset="0"/>
                      </a:rPr>
                      <m:t>𝑞</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𝑛𝑇</m:t>
                    </m:r>
                    <m:r>
                      <a:rPr lang="en-IN" b="0" i="1" smtClean="0">
                        <a:latin typeface="Cambria Math" panose="02040503050406030204" pitchFamily="18" charset="0"/>
                      </a:rPr>
                      <m:t>)</m:t>
                    </m:r>
                  </m:oMath>
                </a14:m>
                <a:endParaRPr lang="en-IN" dirty="0"/>
              </a:p>
              <a:p>
                <a:pPr lvl="1"/>
                <a:r>
                  <a:rPr lang="en-IN" dirty="0"/>
                  <a:t>Where </a:t>
                </a:r>
                <a:endParaRPr lang="en-IN" b="0" i="1" dirty="0">
                  <a:latin typeface="Cambria Math" panose="02040503050406030204" pitchFamily="18" charset="0"/>
                </a:endParaRP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𝑛</m:t>
                        </m:r>
                      </m:sub>
                    </m:sSub>
                    <m:r>
                      <a:rPr lang="en-IN" b="0" i="1" smtClean="0">
                        <a:latin typeface="Cambria Math" panose="02040503050406030204" pitchFamily="18" charset="0"/>
                      </a:rPr>
                      <m:t>=</m:t>
                    </m:r>
                    <m:r>
                      <a:rPr lang="en-IN" b="0" i="1" smtClean="0">
                        <a:latin typeface="Cambria Math" panose="02040503050406030204" pitchFamily="18" charset="0"/>
                      </a:rPr>
                      <m:t>𝜋</m:t>
                    </m:r>
                    <m:r>
                      <a:rPr lang="en-IN" b="0" i="1" smtClean="0">
                        <a:latin typeface="Cambria Math" panose="02040503050406030204" pitchFamily="18" charset="0"/>
                      </a:rPr>
                      <m:t>h</m:t>
                    </m:r>
                    <m:nary>
                      <m:naryPr>
                        <m:chr m:val="∑"/>
                        <m:ctrlPr>
                          <a:rPr lang="en-IN" i="1" smtClean="0">
                            <a:latin typeface="Cambria Math" panose="02040503050406030204" pitchFamily="18" charset="0"/>
                          </a:rPr>
                        </m:ctrlPr>
                      </m:naryPr>
                      <m:sub>
                        <m:r>
                          <m:rPr>
                            <m:brk m:alnAt="23"/>
                          </m:rPr>
                          <a:rPr lang="en-IN" i="1">
                            <a:latin typeface="Cambria Math" panose="02040503050406030204" pitchFamily="18" charset="0"/>
                          </a:rPr>
                          <m:t>𝑘</m:t>
                        </m:r>
                        <m:r>
                          <a:rPr lang="en-IN" i="1">
                            <a:latin typeface="Cambria Math" panose="02040503050406030204" pitchFamily="18" charset="0"/>
                          </a:rPr>
                          <m:t>=−∞</m:t>
                        </m:r>
                      </m:sub>
                      <m:sup>
                        <m:r>
                          <a:rPr lang="en-IN" i="1">
                            <a:latin typeface="Cambria Math" panose="02040503050406030204" pitchFamily="18" charset="0"/>
                          </a:rPr>
                          <m:t>(</m:t>
                        </m:r>
                        <m:r>
                          <a:rPr lang="en-IN" i="1">
                            <a:latin typeface="Cambria Math" panose="02040503050406030204" pitchFamily="18" charset="0"/>
                          </a:rPr>
                          <m:t>𝑛</m:t>
                        </m:r>
                        <m:r>
                          <a:rPr lang="en-IN" i="1">
                            <a:latin typeface="Cambria Math" panose="02040503050406030204" pitchFamily="18" charset="0"/>
                          </a:rPr>
                          <m:t>−1)</m:t>
                        </m:r>
                      </m:sup>
                      <m:e>
                        <m:sSub>
                          <m:sSubPr>
                            <m:ctrlPr>
                              <a:rPr lang="en-IN" i="1">
                                <a:latin typeface="Cambria Math" panose="02040503050406030204" pitchFamily="18" charset="0"/>
                              </a:rPr>
                            </m:ctrlPr>
                          </m:sSubPr>
                          <m:e>
                            <m:r>
                              <a:rPr lang="en-IN" i="1">
                                <a:latin typeface="Cambria Math" panose="02040503050406030204" pitchFamily="18" charset="0"/>
                              </a:rPr>
                              <m:t>𝐼</m:t>
                            </m:r>
                          </m:e>
                          <m:sub>
                            <m:r>
                              <a:rPr lang="en-IN" i="1">
                                <a:latin typeface="Cambria Math" panose="02040503050406030204" pitchFamily="18" charset="0"/>
                              </a:rPr>
                              <m:t>𝑘</m:t>
                            </m:r>
                          </m:sub>
                        </m:sSub>
                      </m:e>
                    </m:nary>
                  </m:oMath>
                </a14:m>
                <a:r>
                  <a:rPr lang="en-IN" b="0" i="1" dirty="0">
                    <a:latin typeface="Cambria Math" panose="02040503050406030204" pitchFamily="18" charset="0"/>
                  </a:rPr>
                  <a:t> - </a:t>
                </a:r>
                <a:r>
                  <a:rPr lang="en-IN" b="1" dirty="0">
                    <a:latin typeface="Calibri" panose="020F0502020204030204" pitchFamily="34" charset="0"/>
                    <a:cs typeface="Calibri" panose="020F0502020204030204" pitchFamily="34" charset="0"/>
                  </a:rPr>
                  <a:t>Initial phase</a:t>
                </a:r>
              </a:p>
              <a:p>
                <a:pPr lvl="2"/>
                <a14:m>
                  <m:oMath xmlns:m="http://schemas.openxmlformats.org/officeDocument/2006/math">
                    <m:r>
                      <a:rPr lang="en-IN" b="0" i="1" smtClean="0">
                        <a:latin typeface="Cambria Math" panose="02040503050406030204" pitchFamily="18" charset="0"/>
                      </a:rPr>
                      <m:t>h</m:t>
                    </m:r>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𝑑</m:t>
                        </m:r>
                      </m:sub>
                    </m:sSub>
                    <m:r>
                      <a:rPr lang="en-IN" b="0" i="1" smtClean="0">
                        <a:latin typeface="Cambria Math" panose="02040503050406030204" pitchFamily="18" charset="0"/>
                      </a:rPr>
                      <m:t>𝑇</m:t>
                    </m:r>
                  </m:oMath>
                </a14:m>
                <a:r>
                  <a:rPr lang="en-IN" b="0" dirty="0"/>
                  <a:t> – </a:t>
                </a:r>
                <a:r>
                  <a:rPr lang="en-IN" b="1" dirty="0"/>
                  <a:t>modulation index</a:t>
                </a:r>
              </a:p>
              <a:p>
                <a:pPr lvl="2"/>
                <a14:m>
                  <m:oMath xmlns:m="http://schemas.openxmlformats.org/officeDocument/2006/math">
                    <m:r>
                      <a:rPr lang="en-IN" b="0" i="1" smtClean="0">
                        <a:latin typeface="Cambria Math" panose="02040503050406030204" pitchFamily="18" charset="0"/>
                      </a:rPr>
                      <m:t>𝑞</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0,  </m:t>
                            </m:r>
                            <m:r>
                              <a:rPr lang="en-IN" b="0" i="1" smtClean="0">
                                <a:latin typeface="Cambria Math" panose="02040503050406030204" pitchFamily="18" charset="0"/>
                              </a:rPr>
                              <m:t>𝑡</m:t>
                            </m:r>
                            <m:r>
                              <a:rPr lang="en-IN" b="0" i="1" smtClean="0">
                                <a:latin typeface="Cambria Math" panose="02040503050406030204" pitchFamily="18" charset="0"/>
                              </a:rPr>
                              <m:t>&lt;0</m:t>
                            </m:r>
                          </m:e>
                          <m:e>
                            <m:f>
                              <m:fPr>
                                <m:ctrlPr>
                                  <a:rPr lang="en-IN" b="0" i="1" smtClean="0">
                                    <a:latin typeface="Cambria Math" panose="02040503050406030204" pitchFamily="18" charset="0"/>
                                  </a:rPr>
                                </m:ctrlPr>
                              </m:fPr>
                              <m:num>
                                <m:r>
                                  <a:rPr lang="en-IN" b="0" i="1" smtClean="0">
                                    <a:latin typeface="Cambria Math" panose="02040503050406030204" pitchFamily="18" charset="0"/>
                                  </a:rPr>
                                  <m:t>𝑡</m:t>
                                </m:r>
                              </m:num>
                              <m:den>
                                <m:r>
                                  <a:rPr lang="en-IN" b="0" i="1" smtClean="0">
                                    <a:latin typeface="Cambria Math" panose="02040503050406030204" pitchFamily="18" charset="0"/>
                                  </a:rPr>
                                  <m:t>2</m:t>
                                </m:r>
                                <m:r>
                                  <a:rPr lang="en-IN" b="0" i="1" smtClean="0">
                                    <a:latin typeface="Cambria Math" panose="02040503050406030204" pitchFamily="18" charset="0"/>
                                  </a:rPr>
                                  <m:t>𝑇</m:t>
                                </m:r>
                              </m:den>
                            </m:f>
                            <m:r>
                              <a:rPr lang="en-IN" b="0" i="1" smtClean="0">
                                <a:latin typeface="Cambria Math" panose="02040503050406030204" pitchFamily="18" charset="0"/>
                              </a:rPr>
                              <m:t>,  0≤</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𝑇</m:t>
                            </m:r>
                          </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 </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𝑇</m:t>
                            </m:r>
                          </m:e>
                        </m:eqArr>
                      </m:e>
                    </m:d>
                  </m:oMath>
                </a14:m>
                <a:r>
                  <a:rPr lang="en-IN" dirty="0"/>
                  <a:t> - integration of pulse g(t)</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𝑛</m:t>
                        </m:r>
                      </m:sub>
                    </m:sSub>
                  </m:oMath>
                </a14:m>
                <a:r>
                  <a:rPr lang="en-IN" dirty="0"/>
                  <a:t> represents accumulation of all symbols up to time (n-1)T - memory</a:t>
                </a:r>
              </a:p>
              <a:p>
                <a:endParaRPr lang="en-IN" i="1" dirty="0"/>
              </a:p>
              <a:p>
                <a:pPr lvl="2"/>
                <a:endParaRPr lang="en-IN" dirty="0"/>
              </a:p>
            </p:txBody>
          </p:sp>
        </mc:Choice>
        <mc:Fallback xmlns="">
          <p:sp>
            <p:nvSpPr>
              <p:cNvPr id="3" name="Content Placeholder 2">
                <a:extLst>
                  <a:ext uri="{FF2B5EF4-FFF2-40B4-BE49-F238E27FC236}">
                    <a16:creationId xmlns:a16="http://schemas.microsoft.com/office/drawing/2014/main" id="{881EE596-A2AE-3A8C-1086-8A29C8D0A9FC}"/>
                  </a:ext>
                </a:extLst>
              </p:cNvPr>
              <p:cNvSpPr>
                <a:spLocks noGrp="1" noRot="1" noChangeAspect="1" noMove="1" noResize="1" noEditPoints="1" noAdjustHandles="1" noChangeArrowheads="1" noChangeShapeType="1" noTextEdit="1"/>
              </p:cNvSpPr>
              <p:nvPr>
                <p:ph sz="quarter" idx="10"/>
              </p:nvPr>
            </p:nvSpPr>
            <p:spPr>
              <a:xfrm>
                <a:off x="213644" y="550863"/>
                <a:ext cx="11749057" cy="5952594"/>
              </a:xfr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03859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57BD3-D103-21C2-B1C0-A5AA2F4724A2}"/>
              </a:ext>
            </a:extLst>
          </p:cNvPr>
          <p:cNvSpPr>
            <a:spLocks noGrp="1"/>
          </p:cNvSpPr>
          <p:nvPr>
            <p:ph type="title"/>
          </p:nvPr>
        </p:nvSpPr>
        <p:spPr/>
        <p:txBody>
          <a:bodyPr/>
          <a:lstStyle/>
          <a:p>
            <a:r>
              <a:rPr lang="en-IN" dirty="0"/>
              <a:t>Phase Trajectories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A37146-359D-C79C-4B17-122A0DA35329}"/>
                  </a:ext>
                </a:extLst>
              </p:cNvPr>
              <p:cNvSpPr>
                <a:spLocks noGrp="1"/>
              </p:cNvSpPr>
              <p:nvPr>
                <p:ph sz="quarter" idx="10"/>
              </p:nvPr>
            </p:nvSpPr>
            <p:spPr/>
            <p:txBody>
              <a:bodyPr/>
              <a:lstStyle/>
              <a:p>
                <a:r>
                  <a:rPr lang="en-IN" dirty="0"/>
                  <a:t>Phase trajectories </a:t>
                </a:r>
                <a14:m>
                  <m:oMath xmlns:m="http://schemas.openxmlformats.org/officeDocument/2006/math">
                    <m:r>
                      <a:rPr lang="en-IN" b="0" i="1" smtClean="0">
                        <a:latin typeface="Cambria Math" panose="02040503050406030204" pitchFamily="18" charset="0"/>
                      </a:rPr>
                      <m:t>𝜙</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𝐼</m:t>
                    </m:r>
                    <m:r>
                      <a:rPr lang="en-IN" b="0" i="1" smtClean="0">
                        <a:latin typeface="Cambria Math" panose="02040503050406030204" pitchFamily="18" charset="0"/>
                      </a:rPr>
                      <m:t>)</m:t>
                    </m:r>
                  </m:oMath>
                </a14:m>
                <a:r>
                  <a:rPr lang="en-IN" dirty="0"/>
                  <a:t> generated by all possible values of information sequence</a:t>
                </a:r>
              </a:p>
              <a:p>
                <a:r>
                  <a:rPr lang="en-IN" dirty="0"/>
                  <a:t>CPFSK</a:t>
                </a:r>
              </a:p>
              <a:p>
                <a:pPr lvl="1"/>
                <a:r>
                  <a:rPr lang="en-IN" dirty="0"/>
                  <a:t>CPFSK with binary symbols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𝑛</m:t>
                        </m:r>
                      </m:sub>
                    </m:sSub>
                    <m:r>
                      <a:rPr lang="en-IN" b="0" i="1" smtClean="0">
                        <a:latin typeface="Cambria Math" panose="02040503050406030204" pitchFamily="18" charset="0"/>
                      </a:rPr>
                      <m:t>=±1</m:t>
                    </m:r>
                  </m:oMath>
                </a14:m>
                <a:r>
                  <a:rPr lang="en-IN" dirty="0"/>
                  <a:t>, phase trajectories begin at t=0,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𝑛</m:t>
                        </m:r>
                      </m:sub>
                    </m:sSub>
                    <m:r>
                      <a:rPr lang="en-IN" b="0" i="1" smtClean="0">
                        <a:latin typeface="Cambria Math" panose="02040503050406030204" pitchFamily="18" charset="0"/>
                      </a:rPr>
                      <m:t>=0</m:t>
                    </m:r>
                  </m:oMath>
                </a14:m>
                <a:endParaRPr lang="en-IN" b="0" dirty="0"/>
              </a:p>
              <a:p>
                <a:pPr lvl="1"/>
                <a14:m>
                  <m:oMath xmlns:m="http://schemas.openxmlformats.org/officeDocument/2006/math">
                    <m:r>
                      <a:rPr lang="en-IN" b="0" i="1" smtClean="0">
                        <a:latin typeface="Cambria Math" panose="02040503050406030204" pitchFamily="18" charset="0"/>
                      </a:rPr>
                      <m:t>𝜙</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𝐼</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𝑛</m:t>
                        </m:r>
                      </m:sub>
                    </m:sSub>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h</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𝑛</m:t>
                        </m:r>
                      </m:sub>
                    </m:sSub>
                    <m:r>
                      <a:rPr lang="en-IN" b="0" i="1" smtClean="0">
                        <a:latin typeface="Cambria Math" panose="02040503050406030204" pitchFamily="18" charset="0"/>
                      </a:rPr>
                      <m:t>𝑞</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𝑛𝑇</m:t>
                    </m:r>
                    <m:r>
                      <a:rPr lang="en-IN" b="0" i="1" smtClean="0">
                        <a:latin typeface="Cambria Math" panose="02040503050406030204" pitchFamily="18" charset="0"/>
                      </a:rPr>
                      <m:t>)</m:t>
                    </m:r>
                  </m:oMath>
                </a14:m>
                <a:endParaRPr lang="en-IN" dirty="0"/>
              </a:p>
              <a:p>
                <a:pPr lvl="1"/>
                <a:r>
                  <a:rPr lang="en-IN" dirty="0"/>
                  <a:t>Let’s consider</a:t>
                </a:r>
              </a:p>
              <a:p>
                <a:pPr lvl="2"/>
                <a14:m>
                  <m:oMath xmlns:m="http://schemas.openxmlformats.org/officeDocument/2006/math">
                    <m:r>
                      <a:rPr lang="en-IN" b="0" i="1" smtClean="0">
                        <a:latin typeface="Cambria Math" panose="02040503050406030204" pitchFamily="18" charset="0"/>
                      </a:rPr>
                      <m:t>h</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𝑛</m:t>
                        </m:r>
                      </m:sub>
                    </m:sSub>
                    <m:r>
                      <a:rPr lang="en-IN" b="0" i="1" smtClean="0">
                        <a:latin typeface="Cambria Math" panose="02040503050406030204" pitchFamily="18" charset="0"/>
                      </a:rPr>
                      <m:t>=0, </m:t>
                    </m:r>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𝑎</m:t>
                    </m:r>
                    <m:r>
                      <a:rPr lang="en-IN" b="0" i="1" smtClean="0">
                        <a:latin typeface="Cambria Math" panose="02040503050406030204" pitchFamily="18" charset="0"/>
                      </a:rPr>
                      <m:t> </m:t>
                    </m:r>
                    <m:r>
                      <a:rPr lang="en-IN" b="0" i="1" smtClean="0">
                        <a:latin typeface="Cambria Math" panose="02040503050406030204" pitchFamily="18" charset="0"/>
                      </a:rPr>
                      <m:t>𝑟𝑒𝑐𝑡𝑎𝑛𝑔𝑙𝑒</m:t>
                    </m:r>
                    <m:r>
                      <a:rPr lang="en-IN" b="0" i="1" smtClean="0">
                        <a:latin typeface="Cambria Math" panose="02040503050406030204" pitchFamily="18" charset="0"/>
                      </a:rPr>
                      <m:t> </m:t>
                    </m:r>
                    <m:r>
                      <a:rPr lang="en-IN" b="0" i="1" smtClean="0">
                        <a:latin typeface="Cambria Math" panose="02040503050406030204" pitchFamily="18" charset="0"/>
                      </a:rPr>
                      <m:t>𝑝𝑢𝑙𝑠𝑒</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𝑤𝑖𝑑𝑡h</m:t>
                    </m:r>
                    <m:r>
                      <a:rPr lang="en-IN" b="0" i="1" smtClean="0">
                        <a:latin typeface="Cambria Math" panose="02040503050406030204" pitchFamily="18" charset="0"/>
                      </a:rPr>
                      <m:t> </m:t>
                    </m:r>
                    <m:r>
                      <a:rPr lang="en-IN" b="0" i="1" smtClean="0">
                        <a:latin typeface="Cambria Math" panose="02040503050406030204" pitchFamily="18" charset="0"/>
                      </a:rPr>
                      <m:t>𝑇</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𝑎𝑚𝑝𝑙𝑖𝑡𝑢𝑑𝑒</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𝑇</m:t>
                        </m:r>
                      </m:den>
                    </m:f>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𝑞</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𝑖𝑛𝑡𝑒𝑔𝑟𝑎𝑙</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pPr lvl="2"/>
                <a:endParaRPr lang="en-IN" dirty="0"/>
              </a:p>
              <a:p>
                <a:pPr lvl="2"/>
                <a:endParaRPr lang="en-IN" dirty="0"/>
              </a:p>
              <a:p>
                <a:pPr lvl="2"/>
                <a:endParaRPr lang="en-IN" dirty="0"/>
              </a:p>
              <a:p>
                <a:pPr lvl="2"/>
                <a:endParaRPr lang="en-IN" dirty="0"/>
              </a:p>
              <a:p>
                <a:pPr lvl="2"/>
                <a14:m>
                  <m:oMath xmlns:m="http://schemas.openxmlformats.org/officeDocument/2006/math">
                    <m:r>
                      <a:rPr lang="en-IN" b="0" i="1" smtClean="0">
                        <a:latin typeface="Cambria Math" panose="02040503050406030204" pitchFamily="18" charset="0"/>
                      </a:rPr>
                      <m:t>𝜙</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𝐼</m:t>
                        </m:r>
                      </m:e>
                    </m:d>
                    <m:r>
                      <a:rPr lang="en-IN" b="0" i="1" smtClean="0">
                        <a:latin typeface="Cambria Math" panose="02040503050406030204" pitchFamily="18" charset="0"/>
                      </a:rPr>
                      <m:t>=0+2</m:t>
                    </m:r>
                    <m:r>
                      <a:rPr lang="en-IN" b="0" i="1" smtClean="0">
                        <a:latin typeface="Cambria Math" panose="02040503050406030204" pitchFamily="18" charset="0"/>
                      </a:rPr>
                      <m:t>𝜋</m:t>
                    </m:r>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2</m:t>
                        </m:r>
                      </m:den>
                    </m:f>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𝐼</m:t>
                        </m:r>
                      </m:e>
                      <m:sub>
                        <m:r>
                          <a:rPr lang="en-IN" b="0" i="1" smtClean="0">
                            <a:latin typeface="Cambria Math" panose="02040503050406030204" pitchFamily="18" charset="0"/>
                            <a:ea typeface="Cambria Math" panose="02040503050406030204" pitchFamily="18" charset="0"/>
                          </a:rPr>
                          <m:t>𝑛</m:t>
                        </m:r>
                      </m:sub>
                    </m:sSub>
                    <m:r>
                      <a:rPr lang="en-IN" b="0" i="1" smtClean="0">
                        <a:latin typeface="Cambria Math" panose="02040503050406030204" pitchFamily="18" charset="0"/>
                        <a:ea typeface="Cambria Math" panose="02040503050406030204" pitchFamily="18" charset="0"/>
                      </a:rPr>
                      <m:t>𝑞</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𝑛𝑇</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𝜋</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𝐼</m:t>
                        </m:r>
                      </m:e>
                      <m:sub>
                        <m:r>
                          <a:rPr lang="en-IN" b="0" i="1" smtClean="0">
                            <a:latin typeface="Cambria Math" panose="02040503050406030204" pitchFamily="18" charset="0"/>
                            <a:ea typeface="Cambria Math" panose="02040503050406030204" pitchFamily="18" charset="0"/>
                          </a:rPr>
                          <m:t>𝑛</m:t>
                        </m:r>
                      </m:sub>
                    </m:sSub>
                    <m:r>
                      <a:rPr lang="en-IN" b="0" i="1" smtClean="0">
                        <a:latin typeface="Cambria Math" panose="02040503050406030204" pitchFamily="18" charset="0"/>
                        <a:ea typeface="Cambria Math" panose="02040503050406030204" pitchFamily="18" charset="0"/>
                      </a:rPr>
                      <m:t>𝑞</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𝑛𝑇</m:t>
                    </m:r>
                    <m:r>
                      <a:rPr lang="en-IN" b="0" i="1" smtClean="0">
                        <a:latin typeface="Cambria Math" panose="02040503050406030204" pitchFamily="18" charset="0"/>
                        <a:ea typeface="Cambria Math" panose="02040503050406030204" pitchFamily="18" charset="0"/>
                      </a:rPr>
                      <m:t>)</m:t>
                    </m:r>
                  </m:oMath>
                </a14:m>
                <a:endParaRPr lang="en-IN" dirty="0"/>
              </a:p>
              <a:p>
                <a:pPr lvl="2"/>
                <a:endParaRPr lang="en-IN" dirty="0"/>
              </a:p>
              <a:p>
                <a:pPr lvl="2"/>
                <a:endParaRPr lang="en-IN" dirty="0"/>
              </a:p>
              <a:p>
                <a:pPr lvl="1"/>
                <a:endParaRPr lang="en-IN" dirty="0"/>
              </a:p>
              <a:p>
                <a:endParaRPr lang="en-IN" dirty="0"/>
              </a:p>
            </p:txBody>
          </p:sp>
        </mc:Choice>
        <mc:Fallback xmlns="">
          <p:sp>
            <p:nvSpPr>
              <p:cNvPr id="3" name="Content Placeholder 2">
                <a:extLst>
                  <a:ext uri="{FF2B5EF4-FFF2-40B4-BE49-F238E27FC236}">
                    <a16:creationId xmlns:a16="http://schemas.microsoft.com/office/drawing/2014/main" id="{22A37146-359D-C79C-4B17-122A0DA35329}"/>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7435F5D7-82DC-D7E2-5E1C-E093C6BE002F}"/>
              </a:ext>
            </a:extLst>
          </p:cNvPr>
          <p:cNvPicPr>
            <a:picLocks noChangeAspect="1"/>
          </p:cNvPicPr>
          <p:nvPr/>
        </p:nvPicPr>
        <p:blipFill>
          <a:blip r:embed="rId3"/>
          <a:stretch>
            <a:fillRect/>
          </a:stretch>
        </p:blipFill>
        <p:spPr>
          <a:xfrm>
            <a:off x="1402404" y="3032052"/>
            <a:ext cx="7498316" cy="1066983"/>
          </a:xfrm>
          <a:prstGeom prst="rect">
            <a:avLst/>
          </a:prstGeom>
        </p:spPr>
      </p:pic>
      <p:pic>
        <p:nvPicPr>
          <p:cNvPr id="7" name="Picture 6">
            <a:extLst>
              <a:ext uri="{FF2B5EF4-FFF2-40B4-BE49-F238E27FC236}">
                <a16:creationId xmlns:a16="http://schemas.microsoft.com/office/drawing/2014/main" id="{4CAEE1F1-CC3C-672D-FB3D-9F08265BAA59}"/>
              </a:ext>
            </a:extLst>
          </p:cNvPr>
          <p:cNvPicPr>
            <a:picLocks noChangeAspect="1"/>
          </p:cNvPicPr>
          <p:nvPr/>
        </p:nvPicPr>
        <p:blipFill>
          <a:blip r:embed="rId4"/>
          <a:stretch>
            <a:fillRect/>
          </a:stretch>
        </p:blipFill>
        <p:spPr>
          <a:xfrm>
            <a:off x="6767118" y="4218683"/>
            <a:ext cx="4815281" cy="2503946"/>
          </a:xfrm>
          <a:prstGeom prst="rect">
            <a:avLst/>
          </a:prstGeom>
        </p:spPr>
      </p:pic>
    </p:spTree>
    <p:extLst>
      <p:ext uri="{BB962C8B-B14F-4D97-AF65-F5344CB8AC3E}">
        <p14:creationId xmlns:p14="http://schemas.microsoft.com/office/powerpoint/2010/main" val="390665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5BE61-DFAB-60E5-E0A1-469DD2A6FC32}"/>
              </a:ext>
            </a:extLst>
          </p:cNvPr>
          <p:cNvSpPr>
            <a:spLocks noGrp="1"/>
          </p:cNvSpPr>
          <p:nvPr>
            <p:ph type="title"/>
          </p:nvPr>
        </p:nvSpPr>
        <p:spPr/>
        <p:txBody>
          <a:bodyPr/>
          <a:lstStyle/>
          <a:p>
            <a:r>
              <a:rPr lang="en-IN" dirty="0"/>
              <a:t>MSK - Trajectory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E273CA-5697-8205-2B78-3B3DF3898626}"/>
                  </a:ext>
                </a:extLst>
              </p:cNvPr>
              <p:cNvSpPr>
                <a:spLocks noGrp="1"/>
              </p:cNvSpPr>
              <p:nvPr>
                <p:ph sz="quarter" idx="10"/>
              </p:nvPr>
            </p:nvSpPr>
            <p:spPr/>
            <p:txBody>
              <a:bodyPr/>
              <a:lstStyle/>
              <a:p>
                <a:r>
                  <a:rPr lang="en-IN" dirty="0"/>
                  <a:t>Minimum Shift Keying is a special case of CPFSK/CPM</a:t>
                </a:r>
              </a:p>
              <a:p>
                <a:r>
                  <a:rPr lang="en-IN" dirty="0"/>
                  <a:t>Modulation index h = ½ and g(t) is a rectangle pulse of duration T</a:t>
                </a:r>
              </a:p>
              <a:p>
                <a:r>
                  <a:rPr lang="en-IN" dirty="0"/>
                  <a:t>The phase of the carrier in the interval </a:t>
                </a:r>
                <a14:m>
                  <m:oMath xmlns:m="http://schemas.openxmlformats.org/officeDocument/2006/math">
                    <m:r>
                      <a:rPr lang="en-IN" b="0" i="1" smtClean="0">
                        <a:latin typeface="Cambria Math" panose="02040503050406030204" pitchFamily="18" charset="0"/>
                      </a:rPr>
                      <m:t>𝑛𝑇</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r>
                      <m:rPr>
                        <m:lit/>
                      </m:rP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+1)</m:t>
                    </m:r>
                    <m:r>
                      <a:rPr lang="en-IN" b="0" i="1" smtClean="0">
                        <a:latin typeface="Cambria Math" panose="02040503050406030204" pitchFamily="18" charset="0"/>
                      </a:rPr>
                      <m:t>𝑇</m:t>
                    </m:r>
                  </m:oMath>
                </a14:m>
                <a:r>
                  <a:rPr lang="en-IN" dirty="0"/>
                  <a:t> is</a:t>
                </a:r>
              </a:p>
              <a:p>
                <a:pPr lvl="1"/>
                <a14:m>
                  <m:oMath xmlns:m="http://schemas.openxmlformats.org/officeDocument/2006/math">
                    <m:r>
                      <a:rPr lang="en-IN" b="0" i="1" smtClean="0">
                        <a:latin typeface="Cambria Math" panose="02040503050406030204" pitchFamily="18" charset="0"/>
                      </a:rPr>
                      <m:t>𝜙</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𝑙</m:t>
                        </m:r>
                      </m:e>
                    </m:d>
                    <m:r>
                      <a:rPr lang="en-IN" b="0" i="1" smtClean="0">
                        <a:latin typeface="Cambria Math" panose="02040503050406030204" pitchFamily="18" charset="0"/>
                      </a:rPr>
                      <m:t>=</m:t>
                    </m:r>
                  </m:oMath>
                </a14:m>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5BE273CA-5697-8205-2B78-3B3DF3898626}"/>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AB62F32E-3D8A-CE62-E7BB-8624E39AD6C4}"/>
              </a:ext>
            </a:extLst>
          </p:cNvPr>
          <p:cNvPicPr>
            <a:picLocks noChangeAspect="1"/>
          </p:cNvPicPr>
          <p:nvPr/>
        </p:nvPicPr>
        <p:blipFill>
          <a:blip r:embed="rId3"/>
          <a:stretch>
            <a:fillRect/>
          </a:stretch>
        </p:blipFill>
        <p:spPr>
          <a:xfrm>
            <a:off x="9629307" y="658842"/>
            <a:ext cx="2349049" cy="942890"/>
          </a:xfrm>
          <a:prstGeom prst="rect">
            <a:avLst/>
          </a:prstGeom>
        </p:spPr>
      </p:pic>
    </p:spTree>
    <p:extLst>
      <p:ext uri="{BB962C8B-B14F-4D97-AF65-F5344CB8AC3E}">
        <p14:creationId xmlns:p14="http://schemas.microsoft.com/office/powerpoint/2010/main" val="90248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86041-CC13-EE08-6E90-1B757B6B220D}"/>
              </a:ext>
            </a:extLst>
          </p:cNvPr>
          <p:cNvSpPr>
            <a:spLocks noGrp="1"/>
          </p:cNvSpPr>
          <p:nvPr>
            <p:ph type="title"/>
          </p:nvPr>
        </p:nvSpPr>
        <p:spPr/>
        <p:txBody>
          <a:bodyPr/>
          <a:lstStyle/>
          <a:p>
            <a:r>
              <a:rPr lang="en-IN" dirty="0"/>
              <a:t>Random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E01628-0358-C4F6-0C6A-E58EDA0C44D0}"/>
                  </a:ext>
                </a:extLst>
              </p:cNvPr>
              <p:cNvSpPr>
                <a:spLocks noGrp="1"/>
              </p:cNvSpPr>
              <p:nvPr>
                <p:ph sz="quarter" idx="10"/>
              </p:nvPr>
            </p:nvSpPr>
            <p:spPr/>
            <p:txBody>
              <a:bodyPr>
                <a:normAutofit/>
              </a:bodyPr>
              <a:lstStyle/>
              <a:p>
                <a:r>
                  <a:rPr lang="en-IN" dirty="0"/>
                  <a:t>Statistical Averages</a:t>
                </a:r>
              </a:p>
              <a:p>
                <a:pPr lvl="1"/>
                <a:r>
                  <a:rPr lang="en-IN" dirty="0"/>
                  <a:t>Random processes whose distribution functions are continuous can be described statistically using PDF</a:t>
                </a:r>
              </a:p>
              <a:p>
                <a:pPr lvl="1"/>
                <a:r>
                  <a:rPr lang="en-IN" dirty="0"/>
                  <a:t>In general, the form of PDF of a random process will be different at different times</a:t>
                </a:r>
              </a:p>
              <a:p>
                <a:pPr lvl="1"/>
                <a:r>
                  <a:rPr lang="en-IN" dirty="0"/>
                  <a:t>In most situations it is not practically possible to determine empirically the PDF of a random process</a:t>
                </a:r>
              </a:p>
              <a:p>
                <a:pPr lvl="1"/>
                <a:r>
                  <a:rPr lang="en-IN" dirty="0"/>
                  <a:t>However, a partial description consisting of </a:t>
                </a:r>
                <a:r>
                  <a:rPr lang="en-IN" i="1" dirty="0"/>
                  <a:t>mean</a:t>
                </a:r>
                <a:r>
                  <a:rPr lang="en-IN" dirty="0"/>
                  <a:t> and </a:t>
                </a:r>
                <a:r>
                  <a:rPr lang="en-IN" i="1" dirty="0"/>
                  <a:t>auto-correlation </a:t>
                </a:r>
                <a:r>
                  <a:rPr lang="en-IN" dirty="0"/>
                  <a:t>function are often adequate for the needs of communication systems</a:t>
                </a:r>
              </a:p>
              <a:p>
                <a:pPr lvl="2"/>
                <a:r>
                  <a:rPr lang="en-IN" dirty="0"/>
                  <a:t>Mean of random process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endParaRPr lang="en-IN" dirty="0"/>
              </a:p>
              <a:p>
                <a:pPr lvl="3"/>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𝑘</m:t>
                                </m:r>
                              </m:sub>
                            </m:sSub>
                          </m:e>
                        </m:d>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𝑥</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𝑑𝑥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𝑋</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𝑘</m:t>
                            </m:r>
                          </m:sub>
                        </m:sSub>
                        <m:r>
                          <a:rPr lang="en-IN" b="0" i="1" smtClean="0">
                            <a:latin typeface="Cambria Math" panose="02040503050406030204" pitchFamily="18" charset="0"/>
                          </a:rPr>
                          <m:t>)</m:t>
                        </m:r>
                      </m:e>
                    </m:nary>
                  </m:oMath>
                </a14:m>
                <a:endParaRPr lang="en-IN" b="0" i="1" dirty="0">
                  <a:latin typeface="Cambria Math" panose="02040503050406030204" pitchFamily="18" charset="0"/>
                </a:endParaRPr>
              </a:p>
              <a:p>
                <a:pPr lvl="4"/>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𝑘</m:t>
                            </m:r>
                          </m:sub>
                        </m:sSub>
                      </m:e>
                    </m:d>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𝑅𝑉</m:t>
                    </m:r>
                    <m:r>
                      <a:rPr lang="en-IN" b="0" i="1" smtClean="0">
                        <a:latin typeface="Cambria Math" panose="02040503050406030204" pitchFamily="18" charset="0"/>
                      </a:rPr>
                      <m:t> </m:t>
                    </m:r>
                    <m:r>
                      <a:rPr lang="en-IN" b="0" i="1" smtClean="0">
                        <a:latin typeface="Cambria Math" panose="02040503050406030204" pitchFamily="18" charset="0"/>
                      </a:rPr>
                      <m:t>𝑜𝑏𝑡𝑎𝑖𝑛𝑒𝑑</m:t>
                    </m:r>
                    <m:r>
                      <a:rPr lang="en-IN" b="0" i="1" smtClean="0">
                        <a:latin typeface="Cambria Math" panose="02040503050406030204" pitchFamily="18" charset="0"/>
                      </a:rPr>
                      <m:t> </m:t>
                    </m:r>
                    <m:r>
                      <a:rPr lang="en-IN" b="0" i="1" smtClean="0">
                        <a:latin typeface="Cambria Math" panose="02040503050406030204" pitchFamily="18" charset="0"/>
                      </a:rPr>
                      <m:t>𝑏𝑦</m:t>
                    </m:r>
                    <m:r>
                      <a:rPr lang="en-IN" b="0" i="1" smtClean="0">
                        <a:latin typeface="Cambria Math" panose="02040503050406030204" pitchFamily="18" charset="0"/>
                      </a:rPr>
                      <m:t> </m:t>
                    </m:r>
                    <m:r>
                      <a:rPr lang="en-IN" b="0" i="1" smtClean="0">
                        <a:latin typeface="Cambria Math" panose="02040503050406030204" pitchFamily="18" charset="0"/>
                      </a:rPr>
                      <m:t>𝑜𝑏𝑠𝑒𝑟𝑣𝑖𝑛𝑔</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𝑟𝑎𝑛𝑑𝑜𝑚</m:t>
                    </m:r>
                    <m:r>
                      <a:rPr lang="en-IN" b="0" i="1" smtClean="0">
                        <a:latin typeface="Cambria Math" panose="02040503050406030204" pitchFamily="18" charset="0"/>
                      </a:rPr>
                      <m:t> </m:t>
                    </m:r>
                    <m:r>
                      <a:rPr lang="en-IN" b="0" i="1" smtClean="0">
                        <a:latin typeface="Cambria Math" panose="02040503050406030204" pitchFamily="18" charset="0"/>
                      </a:rPr>
                      <m:t>𝑝𝑟𝑜𝑐𝑒𝑠𝑠</m:t>
                    </m:r>
                    <m:r>
                      <a:rPr lang="en-IN" b="0" i="1" smtClean="0">
                        <a:latin typeface="Cambria Math" panose="02040503050406030204" pitchFamily="18" charset="0"/>
                      </a:rPr>
                      <m:t> </m:t>
                    </m:r>
                    <m:r>
                      <a:rPr lang="en-IN" b="0" i="1" smtClean="0">
                        <a:latin typeface="Cambria Math" panose="02040503050406030204" pitchFamily="18" charset="0"/>
                      </a:rPr>
                      <m:t>𝑎𝑡</m:t>
                    </m:r>
                    <m:r>
                      <a:rPr lang="en-IN" b="0" i="1" smtClean="0">
                        <a:latin typeface="Cambria Math" panose="02040503050406030204" pitchFamily="18" charset="0"/>
                      </a:rPr>
                      <m:t> </m:t>
                    </m:r>
                    <m:r>
                      <a:rPr lang="en-IN" b="0" i="1" smtClean="0">
                        <a:latin typeface="Cambria Math" panose="02040503050406030204" pitchFamily="18" charset="0"/>
                      </a:rPr>
                      <m:t>𝑡𝑖𝑚𝑒</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𝑘</m:t>
                        </m:r>
                      </m:sub>
                    </m:sSub>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𝑃𝐷𝐹</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𝑘</m:t>
                            </m:r>
                          </m:sub>
                        </m:sSub>
                      </m:e>
                    </m:d>
                  </m:oMath>
                </a14:m>
                <a:endParaRPr lang="en-IN" b="0" dirty="0"/>
              </a:p>
              <a:p>
                <a:pPr lvl="4"/>
                <a:r>
                  <a:rPr lang="en-IN" dirty="0"/>
                  <a:t>Density of the ensemble of events at time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𝑘</m:t>
                        </m:r>
                      </m:sub>
                    </m:sSub>
                  </m:oMath>
                </a14:m>
                <a:r>
                  <a:rPr lang="en-IN" dirty="0"/>
                  <a:t> is designated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oMath>
                </a14:m>
                <a:endParaRPr lang="en-IN" b="0" dirty="0"/>
              </a:p>
              <a:p>
                <a:pPr lvl="2"/>
                <a:r>
                  <a:rPr lang="en-IN" dirty="0"/>
                  <a:t>Auto-correlation</a:t>
                </a:r>
              </a:p>
              <a:p>
                <a:pPr lvl="3"/>
                <a:r>
                  <a:rPr lang="en-IN" b="0" dirty="0"/>
                  <a:t>Auto-correlation of random process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b="0" dirty="0"/>
                  <a:t> is a function of two variables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𝑎𝑛𝑑</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oMath>
                </a14:m>
                <a:r>
                  <a:rPr lang="en-IN" b="0" dirty="0"/>
                  <a:t> and given by</a:t>
                </a:r>
              </a:p>
              <a:p>
                <a:pPr lvl="4"/>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r>
                      <a:rPr lang="en-IN" b="0" i="1" smtClean="0">
                        <a:latin typeface="Cambria Math" panose="02040503050406030204" pitchFamily="18" charset="0"/>
                      </a:rPr>
                      <m:t>𝐸</m:t>
                    </m:r>
                    <m:r>
                      <a:rPr lang="en-IN" b="0" i="1" smtClean="0">
                        <a:latin typeface="Cambria Math" panose="02040503050406030204" pitchFamily="18" charset="0"/>
                      </a:rPr>
                      <m:t>{</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e>
                    </m:d>
                    <m:r>
                      <a:rPr lang="en-IN" b="0" i="1" smtClean="0">
                        <a:latin typeface="Cambria Math" panose="02040503050406030204" pitchFamily="18" charset="0"/>
                      </a:rPr>
                      <m:t>𝑋</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r>
                      <a:rPr lang="en-IN" b="0" i="1" smtClean="0">
                        <a:latin typeface="Cambria Math" panose="02040503050406030204" pitchFamily="18" charset="0"/>
                      </a:rPr>
                      <m:t>)}</m:t>
                    </m:r>
                  </m:oMath>
                </a14:m>
                <a:endParaRPr lang="en-IN" b="0" dirty="0"/>
              </a:p>
              <a:p>
                <a:pPr lvl="4"/>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e>
                    </m:d>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𝑋</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r>
                      <a:rPr lang="en-IN" b="0" i="1" smtClean="0">
                        <a:latin typeface="Cambria Math" panose="02040503050406030204" pitchFamily="18" charset="0"/>
                      </a:rPr>
                      <m:t>)</m:t>
                    </m:r>
                  </m:oMath>
                </a14:m>
                <a:r>
                  <a:rPr lang="en-IN" b="0" dirty="0"/>
                  <a:t> are random variables obtained by observing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b="0" dirty="0"/>
                  <a:t> at times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𝑎𝑛𝑑</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oMath>
                </a14:m>
                <a:endParaRPr lang="en-IN" b="0" dirty="0"/>
              </a:p>
              <a:p>
                <a:pPr lvl="3"/>
                <a:r>
                  <a:rPr lang="en-IN" dirty="0"/>
                  <a:t>The auto-correlation function is a measure of the degree to which two time samples of the same random process are related</a:t>
                </a:r>
                <a:endParaRPr lang="en-IN" b="0" dirty="0"/>
              </a:p>
              <a:p>
                <a:pPr lvl="3"/>
                <a:endParaRPr lang="en-IN" b="0" dirty="0"/>
              </a:p>
              <a:p>
                <a:pPr lvl="1"/>
                <a:endParaRPr lang="en-IN" b="0" dirty="0"/>
              </a:p>
              <a:p>
                <a:pPr lvl="3"/>
                <a:endParaRPr lang="en-IN" dirty="0"/>
              </a:p>
            </p:txBody>
          </p:sp>
        </mc:Choice>
        <mc:Fallback xmlns="">
          <p:sp>
            <p:nvSpPr>
              <p:cNvPr id="3" name="Content Placeholder 2">
                <a:extLst>
                  <a:ext uri="{FF2B5EF4-FFF2-40B4-BE49-F238E27FC236}">
                    <a16:creationId xmlns:a16="http://schemas.microsoft.com/office/drawing/2014/main" id="{7DE01628-0358-C4F6-0C6A-E58EDA0C44D0}"/>
                  </a:ext>
                </a:extLst>
              </p:cNvPr>
              <p:cNvSpPr>
                <a:spLocks noGrp="1" noRot="1" noChangeAspect="1" noMove="1" noResize="1" noEditPoints="1" noAdjustHandles="1" noChangeArrowheads="1" noChangeShapeType="1" noTextEdit="1"/>
              </p:cNvSpPr>
              <p:nvPr>
                <p:ph sz="quarter" idx="10"/>
              </p:nvPr>
            </p:nvSpPr>
            <p:spPr>
              <a:blipFill>
                <a:blip r:embed="rId2"/>
                <a:stretch>
                  <a:fillRect t="-819" r="-107"/>
                </a:stretch>
              </a:blipFill>
            </p:spPr>
            <p:txBody>
              <a:bodyPr/>
              <a:lstStyle/>
              <a:p>
                <a:r>
                  <a:rPr lang="en-IN">
                    <a:noFill/>
                  </a:rPr>
                  <a:t> </a:t>
                </a:r>
              </a:p>
            </p:txBody>
          </p:sp>
        </mc:Fallback>
      </mc:AlternateContent>
    </p:spTree>
    <p:extLst>
      <p:ext uri="{BB962C8B-B14F-4D97-AF65-F5344CB8AC3E}">
        <p14:creationId xmlns:p14="http://schemas.microsoft.com/office/powerpoint/2010/main" val="223007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19524C-CCD8-C207-C478-E394BCAE6F35}"/>
              </a:ext>
            </a:extLst>
          </p:cNvPr>
          <p:cNvSpPr>
            <a:spLocks noGrp="1"/>
          </p:cNvSpPr>
          <p:nvPr>
            <p:ph type="title"/>
          </p:nvPr>
        </p:nvSpPr>
        <p:spPr/>
        <p:txBody>
          <a:bodyPr/>
          <a:lstStyle/>
          <a:p>
            <a:r>
              <a:rPr lang="en-IN" dirty="0"/>
              <a:t>Detection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13F4263-373E-9AF7-5B42-54800F09AAB2}"/>
                  </a:ext>
                </a:extLst>
              </p:cNvPr>
              <p:cNvSpPr>
                <a:spLocks noGrp="1"/>
              </p:cNvSpPr>
              <p:nvPr>
                <p:ph sz="quarter" idx="10"/>
              </p:nvPr>
            </p:nvSpPr>
            <p:spPr/>
            <p:txBody>
              <a:bodyPr/>
              <a:lstStyle/>
              <a:p>
                <a:r>
                  <a:rPr lang="en-IN" dirty="0"/>
                  <a:t>The receiver makes an optimal decision about which message m (</a:t>
                </a:r>
                <a14:m>
                  <m:oMath xmlns:m="http://schemas.openxmlformats.org/officeDocument/2006/math">
                    <m:r>
                      <a:rPr lang="en-IN" b="0" i="1" smtClean="0">
                        <a:latin typeface="Cambria Math" panose="02040503050406030204" pitchFamily="18" charset="0"/>
                      </a:rPr>
                      <m:t>1≤</m:t>
                    </m:r>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𝑀</m:t>
                    </m:r>
                  </m:oMath>
                </a14:m>
                <a:r>
                  <a:rPr lang="en-IN" dirty="0"/>
                  <a:t>) was transmitted based on the decision rule that minimizes the probability of disagreement between the transmitted message m and detected message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𝑚</m:t>
                        </m:r>
                      </m:e>
                    </m:acc>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𝑒</m:t>
                        </m:r>
                      </m:sub>
                    </m:sSub>
                    <m:r>
                      <a:rPr lang="en-IN" b="0" i="1" smtClean="0">
                        <a:latin typeface="Cambria Math" panose="02040503050406030204" pitchFamily="18" charset="0"/>
                      </a:rPr>
                      <m:t>=</m:t>
                    </m:r>
                    <m:r>
                      <a:rPr lang="en-IN" b="0" i="1" smtClean="0">
                        <a:latin typeface="Cambria Math" panose="02040503050406030204" pitchFamily="18" charset="0"/>
                      </a:rPr>
                      <m:t>𝑃</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𝑚</m:t>
                        </m:r>
                      </m:e>
                    </m:acc>
                    <m:r>
                      <a:rPr lang="en-IN" b="0" i="1" smtClean="0">
                        <a:latin typeface="Cambria Math" panose="02040503050406030204" pitchFamily="18" charset="0"/>
                      </a:rPr>
                      <m:t>≠</m:t>
                    </m:r>
                    <m:r>
                      <a:rPr lang="en-IN" b="0" i="1" smtClean="0">
                        <a:latin typeface="Cambria Math" panose="02040503050406030204" pitchFamily="18" charset="0"/>
                      </a:rPr>
                      <m:t>𝑚</m:t>
                    </m:r>
                    <m:r>
                      <a:rPr lang="en-IN" b="0" i="1" smtClean="0">
                        <a:latin typeface="Cambria Math" panose="02040503050406030204" pitchFamily="18" charset="0"/>
                      </a:rPr>
                      <m:t>]</m:t>
                    </m:r>
                  </m:oMath>
                </a14:m>
                <a:endParaRPr lang="en-IN" dirty="0"/>
              </a:p>
              <a:p>
                <a:r>
                  <a:rPr lang="en-IN" dirty="0"/>
                  <a:t>The general vector channel is</a:t>
                </a:r>
              </a:p>
              <a:p>
                <a:pPr lvl="1"/>
                <a14:m>
                  <m:oMath xmlns:m="http://schemas.openxmlformats.org/officeDocument/2006/math">
                    <m:r>
                      <a:rPr lang="en-IN" b="0" i="1" smtClean="0">
                        <a:latin typeface="Cambria Math" panose="02040503050406030204" pitchFamily="18" charset="0"/>
                      </a:rPr>
                      <m:t>𝑟</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r>
                      <a:rPr lang="en-IN" b="0" i="1" smtClean="0">
                        <a:latin typeface="Cambria Math" panose="02040503050406030204" pitchFamily="18" charset="0"/>
                      </a:rPr>
                      <m:t>+</m:t>
                    </m:r>
                    <m:r>
                      <a:rPr lang="en-IN" b="0" i="1" smtClean="0">
                        <a:latin typeface="Cambria Math" panose="02040503050406030204" pitchFamily="18" charset="0"/>
                      </a:rPr>
                      <m:t>𝑛</m:t>
                    </m:r>
                  </m:oMath>
                </a14:m>
                <a:r>
                  <a:rPr lang="en-IN" dirty="0"/>
                  <a:t> where all vectors are N-dimensional real vectors – N is number of </a:t>
                </a:r>
                <a:r>
                  <a:rPr lang="en-IN" dirty="0" err="1"/>
                  <a:t>orthonomal</a:t>
                </a:r>
                <a:r>
                  <a:rPr lang="en-IN" dirty="0"/>
                  <a:t> functions needed to represent the signal/message</a:t>
                </a:r>
              </a:p>
              <a:p>
                <a14:m>
                  <m:oMath xmlns:m="http://schemas.openxmlformats.org/officeDocument/2006/math">
                    <m:r>
                      <a:rPr lang="en-IN" b="0" i="1" smtClean="0">
                        <a:latin typeface="Cambria Math" panose="02040503050406030204" pitchFamily="18" charset="0"/>
                      </a:rPr>
                      <m:t>𝑃</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𝐶𝑜𝑟𝑟𝑒𝑐𝑡</m:t>
                        </m:r>
                        <m:r>
                          <a:rPr lang="en-IN" b="0" i="1" smtClean="0">
                            <a:latin typeface="Cambria Math" panose="02040503050406030204" pitchFamily="18" charset="0"/>
                          </a:rPr>
                          <m:t> </m:t>
                        </m:r>
                        <m:r>
                          <a:rPr lang="en-IN" b="0" i="1" smtClean="0">
                            <a:latin typeface="Cambria Math" panose="02040503050406030204" pitchFamily="18" charset="0"/>
                          </a:rPr>
                          <m:t>𝐷𝑒𝑐𝑖𝑠𝑖𝑜𝑛</m:t>
                        </m:r>
                        <m:r>
                          <a:rPr lang="en-IN" b="0" i="1" smtClean="0">
                            <a:latin typeface="Cambria Math" panose="02040503050406030204" pitchFamily="18" charset="0"/>
                          </a:rPr>
                          <m:t> </m:t>
                        </m:r>
                      </m:e>
                    </m:d>
                    <m:r>
                      <a:rPr lang="en-IN" b="0" i="1" smtClean="0">
                        <a:latin typeface="Cambria Math" panose="02040503050406030204" pitchFamily="18" charset="0"/>
                      </a:rPr>
                      <m:t> </m:t>
                    </m:r>
                    <m:r>
                      <a:rPr lang="en-IN" b="0" i="1" smtClean="0">
                        <a:latin typeface="Cambria Math" panose="02040503050406030204" pitchFamily="18" charset="0"/>
                      </a:rPr>
                      <m:t>𝑟</m:t>
                    </m:r>
                    <m:r>
                      <a:rPr lang="en-IN" b="0" i="1" smtClean="0">
                        <a:latin typeface="Cambria Math" panose="02040503050406030204" pitchFamily="18" charset="0"/>
                      </a:rPr>
                      <m:t>]=</m:t>
                    </m:r>
                    <m:r>
                      <a:rPr lang="en-IN" b="0" i="1" smtClean="0">
                        <a:latin typeface="Cambria Math" panose="02040503050406030204" pitchFamily="18" charset="0"/>
                      </a:rPr>
                      <m:t>𝑃</m:t>
                    </m:r>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𝑚</m:t>
                            </m:r>
                          </m:e>
                        </m:acc>
                        <m:r>
                          <a:rPr lang="en-IN" b="0" i="1" smtClean="0">
                            <a:latin typeface="Cambria Math" panose="02040503050406030204" pitchFamily="18" charset="0"/>
                          </a:rPr>
                          <m:t> </m:t>
                        </m:r>
                        <m:r>
                          <a:rPr lang="en-IN" b="0" i="1" smtClean="0">
                            <a:latin typeface="Cambria Math" panose="02040503050406030204" pitchFamily="18" charset="0"/>
                          </a:rPr>
                          <m:t>𝑠𝑒𝑛𝑡</m:t>
                        </m:r>
                        <m:r>
                          <a:rPr lang="en-IN" b="0" i="1" smtClean="0">
                            <a:latin typeface="Cambria Math" panose="02040503050406030204" pitchFamily="18" charset="0"/>
                          </a:rPr>
                          <m:t> </m:t>
                        </m:r>
                      </m:e>
                    </m:d>
                    <m:r>
                      <a:rPr lang="en-IN" b="0" i="1" smtClean="0">
                        <a:latin typeface="Cambria Math" panose="02040503050406030204" pitchFamily="18" charset="0"/>
                      </a:rPr>
                      <m:t>𝑟</m:t>
                    </m:r>
                    <m:r>
                      <a:rPr lang="en-IN" b="0" i="1" smtClean="0">
                        <a:latin typeface="Cambria Math" panose="02040503050406030204" pitchFamily="18" charset="0"/>
                      </a:rPr>
                      <m:t>]</m:t>
                    </m:r>
                  </m:oMath>
                </a14:m>
                <a:endParaRPr lang="en-IN" b="0" dirty="0"/>
              </a:p>
              <a:p>
                <a:r>
                  <a:rPr lang="en-IN" b="0" dirty="0"/>
                  <a:t>P</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𝐶𝑜𝑟𝑟𝑒𝑐𝑡</m:t>
                        </m:r>
                        <m:r>
                          <a:rPr lang="en-IN" b="0" i="1" smtClean="0">
                            <a:latin typeface="Cambria Math" panose="02040503050406030204" pitchFamily="18" charset="0"/>
                          </a:rPr>
                          <m:t> </m:t>
                        </m:r>
                        <m:r>
                          <a:rPr lang="en-IN" b="0" i="1" smtClean="0">
                            <a:latin typeface="Cambria Math" panose="02040503050406030204" pitchFamily="18" charset="0"/>
                          </a:rPr>
                          <m:t>𝐷𝑒𝑐𝑖𝑠𝑖𝑜𝑛</m:t>
                        </m:r>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 </m:t>
                        </m:r>
                      </m:sub>
                      <m:sup>
                        <m:r>
                          <a:rPr lang="en-IN" b="0" i="1" smtClean="0">
                            <a:latin typeface="Cambria Math" panose="02040503050406030204" pitchFamily="18" charset="0"/>
                          </a:rPr>
                          <m:t> </m:t>
                        </m:r>
                      </m:sup>
                      <m:e>
                        <m:r>
                          <a:rPr lang="en-IN" b="0" i="1" smtClean="0">
                            <a:latin typeface="Cambria Math" panose="02040503050406030204" pitchFamily="18" charset="0"/>
                          </a:rPr>
                          <m:t>𝑃</m:t>
                        </m:r>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𝑚</m:t>
                                </m:r>
                              </m:e>
                            </m:acc>
                            <m:r>
                              <a:rPr lang="en-IN" b="0" i="1" smtClean="0">
                                <a:latin typeface="Cambria Math" panose="02040503050406030204" pitchFamily="18" charset="0"/>
                              </a:rPr>
                              <m:t> </m:t>
                            </m:r>
                            <m:r>
                              <a:rPr lang="en-IN" b="0" i="1" smtClean="0">
                                <a:latin typeface="Cambria Math" panose="02040503050406030204" pitchFamily="18" charset="0"/>
                              </a:rPr>
                              <m:t>𝑠𝑒𝑛𝑡</m:t>
                            </m:r>
                            <m:r>
                              <a:rPr lang="en-IN" b="0" i="1" smtClean="0">
                                <a:latin typeface="Cambria Math" panose="02040503050406030204" pitchFamily="18" charset="0"/>
                              </a:rPr>
                              <m:t> </m:t>
                            </m:r>
                          </m:e>
                        </m:d>
                        <m:r>
                          <a:rPr lang="en-IN" b="0" i="1" smtClean="0">
                            <a:latin typeface="Cambria Math" panose="02040503050406030204" pitchFamily="18" charset="0"/>
                          </a:rPr>
                          <m:t> </m:t>
                        </m:r>
                        <m:r>
                          <a:rPr lang="en-IN" b="0" i="1" smtClean="0">
                            <a:latin typeface="Cambria Math" panose="02040503050406030204" pitchFamily="18" charset="0"/>
                          </a:rPr>
                          <m:t>𝑟</m:t>
                        </m:r>
                        <m:r>
                          <a:rPr lang="en-IN" b="0" i="1" smtClean="0">
                            <a:latin typeface="Cambria Math" panose="02040503050406030204" pitchFamily="18" charset="0"/>
                          </a:rPr>
                          <m:t>]</m:t>
                        </m:r>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𝑟</m:t>
                            </m:r>
                          </m:e>
                        </m:d>
                        <m:r>
                          <a:rPr lang="en-IN" b="0" i="1" smtClean="0">
                            <a:latin typeface="Cambria Math" panose="02040503050406030204" pitchFamily="18" charset="0"/>
                          </a:rPr>
                          <m:t>𝑑𝑟</m:t>
                        </m:r>
                      </m:e>
                    </m:nary>
                  </m:oMath>
                </a14:m>
                <a:endParaRPr lang="en-IN" dirty="0"/>
              </a:p>
              <a:p>
                <a:r>
                  <a:rPr lang="en-IN" dirty="0"/>
                  <a:t>Optimal decision rule is the one that upon observing r decides in favour of the message m that maximizes P[m | r]</a:t>
                </a:r>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𝑚</m:t>
                        </m:r>
                      </m:e>
                    </m:acc>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 </m:t>
                        </m:r>
                        <m:r>
                          <a:rPr lang="en-IN" b="0" i="1" dirty="0" smtClean="0">
                            <a:latin typeface="Cambria Math" panose="02040503050406030204" pitchFamily="18" charset="0"/>
                          </a:rPr>
                          <m:t>𝑔</m:t>
                        </m:r>
                      </m:e>
                      <m:sub>
                        <m:r>
                          <a:rPr lang="en-IN" b="0" i="1" dirty="0" smtClean="0">
                            <a:latin typeface="Cambria Math" panose="02040503050406030204" pitchFamily="18" charset="0"/>
                          </a:rPr>
                          <m:t>𝑜𝑝𝑡</m:t>
                        </m:r>
                      </m:sub>
                    </m:sSub>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𝑟</m:t>
                        </m:r>
                      </m:e>
                    </m:d>
                    <m:r>
                      <a:rPr lang="en-IN" b="0" i="1" dirty="0" smtClean="0">
                        <a:latin typeface="Cambria Math" panose="02040503050406030204" pitchFamily="18" charset="0"/>
                      </a:rPr>
                      <m:t>=</m:t>
                    </m:r>
                    <m:func>
                      <m:funcPr>
                        <m:ctrlPr>
                          <a:rPr lang="en-IN" b="0" i="1" dirty="0" smtClean="0">
                            <a:latin typeface="Cambria Math" panose="02040503050406030204" pitchFamily="18" charset="0"/>
                          </a:rPr>
                        </m:ctrlPr>
                      </m:funcPr>
                      <m:fName>
                        <m:r>
                          <a:rPr lang="en-IN" i="1" dirty="0">
                            <a:latin typeface="Cambria Math" panose="02040503050406030204" pitchFamily="18" charset="0"/>
                          </a:rPr>
                          <m:t>𝑎𝑟𝑔</m:t>
                        </m:r>
                        <m:func>
                          <m:funcPr>
                            <m:ctrlPr>
                              <a:rPr lang="en-IN" i="1" dirty="0">
                                <a:latin typeface="Cambria Math" panose="02040503050406030204" pitchFamily="18" charset="0"/>
                              </a:rPr>
                            </m:ctrlPr>
                          </m:funcPr>
                          <m:fName>
                            <m:limLow>
                              <m:limLowPr>
                                <m:ctrlPr>
                                  <a:rPr lang="en-IN" i="1" dirty="0">
                                    <a:latin typeface="Cambria Math" panose="02040503050406030204" pitchFamily="18" charset="0"/>
                                  </a:rPr>
                                </m:ctrlPr>
                              </m:limLowPr>
                              <m:e>
                                <m:r>
                                  <a:rPr lang="en-IN" i="1" dirty="0">
                                    <a:latin typeface="Cambria Math" panose="02040503050406030204" pitchFamily="18" charset="0"/>
                                  </a:rPr>
                                  <m:t>𝑚𝑎𝑥</m:t>
                                </m:r>
                              </m:e>
                              <m:lim>
                                <m:r>
                                  <a:rPr lang="en-IN" b="0" i="1" dirty="0" smtClean="0">
                                    <a:latin typeface="Cambria Math" panose="02040503050406030204" pitchFamily="18" charset="0"/>
                                  </a:rPr>
                                  <m:t>1≤</m:t>
                                </m:r>
                                <m:r>
                                  <a:rPr lang="en-IN" b="0" i="1" dirty="0" smtClean="0">
                                    <a:latin typeface="Cambria Math" panose="02040503050406030204" pitchFamily="18" charset="0"/>
                                  </a:rPr>
                                  <m:t>𝑚</m:t>
                                </m:r>
                                <m:r>
                                  <a:rPr lang="en-IN" b="0" i="1" dirty="0" smtClean="0">
                                    <a:latin typeface="Cambria Math" panose="02040503050406030204" pitchFamily="18" charset="0"/>
                                  </a:rPr>
                                  <m:t>≤</m:t>
                                </m:r>
                                <m:r>
                                  <a:rPr lang="en-IN" b="0" i="1" dirty="0" smtClean="0">
                                    <a:latin typeface="Cambria Math" panose="02040503050406030204" pitchFamily="18" charset="0"/>
                                  </a:rPr>
                                  <m:t>𝑀</m:t>
                                </m:r>
                              </m:lim>
                            </m:limLow>
                          </m:fName>
                          <m:e>
                            <m:r>
                              <a:rPr lang="en-IN" b="0" i="1" dirty="0" smtClean="0">
                                <a:latin typeface="Cambria Math" panose="02040503050406030204" pitchFamily="18" charset="0"/>
                              </a:rPr>
                              <m:t>𝑃</m:t>
                            </m:r>
                            <m:d>
                              <m:dPr>
                                <m:begChr m:val="["/>
                                <m:endChr m:val="|"/>
                                <m:ctrlPr>
                                  <a:rPr lang="en-IN" b="0" i="1" dirty="0" smtClean="0">
                                    <a:latin typeface="Cambria Math" panose="02040503050406030204" pitchFamily="18" charset="0"/>
                                  </a:rPr>
                                </m:ctrlPr>
                              </m:dPr>
                              <m:e>
                                <m:r>
                                  <a:rPr lang="en-IN" b="0" i="1" dirty="0" smtClean="0">
                                    <a:latin typeface="Cambria Math" panose="02040503050406030204" pitchFamily="18" charset="0"/>
                                  </a:rPr>
                                  <m:t>𝑚</m:t>
                                </m:r>
                                <m:r>
                                  <a:rPr lang="en-IN" b="0" i="1" dirty="0" smtClean="0">
                                    <a:latin typeface="Cambria Math" panose="02040503050406030204" pitchFamily="18" charset="0"/>
                                  </a:rPr>
                                  <m:t> </m:t>
                                </m:r>
                              </m:e>
                            </m:d>
                            <m:r>
                              <a:rPr lang="en-IN" b="0" i="1" dirty="0" smtClean="0">
                                <a:latin typeface="Cambria Math" panose="02040503050406030204" pitchFamily="18" charset="0"/>
                              </a:rPr>
                              <m:t> </m:t>
                            </m:r>
                            <m:r>
                              <a:rPr lang="en-IN" b="0" i="1" dirty="0" smtClean="0">
                                <a:latin typeface="Cambria Math" panose="02040503050406030204" pitchFamily="18" charset="0"/>
                              </a:rPr>
                              <m:t>𝑟</m:t>
                            </m:r>
                            <m:r>
                              <a:rPr lang="en-IN" b="0" i="1" dirty="0" smtClean="0">
                                <a:latin typeface="Cambria Math" panose="02040503050406030204" pitchFamily="18" charset="0"/>
                              </a:rPr>
                              <m:t>]</m:t>
                            </m:r>
                          </m:e>
                        </m:func>
                      </m:fName>
                      <m:e>
                        <m:r>
                          <a:rPr lang="en-IN" b="0" i="1" dirty="0" smtClean="0">
                            <a:latin typeface="Cambria Math" panose="02040503050406030204" pitchFamily="18" charset="0"/>
                          </a:rPr>
                          <m:t> </m:t>
                        </m:r>
                      </m:e>
                    </m:func>
                    <m:r>
                      <a:rPr lang="en-IN" b="0" i="1" dirty="0" smtClean="0">
                        <a:latin typeface="Cambria Math" panose="02040503050406030204" pitchFamily="18" charset="0"/>
                      </a:rPr>
                      <m:t>=</m:t>
                    </m:r>
                    <m:r>
                      <a:rPr lang="en-IN" i="1" dirty="0">
                        <a:latin typeface="Cambria Math" panose="02040503050406030204" pitchFamily="18" charset="0"/>
                      </a:rPr>
                      <m:t>𝑎𝑟𝑔</m:t>
                    </m:r>
                    <m:func>
                      <m:funcPr>
                        <m:ctrlPr>
                          <a:rPr lang="en-IN" i="1" dirty="0">
                            <a:latin typeface="Cambria Math" panose="02040503050406030204" pitchFamily="18" charset="0"/>
                          </a:rPr>
                        </m:ctrlPr>
                      </m:funcPr>
                      <m:fName>
                        <m:limLow>
                          <m:limLowPr>
                            <m:ctrlPr>
                              <a:rPr lang="en-IN" i="1" dirty="0">
                                <a:latin typeface="Cambria Math" panose="02040503050406030204" pitchFamily="18" charset="0"/>
                              </a:rPr>
                            </m:ctrlPr>
                          </m:limLowPr>
                          <m:e>
                            <m:r>
                              <a:rPr lang="en-IN" i="1" dirty="0">
                                <a:latin typeface="Cambria Math" panose="02040503050406030204" pitchFamily="18" charset="0"/>
                              </a:rPr>
                              <m:t>𝑚𝑎𝑥</m:t>
                            </m:r>
                          </m:e>
                          <m:lim>
                            <m:r>
                              <a:rPr lang="en-IN" i="1" dirty="0">
                                <a:latin typeface="Cambria Math" panose="02040503050406030204" pitchFamily="18" charset="0"/>
                              </a:rPr>
                              <m:t>1≤</m:t>
                            </m:r>
                            <m:r>
                              <a:rPr lang="en-IN" i="1" dirty="0">
                                <a:latin typeface="Cambria Math" panose="02040503050406030204" pitchFamily="18" charset="0"/>
                              </a:rPr>
                              <m:t>𝑚</m:t>
                            </m:r>
                            <m:r>
                              <a:rPr lang="en-IN" i="1" dirty="0">
                                <a:latin typeface="Cambria Math" panose="02040503050406030204" pitchFamily="18" charset="0"/>
                              </a:rPr>
                              <m:t>≤</m:t>
                            </m:r>
                            <m:r>
                              <a:rPr lang="en-IN" i="1" dirty="0">
                                <a:latin typeface="Cambria Math" panose="02040503050406030204" pitchFamily="18" charset="0"/>
                              </a:rPr>
                              <m:t>𝑀</m:t>
                            </m:r>
                          </m:lim>
                        </m:limLow>
                      </m:fName>
                      <m:e>
                        <m:r>
                          <a:rPr lang="en-IN" i="1" dirty="0">
                            <a:latin typeface="Cambria Math" panose="02040503050406030204" pitchFamily="18" charset="0"/>
                          </a:rPr>
                          <m:t>𝑃</m:t>
                        </m:r>
                        <m:d>
                          <m:dPr>
                            <m:begChr m:val="["/>
                            <m:endChr m:val="|"/>
                            <m:ctrlPr>
                              <a:rPr lang="en-IN" i="1" dirty="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𝑠</m:t>
                                </m:r>
                              </m:e>
                              <m:sub>
                                <m:r>
                                  <a:rPr lang="en-IN" b="0" i="1" dirty="0" smtClean="0">
                                    <a:latin typeface="Cambria Math" panose="02040503050406030204" pitchFamily="18" charset="0"/>
                                  </a:rPr>
                                  <m:t>𝑚</m:t>
                                </m:r>
                              </m:sub>
                            </m:sSub>
                          </m:e>
                        </m:d>
                        <m:r>
                          <a:rPr lang="en-IN" i="1" dirty="0">
                            <a:latin typeface="Cambria Math" panose="02040503050406030204" pitchFamily="18" charset="0"/>
                          </a:rPr>
                          <m:t> </m:t>
                        </m:r>
                        <m:r>
                          <a:rPr lang="en-IN" i="1" dirty="0">
                            <a:latin typeface="Cambria Math" panose="02040503050406030204" pitchFamily="18" charset="0"/>
                          </a:rPr>
                          <m:t>𝑟</m:t>
                        </m:r>
                        <m:r>
                          <a:rPr lang="en-IN" i="1" dirty="0">
                            <a:latin typeface="Cambria Math" panose="02040503050406030204" pitchFamily="18" charset="0"/>
                          </a:rPr>
                          <m:t>]</m:t>
                        </m:r>
                      </m:e>
                    </m:func>
                  </m:oMath>
                </a14:m>
                <a:r>
                  <a:rPr lang="en-IN" dirty="0"/>
                  <a:t> - MAP rule – Maximum A Posteriori Probability</a:t>
                </a:r>
              </a:p>
              <a:p>
                <a:pPr lvl="1"/>
                <a14:m>
                  <m:oMath xmlns:m="http://schemas.openxmlformats.org/officeDocument/2006/math">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𝑚</m:t>
                        </m:r>
                      </m:e>
                    </m:acc>
                    <m:r>
                      <a:rPr lang="en-IN" b="0" i="1" dirty="0" smtClean="0">
                        <a:latin typeface="Cambria Math" panose="02040503050406030204" pitchFamily="18" charset="0"/>
                      </a:rPr>
                      <m:t>=</m:t>
                    </m:r>
                    <m:r>
                      <a:rPr lang="en-IN" i="1" dirty="0">
                        <a:latin typeface="Cambria Math" panose="02040503050406030204" pitchFamily="18" charset="0"/>
                      </a:rPr>
                      <m:t>𝑎𝑟𝑔</m:t>
                    </m:r>
                    <m:func>
                      <m:funcPr>
                        <m:ctrlPr>
                          <a:rPr lang="en-IN" i="1" dirty="0">
                            <a:latin typeface="Cambria Math" panose="02040503050406030204" pitchFamily="18" charset="0"/>
                          </a:rPr>
                        </m:ctrlPr>
                      </m:funcPr>
                      <m:fName>
                        <m:limLow>
                          <m:limLowPr>
                            <m:ctrlPr>
                              <a:rPr lang="en-IN" i="1" dirty="0">
                                <a:latin typeface="Cambria Math" panose="02040503050406030204" pitchFamily="18" charset="0"/>
                              </a:rPr>
                            </m:ctrlPr>
                          </m:limLowPr>
                          <m:e>
                            <m:r>
                              <a:rPr lang="en-IN" i="1" dirty="0">
                                <a:latin typeface="Cambria Math" panose="02040503050406030204" pitchFamily="18" charset="0"/>
                              </a:rPr>
                              <m:t>𝑚𝑎𝑥</m:t>
                            </m:r>
                          </m:e>
                          <m:lim>
                            <m:r>
                              <a:rPr lang="en-IN" i="1" dirty="0">
                                <a:latin typeface="Cambria Math" panose="02040503050406030204" pitchFamily="18" charset="0"/>
                              </a:rPr>
                              <m:t>1≤</m:t>
                            </m:r>
                            <m:r>
                              <a:rPr lang="en-IN" i="1" dirty="0">
                                <a:latin typeface="Cambria Math" panose="02040503050406030204" pitchFamily="18" charset="0"/>
                              </a:rPr>
                              <m:t>𝑚</m:t>
                            </m:r>
                            <m:r>
                              <a:rPr lang="en-IN" i="1" dirty="0">
                                <a:latin typeface="Cambria Math" panose="02040503050406030204" pitchFamily="18" charset="0"/>
                              </a:rPr>
                              <m:t>≤</m:t>
                            </m:r>
                            <m:r>
                              <a:rPr lang="en-IN" i="1" dirty="0">
                                <a:latin typeface="Cambria Math" panose="02040503050406030204" pitchFamily="18" charset="0"/>
                              </a:rPr>
                              <m:t>𝑀</m:t>
                            </m:r>
                          </m:lim>
                        </m:limLow>
                      </m:fName>
                      <m:e>
                        <m:f>
                          <m:fPr>
                            <m:ctrlPr>
                              <a:rPr lang="en-IN" b="0" i="1" dirty="0" smtClean="0">
                                <a:latin typeface="Cambria Math" panose="02040503050406030204" pitchFamily="18" charset="0"/>
                              </a:rPr>
                            </m:ctrlPr>
                          </m:fPr>
                          <m:num>
                            <m:sSub>
                              <m:sSubPr>
                                <m:ctrlPr>
                                  <a:rPr lang="en-IN" i="1" dirty="0">
                                    <a:latin typeface="Cambria Math" panose="02040503050406030204" pitchFamily="18" charset="0"/>
                                  </a:rPr>
                                </m:ctrlPr>
                              </m:sSubPr>
                              <m:e>
                                <m:r>
                                  <a:rPr lang="en-IN" i="1" dirty="0">
                                    <a:latin typeface="Cambria Math" panose="02040503050406030204" pitchFamily="18" charset="0"/>
                                  </a:rPr>
                                  <m:t>𝑃</m:t>
                                </m:r>
                              </m:e>
                              <m:sub>
                                <m:r>
                                  <a:rPr lang="en-IN" i="1" dirty="0">
                                    <a:latin typeface="Cambria Math" panose="02040503050406030204" pitchFamily="18" charset="0"/>
                                  </a:rPr>
                                  <m:t>𝑚</m:t>
                                </m:r>
                              </m:sub>
                            </m:sSub>
                            <m:r>
                              <a:rPr lang="en-IN" i="1" dirty="0">
                                <a:latin typeface="Cambria Math" panose="02040503050406030204" pitchFamily="18" charset="0"/>
                              </a:rPr>
                              <m:t>𝑝</m:t>
                            </m:r>
                            <m:d>
                              <m:dPr>
                                <m:endChr m:val="|"/>
                                <m:ctrlPr>
                                  <a:rPr lang="en-IN" i="1" dirty="0">
                                    <a:latin typeface="Cambria Math" panose="02040503050406030204" pitchFamily="18" charset="0"/>
                                  </a:rPr>
                                </m:ctrlPr>
                              </m:dPr>
                              <m:e>
                                <m:r>
                                  <a:rPr lang="en-IN" i="1" dirty="0">
                                    <a:latin typeface="Cambria Math" panose="02040503050406030204" pitchFamily="18" charset="0"/>
                                  </a:rPr>
                                  <m:t>𝑟</m:t>
                                </m:r>
                                <m:r>
                                  <a:rPr lang="en-IN" i="1" dirty="0">
                                    <a:latin typeface="Cambria Math" panose="02040503050406030204" pitchFamily="18" charset="0"/>
                                  </a:rPr>
                                  <m:t> </m:t>
                                </m:r>
                              </m:e>
                            </m:d>
                            <m:sSub>
                              <m:sSubPr>
                                <m:ctrlPr>
                                  <a:rPr lang="en-IN" i="1" dirty="0">
                                    <a:latin typeface="Cambria Math" panose="02040503050406030204" pitchFamily="18" charset="0"/>
                                  </a:rPr>
                                </m:ctrlPr>
                              </m:sSubPr>
                              <m:e>
                                <m:r>
                                  <a:rPr lang="en-IN" i="1" dirty="0">
                                    <a:latin typeface="Cambria Math" panose="02040503050406030204" pitchFamily="18" charset="0"/>
                                  </a:rPr>
                                  <m:t>𝑠</m:t>
                                </m:r>
                              </m:e>
                              <m:sub>
                                <m:r>
                                  <a:rPr lang="en-IN" i="1" dirty="0">
                                    <a:latin typeface="Cambria Math" panose="02040503050406030204" pitchFamily="18" charset="0"/>
                                  </a:rPr>
                                  <m:t>𝑚</m:t>
                                </m:r>
                              </m:sub>
                            </m:sSub>
                            <m:r>
                              <a:rPr lang="en-IN" i="1" dirty="0">
                                <a:latin typeface="Cambria Math" panose="02040503050406030204" pitchFamily="18" charset="0"/>
                              </a:rPr>
                              <m:t>)</m:t>
                            </m:r>
                          </m:num>
                          <m:den>
                            <m:r>
                              <a:rPr lang="en-IN" b="0" i="1" dirty="0" smtClean="0">
                                <a:latin typeface="Cambria Math" panose="02040503050406030204" pitchFamily="18" charset="0"/>
                              </a:rPr>
                              <m:t>𝑃</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𝑟</m:t>
                                </m:r>
                              </m:e>
                            </m:d>
                          </m:den>
                        </m:f>
                      </m:e>
                    </m:func>
                  </m:oMath>
                </a14:m>
                <a:endParaRPr lang="en-IN" dirty="0"/>
              </a:p>
              <a:p>
                <a:pPr lvl="1"/>
                <a:endParaRPr lang="en-IN" dirty="0"/>
              </a:p>
              <a:p>
                <a:endParaRPr lang="en-IN" dirty="0"/>
              </a:p>
              <a:p>
                <a:endParaRPr lang="en-IN" dirty="0"/>
              </a:p>
            </p:txBody>
          </p:sp>
        </mc:Choice>
        <mc:Fallback xmlns="">
          <p:sp>
            <p:nvSpPr>
              <p:cNvPr id="4" name="Content Placeholder 3">
                <a:extLst>
                  <a:ext uri="{FF2B5EF4-FFF2-40B4-BE49-F238E27FC236}">
                    <a16:creationId xmlns:a16="http://schemas.microsoft.com/office/drawing/2014/main" id="{613F4263-373E-9AF7-5B42-54800F09AAB2}"/>
                  </a:ext>
                </a:extLst>
              </p:cNvPr>
              <p:cNvSpPr>
                <a:spLocks noGrp="1" noRot="1" noChangeAspect="1" noMove="1" noResize="1" noEditPoints="1" noAdjustHandles="1" noChangeArrowheads="1" noChangeShapeType="1" noTextEdit="1"/>
              </p:cNvSpPr>
              <p:nvPr>
                <p:ph sz="quarter" idx="10"/>
              </p:nvPr>
            </p:nvSpPr>
            <p:spPr>
              <a:blipFill>
                <a:blip r:embed="rId2"/>
                <a:stretch>
                  <a:fillRect t="-819" r="-214"/>
                </a:stretch>
              </a:blipFill>
            </p:spPr>
            <p:txBody>
              <a:bodyPr/>
              <a:lstStyle/>
              <a:p>
                <a:r>
                  <a:rPr lang="en-IN">
                    <a:noFill/>
                  </a:rPr>
                  <a:t> </a:t>
                </a:r>
              </a:p>
            </p:txBody>
          </p:sp>
        </mc:Fallback>
      </mc:AlternateContent>
    </p:spTree>
    <p:extLst>
      <p:ext uri="{BB962C8B-B14F-4D97-AF65-F5344CB8AC3E}">
        <p14:creationId xmlns:p14="http://schemas.microsoft.com/office/powerpoint/2010/main" val="412713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B27CE-C991-2636-E73D-9970CA6B284A}"/>
              </a:ext>
            </a:extLst>
          </p:cNvPr>
          <p:cNvSpPr>
            <a:spLocks noGrp="1"/>
          </p:cNvSpPr>
          <p:nvPr>
            <p:ph type="title"/>
          </p:nvPr>
        </p:nvSpPr>
        <p:spPr/>
        <p:txBody>
          <a:bodyPr/>
          <a:lstStyle/>
          <a:p>
            <a:r>
              <a:rPr lang="en-IN" dirty="0"/>
              <a:t>Formulae Cheat Sheets</a:t>
            </a:r>
          </a:p>
        </p:txBody>
      </p:sp>
    </p:spTree>
    <p:extLst>
      <p:ext uri="{BB962C8B-B14F-4D97-AF65-F5344CB8AC3E}">
        <p14:creationId xmlns:p14="http://schemas.microsoft.com/office/powerpoint/2010/main" val="125525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64EB79-67AF-B280-C597-7F9853A172B1}"/>
              </a:ext>
            </a:extLst>
          </p:cNvPr>
          <p:cNvSpPr>
            <a:spLocks noGrp="1"/>
          </p:cNvSpPr>
          <p:nvPr>
            <p:ph type="title"/>
          </p:nvPr>
        </p:nvSpPr>
        <p:spPr/>
        <p:txBody>
          <a:bodyPr/>
          <a:lstStyle/>
          <a:p>
            <a:r>
              <a:rPr lang="en-IN" dirty="0"/>
              <a:t>Optimal Receivers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56C132D-BA8E-1F8B-0782-120AA5E3B2E6}"/>
                  </a:ext>
                </a:extLst>
              </p:cNvPr>
              <p:cNvSpPr>
                <a:spLocks noGrp="1"/>
              </p:cNvSpPr>
              <p:nvPr>
                <p:ph sz="quarter" idx="10"/>
              </p:nvPr>
            </p:nvSpPr>
            <p:spPr/>
            <p:txBody>
              <a:bodyPr/>
              <a:lstStyle/>
              <a:p>
                <a:r>
                  <a:rPr lang="en-IN" dirty="0"/>
                  <a:t>Symbol error Probability of a receiver</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𝑒</m:t>
                        </m:r>
                      </m:sub>
                    </m:sSub>
                    <m:r>
                      <a:rPr lang="en-IN" b="0" i="1" smtClean="0">
                        <a:latin typeface="Cambria Math" panose="02040503050406030204" pitchFamily="18" charset="0"/>
                      </a:rPr>
                      <m:t>= </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𝑚</m:t>
                        </m:r>
                        <m:r>
                          <a:rPr lang="en-IN" b="0" i="1" smtClean="0">
                            <a:latin typeface="Cambria Math" panose="02040503050406030204" pitchFamily="18" charset="0"/>
                          </a:rPr>
                          <m:t>=1</m:t>
                        </m:r>
                      </m:sub>
                      <m:sup>
                        <m:r>
                          <a:rPr lang="en-IN" b="0" i="1" smtClean="0">
                            <a:latin typeface="Cambria Math" panose="02040503050406030204" pitchFamily="18" charset="0"/>
                          </a:rPr>
                          <m:t>𝑀</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𝑚</m:t>
                            </m:r>
                          </m:sub>
                        </m:sSub>
                        <m:r>
                          <a:rPr lang="en-IN" b="0" i="1" smtClean="0">
                            <a:latin typeface="Cambria Math" panose="02040503050406030204" pitchFamily="18" charset="0"/>
                          </a:rPr>
                          <m:t>𝑃</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𝑟</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𝑚</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r>
                              <a:rPr lang="en-IN" b="0" i="1" smtClean="0">
                                <a:latin typeface="Cambria Math" panose="02040503050406030204" pitchFamily="18" charset="0"/>
                              </a:rPr>
                              <m:t> </m:t>
                            </m:r>
                            <m:r>
                              <a:rPr lang="en-IN" b="0" i="1" smtClean="0">
                                <a:latin typeface="Cambria Math" panose="02040503050406030204" pitchFamily="18" charset="0"/>
                              </a:rPr>
                              <m:t>𝑠𝑒𝑛𝑡</m:t>
                            </m:r>
                            <m:r>
                              <a:rPr lang="en-IN" b="0" i="1" smtClean="0">
                                <a:latin typeface="Cambria Math" panose="02040503050406030204" pitchFamily="18" charset="0"/>
                              </a:rPr>
                              <m:t> </m:t>
                            </m:r>
                          </m:e>
                        </m:d>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𝑚</m:t>
                            </m:r>
                            <m:r>
                              <a:rPr lang="en-IN" b="0" i="1" smtClean="0">
                                <a:latin typeface="Cambria Math" panose="02040503050406030204" pitchFamily="18" charset="0"/>
                              </a:rPr>
                              <m:t>=1</m:t>
                            </m:r>
                          </m:sub>
                          <m:sup>
                            <m:r>
                              <a:rPr lang="en-IN" b="0" i="1" smtClean="0">
                                <a:latin typeface="Cambria Math" panose="02040503050406030204" pitchFamily="18" charset="0"/>
                              </a:rPr>
                              <m:t>𝑀</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𝑚</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𝑒</m:t>
                                </m:r>
                                <m:r>
                                  <a:rPr lang="en-IN" b="0" i="1" smtClean="0">
                                    <a:latin typeface="Cambria Math" panose="02040503050406030204" pitchFamily="18" charset="0"/>
                                  </a:rPr>
                                  <m:t>|</m:t>
                                </m:r>
                                <m:r>
                                  <a:rPr lang="en-IN" b="0" i="1" smtClean="0">
                                    <a:latin typeface="Cambria Math" panose="02040503050406030204" pitchFamily="18" charset="0"/>
                                  </a:rPr>
                                  <m:t>𝑚</m:t>
                                </m:r>
                              </m:sub>
                            </m:sSub>
                          </m:e>
                        </m:nary>
                      </m:e>
                    </m:nary>
                  </m:oMath>
                </a14:m>
                <a:endParaRPr lang="en-IN" dirty="0"/>
              </a:p>
              <a:p>
                <a:pPr lvl="2"/>
                <a:r>
                  <a:rPr lang="en-IN" dirty="0"/>
                  <a:t>Where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𝑒</m:t>
                        </m:r>
                        <m:r>
                          <a:rPr lang="en-IN" b="0" i="1" smtClean="0">
                            <a:latin typeface="Cambria Math" panose="02040503050406030204" pitchFamily="18" charset="0"/>
                          </a:rPr>
                          <m:t>|</m:t>
                        </m:r>
                        <m:r>
                          <a:rPr lang="en-IN" b="0" i="1" smtClean="0">
                            <a:latin typeface="Cambria Math" panose="02040503050406030204" pitchFamily="18" charset="0"/>
                          </a:rPr>
                          <m:t>𝑚</m:t>
                        </m:r>
                      </m:sub>
                    </m:sSub>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1</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𝑚</m:t>
                            </m:r>
                          </m:e>
                          <m:sup>
                            <m:r>
                              <a:rPr lang="en-IN" b="0" i="1" smtClean="0">
                                <a:latin typeface="Cambria Math" panose="02040503050406030204" pitchFamily="18" charset="0"/>
                              </a:rPr>
                              <m:t>′</m:t>
                            </m:r>
                          </m:sup>
                        </m:sSup>
                        <m:r>
                          <a:rPr lang="en-IN" b="0" i="1" smtClean="0">
                            <a:latin typeface="Cambria Math" panose="02040503050406030204" pitchFamily="18" charset="0"/>
                          </a:rPr>
                          <m:t>≤</m:t>
                        </m:r>
                        <m:r>
                          <a:rPr lang="en-IN" b="0" i="1" smtClean="0">
                            <a:latin typeface="Cambria Math" panose="02040503050406030204" pitchFamily="18" charset="0"/>
                          </a:rPr>
                          <m:t>𝑀</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𝑚</m:t>
                            </m:r>
                          </m:e>
                          <m:sup>
                            <m:r>
                              <a:rPr lang="en-IN" b="0" i="1" smtClean="0">
                                <a:latin typeface="Cambria Math" panose="02040503050406030204" pitchFamily="18" charset="0"/>
                              </a:rPr>
                              <m:t>′</m:t>
                            </m:r>
                          </m:sup>
                        </m:sSup>
                        <m:r>
                          <a:rPr lang="en-IN" b="0" i="1" smtClean="0">
                            <a:latin typeface="Cambria Math" panose="02040503050406030204" pitchFamily="18" charset="0"/>
                          </a:rPr>
                          <m:t>≠</m:t>
                        </m:r>
                        <m:r>
                          <a:rPr lang="en-IN" b="0" i="1" smtClean="0">
                            <a:latin typeface="Cambria Math" panose="02040503050406030204" pitchFamily="18" charset="0"/>
                          </a:rPr>
                          <m:t>𝑚</m:t>
                        </m:r>
                      </m:sub>
                      <m:sup>
                        <m:r>
                          <a:rPr lang="en-IN" b="0" i="1" smtClean="0">
                            <a:latin typeface="Cambria Math" panose="02040503050406030204" pitchFamily="18" charset="0"/>
                          </a:rPr>
                          <m:t> </m:t>
                        </m:r>
                      </m:sup>
                      <m:e>
                        <m:nary>
                          <m:naryPr>
                            <m:ctrlPr>
                              <a:rPr lang="en-IN" b="0" i="1" smtClean="0">
                                <a:latin typeface="Cambria Math" panose="02040503050406030204" pitchFamily="18" charset="0"/>
                              </a:rPr>
                            </m:ctrlPr>
                          </m:naryPr>
                          <m:sub>
                            <m:sSubSup>
                              <m:sSubSupPr>
                                <m:ctrlPr>
                                  <a:rPr lang="en-IN" b="0" i="1" smtClean="0">
                                    <a:latin typeface="Cambria Math" panose="02040503050406030204" pitchFamily="18" charset="0"/>
                                  </a:rPr>
                                </m:ctrlPr>
                              </m:sSubSupPr>
                              <m:e>
                                <m:r>
                                  <m:rPr>
                                    <m:brk m:alnAt="23"/>
                                  </m:rPr>
                                  <a:rPr lang="en-IN" b="0" i="1" smtClean="0">
                                    <a:latin typeface="Cambria Math" panose="02040503050406030204" pitchFamily="18" charset="0"/>
                                  </a:rPr>
                                  <m:t>𝐷</m:t>
                                </m:r>
                              </m:e>
                              <m:sub>
                                <m:r>
                                  <m:rPr>
                                    <m:brk m:alnAt="23"/>
                                  </m:rPr>
                                  <a:rPr lang="en-IN" b="0" i="1" smtClean="0">
                                    <a:latin typeface="Cambria Math" panose="02040503050406030204" pitchFamily="18" charset="0"/>
                                  </a:rPr>
                                  <m:t>𝑚</m:t>
                                </m:r>
                              </m:sub>
                              <m:sup>
                                <m:r>
                                  <m:rPr>
                                    <m:brk m:alnAt="23"/>
                                  </m:rPr>
                                  <a:rPr lang="en-IN" b="0" i="1" smtClean="0">
                                    <a:latin typeface="Cambria Math" panose="02040503050406030204" pitchFamily="18" charset="0"/>
                                  </a:rPr>
                                  <m:t>′</m:t>
                                </m:r>
                              </m:sup>
                            </m:sSubSup>
                          </m:sub>
                          <m:sup>
                            <m:r>
                              <a:rPr lang="en-IN" b="0" i="1" smtClean="0">
                                <a:latin typeface="Cambria Math" panose="02040503050406030204" pitchFamily="18" charset="0"/>
                              </a:rPr>
                              <m:t> </m:t>
                            </m:r>
                          </m:sup>
                          <m:e>
                            <m:r>
                              <a:rPr lang="en-IN" b="0" i="1" smtClean="0">
                                <a:latin typeface="Cambria Math" panose="02040503050406030204" pitchFamily="18" charset="0"/>
                              </a:rPr>
                              <m:t>𝑃</m:t>
                            </m:r>
                            <m:d>
                              <m:dPr>
                                <m:endChr m:val="|"/>
                                <m:ctrlPr>
                                  <a:rPr lang="en-IN" b="0" i="1" smtClean="0">
                                    <a:latin typeface="Cambria Math" panose="02040503050406030204" pitchFamily="18" charset="0"/>
                                  </a:rPr>
                                </m:ctrlPr>
                              </m:dPr>
                              <m:e>
                                <m:r>
                                  <a:rPr lang="en-IN" b="0" i="1" smtClean="0">
                                    <a:latin typeface="Cambria Math" panose="02040503050406030204" pitchFamily="18" charset="0"/>
                                  </a:rPr>
                                  <m:t>𝑟</m:t>
                                </m:r>
                                <m:r>
                                  <a:rPr lang="en-IN" b="0" i="1" smtClean="0">
                                    <a:latin typeface="Cambria Math" panose="02040503050406030204" pitchFamily="18" charset="0"/>
                                  </a:rPr>
                                  <m:t> </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r>
                              <a:rPr lang="en-IN" b="0" i="1" smtClean="0">
                                <a:latin typeface="Cambria Math" panose="02040503050406030204" pitchFamily="18" charset="0"/>
                              </a:rPr>
                              <m:t>)</m:t>
                            </m:r>
                            <m:r>
                              <a:rPr lang="en-IN" b="0" i="1" smtClean="0">
                                <a:latin typeface="Cambria Math" panose="02040503050406030204" pitchFamily="18" charset="0"/>
                              </a:rPr>
                              <m:t>𝑑𝑟</m:t>
                            </m:r>
                          </m:e>
                        </m:nary>
                      </m:e>
                    </m:nary>
                  </m:oMath>
                </a14:m>
                <a:endParaRPr lang="en-IN"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𝑒</m:t>
                        </m:r>
                      </m:sub>
                    </m:sSub>
                    <m:r>
                      <a:rPr lang="en-IN" b="0" i="1" smtClean="0">
                        <a:latin typeface="Cambria Math" panose="02040503050406030204" pitchFamily="18" charset="0"/>
                      </a:rPr>
                      <m:t>=</m:t>
                    </m:r>
                    <m:nary>
                      <m:naryPr>
                        <m:chr m:val="∑"/>
                        <m:ctrlPr>
                          <a:rPr lang="en-IN" i="1">
                            <a:latin typeface="Cambria Math" panose="02040503050406030204" pitchFamily="18" charset="0"/>
                          </a:rPr>
                        </m:ctrlPr>
                      </m:naryPr>
                      <m:sub>
                        <m:r>
                          <m:rPr>
                            <m:brk m:alnAt="23"/>
                          </m:rPr>
                          <a:rPr lang="en-IN" i="1">
                            <a:latin typeface="Cambria Math" panose="02040503050406030204" pitchFamily="18" charset="0"/>
                          </a:rPr>
                          <m:t>𝑚</m:t>
                        </m:r>
                        <m:r>
                          <a:rPr lang="en-IN" i="1">
                            <a:latin typeface="Cambria Math" panose="02040503050406030204" pitchFamily="18" charset="0"/>
                          </a:rPr>
                          <m:t>=1</m:t>
                        </m:r>
                      </m:sub>
                      <m:sup>
                        <m:r>
                          <a:rPr lang="en-IN" i="1">
                            <a:latin typeface="Cambria Math" panose="02040503050406030204" pitchFamily="18" charset="0"/>
                          </a:rPr>
                          <m:t>𝑀</m:t>
                        </m:r>
                      </m:sup>
                      <m:e>
                        <m:sSub>
                          <m:sSubPr>
                            <m:ctrlPr>
                              <a:rPr lang="en-IN" i="1">
                                <a:latin typeface="Cambria Math" panose="02040503050406030204" pitchFamily="18" charset="0"/>
                              </a:rPr>
                            </m:ctrlPr>
                          </m:sSubPr>
                          <m:e>
                            <m:r>
                              <a:rPr lang="en-IN" i="1">
                                <a:latin typeface="Cambria Math" panose="02040503050406030204" pitchFamily="18" charset="0"/>
                              </a:rPr>
                              <m:t>𝑃</m:t>
                            </m:r>
                          </m:e>
                          <m:sub>
                            <m:r>
                              <a:rPr lang="en-IN" i="1">
                                <a:latin typeface="Cambria Math" panose="02040503050406030204" pitchFamily="18" charset="0"/>
                              </a:rPr>
                              <m:t>𝑚</m:t>
                            </m:r>
                          </m:sub>
                        </m:sSub>
                      </m:e>
                    </m:nary>
                  </m:oMath>
                </a14:m>
                <a:r>
                  <a:rPr lang="en-IN" dirty="0"/>
                  <a:t> </a:t>
                </a:r>
                <a14:m>
                  <m:oMath xmlns:m="http://schemas.openxmlformats.org/officeDocument/2006/math">
                    <m:nary>
                      <m:naryPr>
                        <m:chr m:val="∑"/>
                        <m:ctrlPr>
                          <a:rPr lang="en-IN" i="1">
                            <a:latin typeface="Cambria Math" panose="02040503050406030204" pitchFamily="18" charset="0"/>
                          </a:rPr>
                        </m:ctrlPr>
                      </m:naryPr>
                      <m:sub>
                        <m:r>
                          <m:rPr>
                            <m:brk m:alnAt="23"/>
                          </m:rPr>
                          <a:rPr lang="en-IN" i="1">
                            <a:latin typeface="Cambria Math" panose="02040503050406030204" pitchFamily="18" charset="0"/>
                          </a:rPr>
                          <m:t>1</m:t>
                        </m:r>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𝑚</m:t>
                            </m:r>
                          </m:e>
                          <m:sup>
                            <m:r>
                              <a:rPr lang="en-IN" i="1">
                                <a:latin typeface="Cambria Math" panose="02040503050406030204" pitchFamily="18" charset="0"/>
                              </a:rPr>
                              <m:t>′</m:t>
                            </m:r>
                          </m:sup>
                        </m:sSup>
                        <m:r>
                          <a:rPr lang="en-IN" i="1">
                            <a:latin typeface="Cambria Math" panose="02040503050406030204" pitchFamily="18" charset="0"/>
                          </a:rPr>
                          <m:t>≤</m:t>
                        </m:r>
                        <m:r>
                          <a:rPr lang="en-IN" i="1">
                            <a:latin typeface="Cambria Math" panose="02040503050406030204" pitchFamily="18" charset="0"/>
                          </a:rPr>
                          <m:t>𝑀</m:t>
                        </m:r>
                        <m:r>
                          <a:rPr lang="en-IN" i="1">
                            <a:latin typeface="Cambria Math" panose="02040503050406030204" pitchFamily="18" charset="0"/>
                          </a:rPr>
                          <m:t>, </m:t>
                        </m:r>
                        <m:sSup>
                          <m:sSupPr>
                            <m:ctrlPr>
                              <a:rPr lang="en-IN" i="1">
                                <a:latin typeface="Cambria Math" panose="02040503050406030204" pitchFamily="18" charset="0"/>
                              </a:rPr>
                            </m:ctrlPr>
                          </m:sSupPr>
                          <m:e>
                            <m:r>
                              <a:rPr lang="en-IN" i="1">
                                <a:latin typeface="Cambria Math" panose="02040503050406030204" pitchFamily="18" charset="0"/>
                              </a:rPr>
                              <m:t>𝑚</m:t>
                            </m:r>
                          </m:e>
                          <m:sup>
                            <m:r>
                              <a:rPr lang="en-IN" i="1">
                                <a:latin typeface="Cambria Math" panose="02040503050406030204" pitchFamily="18" charset="0"/>
                              </a:rPr>
                              <m:t>′</m:t>
                            </m:r>
                          </m:sup>
                        </m:sSup>
                        <m:r>
                          <a:rPr lang="en-IN" i="1">
                            <a:latin typeface="Cambria Math" panose="02040503050406030204" pitchFamily="18" charset="0"/>
                          </a:rPr>
                          <m:t>≠</m:t>
                        </m:r>
                        <m:r>
                          <a:rPr lang="en-IN" i="1">
                            <a:latin typeface="Cambria Math" panose="02040503050406030204" pitchFamily="18" charset="0"/>
                          </a:rPr>
                          <m:t>𝑚</m:t>
                        </m:r>
                      </m:sub>
                      <m:sup>
                        <m:r>
                          <a:rPr lang="en-IN" i="1">
                            <a:latin typeface="Cambria Math" panose="02040503050406030204" pitchFamily="18" charset="0"/>
                          </a:rPr>
                          <m:t> </m:t>
                        </m:r>
                      </m:sup>
                      <m:e>
                        <m:nary>
                          <m:naryPr>
                            <m:ctrlPr>
                              <a:rPr lang="en-IN" i="1">
                                <a:latin typeface="Cambria Math" panose="02040503050406030204" pitchFamily="18" charset="0"/>
                              </a:rPr>
                            </m:ctrlPr>
                          </m:naryPr>
                          <m:sub>
                            <m:sSubSup>
                              <m:sSubSupPr>
                                <m:ctrlPr>
                                  <a:rPr lang="en-IN" i="1">
                                    <a:latin typeface="Cambria Math" panose="02040503050406030204" pitchFamily="18" charset="0"/>
                                  </a:rPr>
                                </m:ctrlPr>
                              </m:sSubSupPr>
                              <m:e>
                                <m:r>
                                  <m:rPr>
                                    <m:brk m:alnAt="23"/>
                                  </m:rPr>
                                  <a:rPr lang="en-IN" i="1">
                                    <a:latin typeface="Cambria Math" panose="02040503050406030204" pitchFamily="18" charset="0"/>
                                  </a:rPr>
                                  <m:t>𝐷</m:t>
                                </m:r>
                              </m:e>
                              <m:sub>
                                <m:r>
                                  <m:rPr>
                                    <m:brk m:alnAt="23"/>
                                  </m:rPr>
                                  <a:rPr lang="en-IN" i="1">
                                    <a:latin typeface="Cambria Math" panose="02040503050406030204" pitchFamily="18" charset="0"/>
                                  </a:rPr>
                                  <m:t>𝑚</m:t>
                                </m:r>
                              </m:sub>
                              <m:sup>
                                <m:r>
                                  <m:rPr>
                                    <m:brk m:alnAt="23"/>
                                  </m:rPr>
                                  <a:rPr lang="en-IN" i="1">
                                    <a:latin typeface="Cambria Math" panose="02040503050406030204" pitchFamily="18" charset="0"/>
                                  </a:rPr>
                                  <m:t>′</m:t>
                                </m:r>
                              </m:sup>
                            </m:sSubSup>
                          </m:sub>
                          <m:sup>
                            <m:r>
                              <a:rPr lang="en-IN" i="1">
                                <a:latin typeface="Cambria Math" panose="02040503050406030204" pitchFamily="18" charset="0"/>
                              </a:rPr>
                              <m:t> </m:t>
                            </m:r>
                          </m:sup>
                          <m:e>
                            <m:r>
                              <a:rPr lang="en-IN" i="1">
                                <a:latin typeface="Cambria Math" panose="02040503050406030204" pitchFamily="18" charset="0"/>
                              </a:rPr>
                              <m:t>𝑃</m:t>
                            </m:r>
                            <m:d>
                              <m:dPr>
                                <m:endChr m:val="|"/>
                                <m:ctrlPr>
                                  <a:rPr lang="en-IN" i="1">
                                    <a:latin typeface="Cambria Math" panose="02040503050406030204" pitchFamily="18" charset="0"/>
                                  </a:rPr>
                                </m:ctrlPr>
                              </m:dPr>
                              <m:e>
                                <m:r>
                                  <a:rPr lang="en-IN" i="1">
                                    <a:latin typeface="Cambria Math" panose="02040503050406030204" pitchFamily="18" charset="0"/>
                                  </a:rPr>
                                  <m:t>𝑟</m:t>
                                </m:r>
                                <m:r>
                                  <a:rPr lang="en-IN" i="1">
                                    <a:latin typeface="Cambria Math" panose="02040503050406030204" pitchFamily="18" charset="0"/>
                                  </a:rPr>
                                  <m:t> </m:t>
                                </m:r>
                              </m:e>
                            </m:d>
                            <m:r>
                              <a:rPr lang="en-IN" i="1">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𝑚</m:t>
                                </m:r>
                              </m:sub>
                            </m:sSub>
                            <m:r>
                              <a:rPr lang="en-IN" i="1">
                                <a:latin typeface="Cambria Math" panose="02040503050406030204" pitchFamily="18" charset="0"/>
                              </a:rPr>
                              <m:t>)</m:t>
                            </m:r>
                            <m:r>
                              <a:rPr lang="en-IN" i="1">
                                <a:latin typeface="Cambria Math" panose="02040503050406030204" pitchFamily="18" charset="0"/>
                              </a:rPr>
                              <m:t>𝑑𝑟</m:t>
                            </m:r>
                          </m:e>
                        </m:nary>
                      </m:e>
                    </m:nary>
                  </m:oMath>
                </a14:m>
                <a:endParaRPr lang="en-IN" dirty="0"/>
              </a:p>
              <a:p>
                <a:r>
                  <a:rPr lang="en-IN" dirty="0"/>
                  <a:t>Covariance of noise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𝑖</m:t>
                        </m:r>
                      </m:sub>
                    </m:sSub>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𝑗</m:t>
                        </m:r>
                      </m:sub>
                    </m:sSub>
                  </m:oMath>
                </a14:m>
                <a:r>
                  <a:rPr lang="en-IN" dirty="0"/>
                  <a:t>)</a:t>
                </a:r>
              </a:p>
              <a:p>
                <a:pPr lvl="1"/>
                <a14:m>
                  <m:oMath xmlns:m="http://schemas.openxmlformats.org/officeDocument/2006/math">
                    <m:r>
                      <a:rPr lang="en-IN" b="0" i="1" smtClean="0">
                        <a:latin typeface="Cambria Math" panose="02040503050406030204" pitchFamily="18" charset="0"/>
                      </a:rPr>
                      <m:t>𝐶𝑜𝑣</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𝑖</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𝑗</m:t>
                            </m:r>
                          </m:sub>
                        </m:sSub>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r>
                              <a:rPr lang="en-IN" b="0" i="1" smtClean="0">
                                <a:latin typeface="Cambria Math" panose="02040503050406030204" pitchFamily="18" charset="0"/>
                              </a:rPr>
                              <m:t>, </m:t>
                            </m:r>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e>
                          <m:e>
                            <m:r>
                              <a:rPr lang="en-IN" b="0" i="1" smtClean="0">
                                <a:latin typeface="Cambria Math" panose="02040503050406030204" pitchFamily="18" charset="0"/>
                              </a:rPr>
                              <m:t>0, </m:t>
                            </m:r>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e>
                        </m:eqArr>
                      </m:e>
                    </m:d>
                  </m:oMath>
                </a14:m>
                <a:endParaRPr lang="en-IN" dirty="0"/>
              </a:p>
              <a:p>
                <a:r>
                  <a:rPr lang="en-IN" dirty="0"/>
                  <a:t>The bit </a:t>
                </a:r>
                <a:r>
                  <a:rPr lang="en-IN"/>
                  <a:t>error probability of </a:t>
                </a:r>
                <a:endParaRPr lang="en-IN" dirty="0"/>
              </a:p>
            </p:txBody>
          </p:sp>
        </mc:Choice>
        <mc:Fallback xmlns="">
          <p:sp>
            <p:nvSpPr>
              <p:cNvPr id="4" name="Content Placeholder 3">
                <a:extLst>
                  <a:ext uri="{FF2B5EF4-FFF2-40B4-BE49-F238E27FC236}">
                    <a16:creationId xmlns:a16="http://schemas.microsoft.com/office/drawing/2014/main" id="{A56C132D-BA8E-1F8B-0782-120AA5E3B2E6}"/>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312361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BCC9E-E954-4371-3E1F-581829E6C0C2}"/>
              </a:ext>
            </a:extLst>
          </p:cNvPr>
          <p:cNvSpPr>
            <a:spLocks noGrp="1"/>
          </p:cNvSpPr>
          <p:nvPr>
            <p:ph type="title"/>
          </p:nvPr>
        </p:nvSpPr>
        <p:spPr/>
        <p:txBody>
          <a:bodyPr/>
          <a:lstStyle/>
          <a:p>
            <a:r>
              <a:rPr lang="en-IN" dirty="0"/>
              <a:t>Elements of Statistical Decision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10441B-8AEB-CF1C-2FDF-D8A23C6F0CFA}"/>
                  </a:ext>
                </a:extLst>
              </p:cNvPr>
              <p:cNvSpPr>
                <a:spLocks noGrp="1"/>
              </p:cNvSpPr>
              <p:nvPr>
                <p:ph sz="quarter" idx="10"/>
              </p:nvPr>
            </p:nvSpPr>
            <p:spPr/>
            <p:txBody>
              <a:bodyPr/>
              <a:lstStyle/>
              <a:p>
                <a:r>
                  <a:rPr lang="en-IN" dirty="0"/>
                  <a:t>A set of hypotheses that characterize the possible true states of the nature</a:t>
                </a:r>
              </a:p>
              <a:p>
                <a:r>
                  <a:rPr lang="en-IN" dirty="0"/>
                  <a:t>A test in which data are obtained from which we wish to infer the truth</a:t>
                </a:r>
              </a:p>
              <a:p>
                <a:r>
                  <a:rPr lang="en-IN" dirty="0"/>
                  <a:t>A decision rule that operates on the data to decide in an optimal fashion which hypothesis best describes the true state of the nature</a:t>
                </a:r>
              </a:p>
              <a:p>
                <a:r>
                  <a:rPr lang="en-IN" dirty="0"/>
                  <a:t>A criterion of optimality</a:t>
                </a:r>
              </a:p>
              <a:p>
                <a:pPr lvl="1"/>
                <a:r>
                  <a:rPr lang="en-IN" dirty="0"/>
                  <a:t>Minimize the probability of making an erroneous decision</a:t>
                </a:r>
              </a:p>
              <a:p>
                <a:r>
                  <a:rPr lang="en-IN" dirty="0"/>
                  <a:t>Bayes theorem</a:t>
                </a:r>
              </a:p>
              <a:p>
                <a:pPr lvl="1"/>
                <a:r>
                  <a:rPr lang="en-IN" dirty="0"/>
                  <a:t>Hypothesis testing rests on </a:t>
                </a:r>
                <a:r>
                  <a:rPr lang="en-IN" dirty="0" err="1"/>
                  <a:t>Baye’s</a:t>
                </a:r>
                <a:r>
                  <a:rPr lang="en-IN" dirty="0"/>
                  <a:t> theorem which is derived from the definition of the relationship between conditional and joint probability of the random variables</a:t>
                </a:r>
              </a:p>
              <a:p>
                <a:pPr lvl="2"/>
                <a:r>
                  <a:rPr lang="en-IN" dirty="0"/>
                  <a:t>P(A | B) P(B) = P(B | A) P(A) = P(A.B)</a:t>
                </a:r>
              </a:p>
              <a:p>
                <a:pPr lvl="2"/>
                <a14:m>
                  <m:oMath xmlns:m="http://schemas.openxmlformats.org/officeDocument/2006/math">
                    <m:r>
                      <a:rPr lang="en-IN" i="1" dirty="0" smtClean="0">
                        <a:latin typeface="Cambria Math" panose="02040503050406030204" pitchFamily="18" charset="0"/>
                      </a:rPr>
                      <m:t>𝑃</m:t>
                    </m:r>
                    <m:r>
                      <a:rPr lang="en-IN" i="1" dirty="0" smtClean="0">
                        <a:latin typeface="Cambria Math" panose="02040503050406030204" pitchFamily="18" charset="0"/>
                      </a:rPr>
                      <m:t>(</m:t>
                    </m:r>
                    <m:r>
                      <a:rPr lang="en-IN" i="1" dirty="0" smtClean="0">
                        <a:latin typeface="Cambria Math" panose="02040503050406030204" pitchFamily="18" charset="0"/>
                      </a:rPr>
                      <m:t>𝐴</m:t>
                    </m:r>
                    <m:r>
                      <a:rPr lang="en-IN" i="1" dirty="0" smtClean="0">
                        <a:latin typeface="Cambria Math" panose="02040503050406030204" pitchFamily="18" charset="0"/>
                      </a:rPr>
                      <m:t> | </m:t>
                    </m:r>
                    <m:r>
                      <a:rPr lang="en-IN" i="1" dirty="0" smtClean="0">
                        <a:latin typeface="Cambria Math" panose="02040503050406030204" pitchFamily="18" charset="0"/>
                      </a:rPr>
                      <m:t>𝐵</m:t>
                    </m:r>
                    <m:r>
                      <a:rPr lang="en-IN" i="1" dirty="0" smtClean="0">
                        <a:latin typeface="Cambria Math" panose="02040503050406030204" pitchFamily="18" charset="0"/>
                      </a:rPr>
                      <m:t>) = </m:t>
                    </m:r>
                    <m:f>
                      <m:fPr>
                        <m:ctrlPr>
                          <a:rPr lang="en-IN" i="1" dirty="0" smtClean="0">
                            <a:latin typeface="Cambria Math" panose="02040503050406030204" pitchFamily="18" charset="0"/>
                          </a:rPr>
                        </m:ctrlPr>
                      </m:fPr>
                      <m:num>
                        <m:r>
                          <a:rPr lang="en-IN" b="0" i="1" dirty="0" smtClean="0">
                            <a:latin typeface="Cambria Math" panose="02040503050406030204" pitchFamily="18" charset="0"/>
                          </a:rPr>
                          <m:t>𝑃</m:t>
                        </m:r>
                        <m:d>
                          <m:dPr>
                            <m:endChr m:val="|"/>
                            <m:ctrlPr>
                              <a:rPr lang="en-IN" b="0" i="1" dirty="0" smtClean="0">
                                <a:latin typeface="Cambria Math" panose="02040503050406030204" pitchFamily="18" charset="0"/>
                              </a:rPr>
                            </m:ctrlPr>
                          </m:dPr>
                          <m:e>
                            <m:r>
                              <a:rPr lang="en-IN" b="0" i="1" dirty="0" smtClean="0">
                                <a:latin typeface="Cambria Math" panose="02040503050406030204" pitchFamily="18" charset="0"/>
                              </a:rPr>
                              <m:t>𝐵</m:t>
                            </m:r>
                            <m:r>
                              <a:rPr lang="en-IN" b="0" i="1" dirty="0" smtClean="0">
                                <a:latin typeface="Cambria Math" panose="02040503050406030204" pitchFamily="18" charset="0"/>
                              </a:rPr>
                              <m:t> </m:t>
                            </m:r>
                          </m:e>
                        </m:d>
                        <m:r>
                          <a:rPr lang="en-IN" b="0" i="1" dirty="0" smtClean="0">
                            <a:latin typeface="Cambria Math" panose="02040503050406030204" pitchFamily="18" charset="0"/>
                          </a:rPr>
                          <m:t>𝐴</m:t>
                        </m:r>
                        <m:r>
                          <a:rPr lang="en-IN" b="0" i="1" dirty="0" smtClean="0">
                            <a:latin typeface="Cambria Math" panose="02040503050406030204" pitchFamily="18" charset="0"/>
                          </a:rPr>
                          <m:t> ) </m:t>
                        </m:r>
                        <m:r>
                          <a:rPr lang="en-IN" i="1" dirty="0" smtClean="0">
                            <a:latin typeface="Cambria Math" panose="02040503050406030204" pitchFamily="18" charset="0"/>
                          </a:rPr>
                          <m:t>𝑃</m:t>
                        </m:r>
                        <m:d>
                          <m:dPr>
                            <m:ctrlPr>
                              <a:rPr lang="en-IN" i="1" dirty="0" smtClean="0">
                                <a:latin typeface="Cambria Math" panose="02040503050406030204" pitchFamily="18" charset="0"/>
                              </a:rPr>
                            </m:ctrlPr>
                          </m:dPr>
                          <m:e>
                            <m:r>
                              <a:rPr lang="en-IN" i="1" dirty="0" smtClean="0">
                                <a:latin typeface="Cambria Math" panose="02040503050406030204" pitchFamily="18" charset="0"/>
                              </a:rPr>
                              <m:t>𝐴</m:t>
                            </m:r>
                          </m:e>
                        </m:d>
                      </m:num>
                      <m:den>
                        <m:r>
                          <a:rPr lang="en-IN" b="0" i="1" dirty="0" smtClean="0">
                            <a:latin typeface="Cambria Math" panose="02040503050406030204" pitchFamily="18" charset="0"/>
                          </a:rPr>
                          <m:t>𝑃</m:t>
                        </m:r>
                        <m:r>
                          <a:rPr lang="en-IN" b="0" i="1" dirty="0" smtClean="0">
                            <a:latin typeface="Cambria Math" panose="02040503050406030204" pitchFamily="18" charset="0"/>
                          </a:rPr>
                          <m:t>(</m:t>
                        </m:r>
                        <m:r>
                          <a:rPr lang="en-IN" b="0" i="1" dirty="0" smtClean="0">
                            <a:latin typeface="Cambria Math" panose="02040503050406030204" pitchFamily="18" charset="0"/>
                          </a:rPr>
                          <m:t>𝐵</m:t>
                        </m:r>
                        <m:r>
                          <a:rPr lang="en-IN" b="0" i="1" dirty="0" smtClean="0">
                            <a:latin typeface="Cambria Math" panose="02040503050406030204" pitchFamily="18" charset="0"/>
                          </a:rPr>
                          <m:t>)</m:t>
                        </m:r>
                      </m:den>
                    </m:f>
                  </m:oMath>
                </a14:m>
                <a:endParaRPr lang="en-IN" dirty="0"/>
              </a:p>
            </p:txBody>
          </p:sp>
        </mc:Choice>
        <mc:Fallback>
          <p:sp>
            <p:nvSpPr>
              <p:cNvPr id="3" name="Content Placeholder 2">
                <a:extLst>
                  <a:ext uri="{FF2B5EF4-FFF2-40B4-BE49-F238E27FC236}">
                    <a16:creationId xmlns:a16="http://schemas.microsoft.com/office/drawing/2014/main" id="{0C10441B-8AEB-CF1C-2FDF-D8A23C6F0CFA}"/>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296478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IN" dirty="0"/>
          </a:p>
        </p:txBody>
      </p:sp>
    </p:spTree>
    <p:extLst>
      <p:ext uri="{BB962C8B-B14F-4D97-AF65-F5344CB8AC3E}">
        <p14:creationId xmlns:p14="http://schemas.microsoft.com/office/powerpoint/2010/main" val="52979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DC77-9026-30BA-856E-3A889DDC783C}"/>
              </a:ext>
            </a:extLst>
          </p:cNvPr>
          <p:cNvSpPr>
            <a:spLocks noGrp="1"/>
          </p:cNvSpPr>
          <p:nvPr>
            <p:ph type="title"/>
          </p:nvPr>
        </p:nvSpPr>
        <p:spPr/>
        <p:txBody>
          <a:bodyPr/>
          <a:lstStyle/>
          <a:p>
            <a:r>
              <a:rPr lang="en-IN" dirty="0"/>
              <a:t>Stationarity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AE6E2A-C8B2-68F0-8071-4699EED16831}"/>
                  </a:ext>
                </a:extLst>
              </p:cNvPr>
              <p:cNvSpPr>
                <a:spLocks noGrp="1"/>
              </p:cNvSpPr>
              <p:nvPr>
                <p:ph sz="quarter" idx="10"/>
              </p:nvPr>
            </p:nvSpPr>
            <p:spPr/>
            <p:txBody>
              <a:bodyPr>
                <a:normAutofit fontScale="70000" lnSpcReduction="20000"/>
              </a:bodyPr>
              <a:lstStyle/>
              <a:p>
                <a:r>
                  <a:rPr lang="en-IN" dirty="0"/>
                  <a:t>A random process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said to be </a:t>
                </a:r>
                <a:r>
                  <a:rPr lang="en-IN" b="1" i="1" dirty="0"/>
                  <a:t>stationary</a:t>
                </a:r>
                <a:r>
                  <a:rPr lang="en-IN" dirty="0"/>
                  <a:t> in the strict sense if none of its statistics are affected by a shift in the time origin</a:t>
                </a:r>
              </a:p>
              <a:p>
                <a:r>
                  <a:rPr lang="en-IN" dirty="0"/>
                  <a:t>A random process is said to be </a:t>
                </a:r>
                <a:r>
                  <a:rPr lang="en-IN" b="1" i="1" dirty="0"/>
                  <a:t>wide-sense stationary</a:t>
                </a:r>
                <a:r>
                  <a:rPr lang="en-IN" dirty="0"/>
                  <a:t> if two of its statistics – mean and auto-correlation function – do not vary with a shift in the time origin</a:t>
                </a:r>
              </a:p>
              <a:p>
                <a:pPr lvl="1"/>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𝑐𝑜𝑛𝑠𝑡𝑎𝑛𝑡</m:t>
                    </m:r>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𝑋</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r>
                      <a:rPr lang="en-IN" b="0" i="1" smtClean="0">
                        <a:latin typeface="Cambria Math" panose="02040503050406030204" pitchFamily="18" charset="0"/>
                      </a:rPr>
                      <m:t>)</m:t>
                    </m:r>
                  </m:oMath>
                </a14:m>
                <a:endParaRPr lang="en-IN" dirty="0"/>
              </a:p>
              <a:p>
                <a:r>
                  <a:rPr lang="en-IN" dirty="0"/>
                  <a:t>For stationary processes, the auto-correlation function does not depend on time but only on the difference between </a:t>
                </a:r>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_1</m:t>
                    </m:r>
                  </m:oMath>
                </a14:m>
                <a:r>
                  <a:rPr lang="en-IN" dirty="0"/>
                  <a:t>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oMath>
                </a14:m>
                <a:endParaRPr lang="en-IN" dirty="0"/>
              </a:p>
              <a:p>
                <a:pPr lvl="1"/>
                <a:r>
                  <a:rPr lang="en-IN" dirty="0"/>
                  <a:t>That is all pairs of values of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at points in time separated by </a:t>
                </a:r>
                <a14:m>
                  <m:oMath xmlns:m="http://schemas.openxmlformats.org/officeDocument/2006/math">
                    <m:r>
                      <a:rPr lang="en-IN" b="0" i="1" smtClean="0">
                        <a:latin typeface="Cambria Math" panose="02040503050406030204" pitchFamily="18" charset="0"/>
                      </a:rPr>
                      <m:t>𝜏</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oMath>
                </a14:m>
                <a:r>
                  <a:rPr lang="en-IN" dirty="0"/>
                  <a:t> have the same correlation value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oMath>
                </a14:m>
                <a:endParaRPr lang="en-IN" dirty="0"/>
              </a:p>
              <a:p>
                <a:r>
                  <a:rPr lang="en-IN" dirty="0"/>
                  <a:t>Just as the variance provides a measure of the randomness for a random variables, the auto-correlation function provides similar measure for the random processes</a:t>
                </a:r>
              </a:p>
              <a:p>
                <a:r>
                  <a:rPr lang="en-IN" dirty="0"/>
                  <a:t>For a wide-sense stationary process, the auto-correlation function is only a function of time difference </a:t>
                </a:r>
                <a14:m>
                  <m:oMath xmlns:m="http://schemas.openxmlformats.org/officeDocument/2006/math">
                    <m:r>
                      <a:rPr lang="en-IN" b="0" i="1" smtClean="0">
                        <a:latin typeface="Cambria Math" panose="02040503050406030204" pitchFamily="18" charset="0"/>
                      </a:rPr>
                      <m:t>𝜏</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oMath>
                </a14:m>
                <a:r>
                  <a:rPr lang="en-IN" dirty="0"/>
                  <a:t> i.e.</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e>
                    </m:d>
                    <m:r>
                      <a:rPr lang="en-IN" b="0" i="1" smtClean="0">
                        <a:latin typeface="Cambria Math" panose="02040503050406030204" pitchFamily="18" charset="0"/>
                      </a:rPr>
                      <m:t>  </m:t>
                    </m:r>
                    <m:r>
                      <a:rPr lang="en-IN" b="0" i="1" smtClean="0">
                        <a:latin typeface="Cambria Math" panose="02040503050406030204" pitchFamily="18" charset="0"/>
                      </a:rPr>
                      <m:t>𝑓𝑜𝑟</m:t>
                    </m:r>
                    <m:r>
                      <a:rPr lang="en-IN" b="0" i="1" smtClean="0">
                        <a:latin typeface="Cambria Math" panose="02040503050406030204" pitchFamily="18" charset="0"/>
                      </a:rPr>
                      <m:t> −∞&lt;</m:t>
                    </m:r>
                    <m:r>
                      <a:rPr lang="en-IN" b="0" i="1" smtClean="0">
                        <a:latin typeface="Cambria Math" panose="02040503050406030204" pitchFamily="18" charset="0"/>
                      </a:rPr>
                      <m:t>𝜏</m:t>
                    </m:r>
                    <m:r>
                      <a:rPr lang="en-IN" b="0" i="1" smtClean="0">
                        <a:latin typeface="Cambria Math" panose="02040503050406030204" pitchFamily="18" charset="0"/>
                      </a:rPr>
                      <m:t>&gt;∞</m:t>
                    </m:r>
                  </m:oMath>
                </a14:m>
                <a:endParaRPr lang="en-IN" b="0" dirty="0"/>
              </a:p>
              <a:p>
                <a:r>
                  <a:rPr lang="en-IN" dirty="0"/>
                  <a:t>For a zero mean WSS process,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oMath>
                </a14:m>
                <a:r>
                  <a:rPr lang="en-IN" dirty="0"/>
                  <a:t> indicates the extent to which the random value of the process separated by </a:t>
                </a:r>
                <a14:m>
                  <m:oMath xmlns:m="http://schemas.openxmlformats.org/officeDocument/2006/math">
                    <m:r>
                      <a:rPr lang="en-IN" b="0" i="1" smtClean="0">
                        <a:latin typeface="Cambria Math" panose="02040503050406030204" pitchFamily="18" charset="0"/>
                      </a:rPr>
                      <m:t>𝜏</m:t>
                    </m:r>
                  </m:oMath>
                </a14:m>
                <a:r>
                  <a:rPr lang="en-IN" dirty="0"/>
                  <a:t> seconds in time are statistically correlated – i.e.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oMath>
                </a14:m>
                <a:r>
                  <a:rPr lang="en-IN" dirty="0"/>
                  <a:t> gives us an idea of the frequency response that is associated with a random process</a:t>
                </a:r>
              </a:p>
              <a:p>
                <a:r>
                  <a:rPr lang="en-IN" dirty="0"/>
                  <a:t>If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oMath>
                </a14:m>
                <a:r>
                  <a:rPr lang="en-IN" dirty="0"/>
                  <a:t> changes slowly as </a:t>
                </a:r>
                <a14:m>
                  <m:oMath xmlns:m="http://schemas.openxmlformats.org/officeDocument/2006/math">
                    <m:r>
                      <a:rPr lang="en-IN" b="0" i="1" smtClean="0">
                        <a:latin typeface="Cambria Math" panose="02040503050406030204" pitchFamily="18" charset="0"/>
                      </a:rPr>
                      <m:t>𝜏</m:t>
                    </m:r>
                  </m:oMath>
                </a14:m>
                <a:r>
                  <a:rPr lang="en-IN" dirty="0"/>
                  <a:t> increases from zero to some value, it indicates that, on an average, sample values of X(t) taken at </a:t>
                </a:r>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oMath>
                </a14:m>
                <a:r>
                  <a:rPr lang="en-IN" dirty="0"/>
                  <a:t> and </a:t>
                </a:r>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𝜏</m:t>
                    </m:r>
                  </m:oMath>
                </a14:m>
                <a:r>
                  <a:rPr lang="en-IN" dirty="0"/>
                  <a:t> are nearly the same – thus we’d expect a frequency domain representation of X(t) to contain a preponderance of low frequencies</a:t>
                </a:r>
              </a:p>
              <a:p>
                <a:r>
                  <a:rPr lang="en-IN" dirty="0"/>
                  <a:t>On the other hand, if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oMath>
                </a14:m>
                <a:r>
                  <a:rPr lang="en-IN" dirty="0"/>
                  <a:t> decreases rapidly as </a:t>
                </a:r>
                <a14:m>
                  <m:oMath xmlns:m="http://schemas.openxmlformats.org/officeDocument/2006/math">
                    <m:r>
                      <a:rPr lang="en-IN" b="0" i="1" smtClean="0">
                        <a:latin typeface="Cambria Math" panose="02040503050406030204" pitchFamily="18" charset="0"/>
                      </a:rPr>
                      <m:t>𝜏</m:t>
                    </m:r>
                  </m:oMath>
                </a14:m>
                <a:r>
                  <a:rPr lang="en-IN" dirty="0"/>
                  <a:t> increased, we would expect X(t) to change rapidly with time and thereby contain mostly high frequencies</a:t>
                </a:r>
              </a:p>
              <a:p>
                <a:r>
                  <a:rPr lang="en-IN" dirty="0"/>
                  <a:t>Properties of the auto-</a:t>
                </a:r>
              </a:p>
              <a:p>
                <a:endParaRPr lang="en-IN" dirty="0"/>
              </a:p>
            </p:txBody>
          </p:sp>
        </mc:Choice>
        <mc:Fallback xmlns="">
          <p:sp>
            <p:nvSpPr>
              <p:cNvPr id="3" name="Content Placeholder 2">
                <a:extLst>
                  <a:ext uri="{FF2B5EF4-FFF2-40B4-BE49-F238E27FC236}">
                    <a16:creationId xmlns:a16="http://schemas.microsoft.com/office/drawing/2014/main" id="{52AE6E2A-C8B2-68F0-8071-4699EED16831}"/>
                  </a:ext>
                </a:extLst>
              </p:cNvPr>
              <p:cNvSpPr>
                <a:spLocks noGrp="1" noRot="1" noChangeAspect="1" noMove="1" noResize="1" noEditPoints="1" noAdjustHandles="1" noChangeArrowheads="1" noChangeShapeType="1" noTextEdit="1"/>
              </p:cNvSpPr>
              <p:nvPr>
                <p:ph sz="quarter" idx="10"/>
              </p:nvPr>
            </p:nvSpPr>
            <p:spPr>
              <a:blipFill>
                <a:blip r:embed="rId2"/>
                <a:stretch>
                  <a:fillRect t="-1024" r="-751"/>
                </a:stretch>
              </a:blipFill>
            </p:spPr>
            <p:txBody>
              <a:bodyPr/>
              <a:lstStyle/>
              <a:p>
                <a:r>
                  <a:rPr lang="en-IN">
                    <a:noFill/>
                  </a:rPr>
                  <a:t> </a:t>
                </a:r>
              </a:p>
            </p:txBody>
          </p:sp>
        </mc:Fallback>
      </mc:AlternateContent>
    </p:spTree>
    <p:extLst>
      <p:ext uri="{BB962C8B-B14F-4D97-AF65-F5344CB8AC3E}">
        <p14:creationId xmlns:p14="http://schemas.microsoft.com/office/powerpoint/2010/main" val="157585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8C24C-6B34-C0FF-ED9C-6449634C17AA}"/>
              </a:ext>
            </a:extLst>
          </p:cNvPr>
          <p:cNvSpPr>
            <a:spLocks noGrp="1"/>
          </p:cNvSpPr>
          <p:nvPr>
            <p:ph type="title"/>
          </p:nvPr>
        </p:nvSpPr>
        <p:spPr/>
        <p:txBody>
          <a:bodyPr/>
          <a:lstStyle/>
          <a:p>
            <a:r>
              <a:rPr lang="en-IN" dirty="0"/>
              <a:t>White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63EA-B538-9273-368C-82309239190B}"/>
                  </a:ext>
                </a:extLst>
              </p:cNvPr>
              <p:cNvSpPr>
                <a:spLocks noGrp="1"/>
              </p:cNvSpPr>
              <p:nvPr>
                <p:ph sz="quarter" idx="10"/>
              </p:nvPr>
            </p:nvSpPr>
            <p:spPr/>
            <p:txBody>
              <a:bodyPr/>
              <a:lstStyle/>
              <a:p>
                <a:r>
                  <a:rPr lang="en-IN" dirty="0"/>
                  <a:t>Power spectral density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𝐺</m:t>
                        </m:r>
                      </m:e>
                      <m:sub>
                        <m:r>
                          <a:rPr lang="en-IN" b="0" i="1" smtClean="0">
                            <a:latin typeface="Cambria Math" panose="02040503050406030204" pitchFamily="18" charset="0"/>
                          </a:rPr>
                          <m:t>𝑛</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oMath>
                </a14:m>
                <a:r>
                  <a:rPr lang="en-IN" dirty="0"/>
                  <a:t> of white noise,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𝐺</m:t>
                        </m:r>
                      </m:e>
                      <m:sub>
                        <m:r>
                          <a:rPr lang="en-IN" b="0" i="1" smtClean="0">
                            <a:latin typeface="Cambria Math" panose="02040503050406030204" pitchFamily="18" charset="0"/>
                          </a:rPr>
                          <m:t>𝑛</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r>
                      <a:rPr lang="en-IN" b="0" i="1" smtClean="0">
                        <a:latin typeface="Cambria Math" panose="02040503050406030204" pitchFamily="18" charset="0"/>
                      </a:rPr>
                      <m:t> </m:t>
                    </m:r>
                    <m:r>
                      <a:rPr lang="en-IN" b="0" i="1" smtClean="0">
                        <a:latin typeface="Cambria Math" panose="02040503050406030204" pitchFamily="18" charset="0"/>
                      </a:rPr>
                      <m:t>𝑤𝑎𝑡𝑡𝑠</m:t>
                    </m:r>
                    <m:r>
                      <a:rPr lang="en-IN" b="0" i="1" smtClean="0">
                        <a:latin typeface="Cambria Math" panose="02040503050406030204" pitchFamily="18" charset="0"/>
                      </a:rPr>
                      <m:t>/</m:t>
                    </m:r>
                    <m:r>
                      <a:rPr lang="en-IN" b="0" i="1" smtClean="0">
                        <a:latin typeface="Cambria Math" panose="02040503050406030204" pitchFamily="18" charset="0"/>
                      </a:rPr>
                      <m:t>h𝑒𝑟𝑡𝑧</m:t>
                    </m:r>
                  </m:oMath>
                </a14:m>
                <a:endParaRPr lang="en-IN" dirty="0"/>
              </a:p>
              <a:p>
                <a:r>
                  <a:rPr lang="en-IN" dirty="0"/>
                  <a:t>The auto-correlation function of white noise is given by the inverse Fourier transform of the noise power spectral density</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𝑛</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ℱ</m:t>
                        </m:r>
                      </m:e>
                      <m:sup>
                        <m:r>
                          <a:rPr lang="en-IN" b="0" i="1" smtClean="0">
                            <a:latin typeface="Cambria Math" panose="02040503050406030204" pitchFamily="18" charset="0"/>
                          </a:rPr>
                          <m:t>−1</m:t>
                        </m:r>
                      </m:sup>
                    </m:sSup>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𝐺</m:t>
                            </m:r>
                          </m:e>
                          <m:sub>
                            <m:r>
                              <a:rPr lang="en-IN" b="0" i="1" smtClean="0">
                                <a:latin typeface="Cambria Math" panose="02040503050406030204" pitchFamily="18" charset="0"/>
                              </a:rPr>
                              <m:t>𝑛</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r>
                      <a:rPr lang="en-IN" b="0" i="1" smtClean="0">
                        <a:latin typeface="Cambria Math" panose="02040503050406030204" pitchFamily="18" charset="0"/>
                      </a:rPr>
                      <m:t>𝛿</m:t>
                    </m:r>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oMath>
                </a14:m>
                <a:endParaRPr lang="en-IN" dirty="0"/>
              </a:p>
            </p:txBody>
          </p:sp>
        </mc:Choice>
        <mc:Fallback xmlns="">
          <p:sp>
            <p:nvSpPr>
              <p:cNvPr id="3" name="Content Placeholder 2">
                <a:extLst>
                  <a:ext uri="{FF2B5EF4-FFF2-40B4-BE49-F238E27FC236}">
                    <a16:creationId xmlns:a16="http://schemas.microsoft.com/office/drawing/2014/main" id="{CA0363EA-B538-9273-368C-82309239190B}"/>
                  </a:ext>
                </a:extLst>
              </p:cNvPr>
              <p:cNvSpPr>
                <a:spLocks noGrp="1" noRot="1" noChangeAspect="1" noMove="1" noResize="1" noEditPoints="1" noAdjustHandles="1" noChangeArrowheads="1" noChangeShapeType="1" noTextEdit="1"/>
              </p:cNvSpPr>
              <p:nvPr>
                <p:ph sz="quarter" idx="10"/>
              </p:nvPr>
            </p:nvSpPr>
            <p:spPr>
              <a:blipFill>
                <a:blip r:embed="rId2"/>
                <a:stretch>
                  <a:fillRect r="-697"/>
                </a:stretch>
              </a:blipFill>
            </p:spPr>
            <p:txBody>
              <a:bodyPr/>
              <a:lstStyle/>
              <a:p>
                <a:r>
                  <a:rPr lang="en-IN">
                    <a:noFill/>
                  </a:rPr>
                  <a:t> </a:t>
                </a:r>
              </a:p>
            </p:txBody>
          </p:sp>
        </mc:Fallback>
      </mc:AlternateContent>
    </p:spTree>
    <p:extLst>
      <p:ext uri="{BB962C8B-B14F-4D97-AF65-F5344CB8AC3E}">
        <p14:creationId xmlns:p14="http://schemas.microsoft.com/office/powerpoint/2010/main" val="284225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D75AE-2BB1-36F6-3B9B-C9EF7FEC15D8}"/>
              </a:ext>
            </a:extLst>
          </p:cNvPr>
          <p:cNvSpPr>
            <a:spLocks noGrp="1"/>
          </p:cNvSpPr>
          <p:nvPr>
            <p:ph type="title"/>
          </p:nvPr>
        </p:nvSpPr>
        <p:spPr/>
        <p:txBody>
          <a:bodyPr/>
          <a:lstStyle/>
          <a:p>
            <a:r>
              <a:rPr lang="en-IN" dirty="0"/>
              <a:t>Signal Transmission Through Linear Systems (Time-invariant)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4202A9-27EA-0D48-8733-42183FB51D7B}"/>
                  </a:ext>
                </a:extLst>
              </p:cNvPr>
              <p:cNvSpPr>
                <a:spLocks noGrp="1"/>
              </p:cNvSpPr>
              <p:nvPr>
                <p:ph sz="quarter" idx="10"/>
              </p:nvPr>
            </p:nvSpPr>
            <p:spPr>
              <a:xfrm>
                <a:off x="213644" y="2055303"/>
                <a:ext cx="11368755" cy="4448154"/>
              </a:xfrm>
            </p:spPr>
            <p:txBody>
              <a:bodyPr>
                <a:normAutofit fontScale="70000" lnSpcReduction="20000"/>
              </a:bodyPr>
              <a:lstStyle/>
              <a:p>
                <a:r>
                  <a:rPr lang="en-IN" dirty="0"/>
                  <a:t>Time-domain</a:t>
                </a:r>
              </a:p>
              <a:p>
                <a:pPr lvl="1"/>
                <a:r>
                  <a:rPr lang="en-IN" dirty="0"/>
                  <a:t>x(t) input time-domain signal</a:t>
                </a:r>
              </a:p>
              <a:p>
                <a:pPr lvl="1"/>
                <a:r>
                  <a:rPr lang="en-IN" dirty="0"/>
                  <a:t>h(t) the characteristic or impulse response of the linear network</a:t>
                </a:r>
              </a:p>
              <a:p>
                <a:pPr lvl="2"/>
                <a:r>
                  <a:rPr lang="en-IN" dirty="0"/>
                  <a:t>h(t) is the response when the input is equal to a unit impulse </a:t>
                </a:r>
                <a14:m>
                  <m:oMath xmlns:m="http://schemas.openxmlformats.org/officeDocument/2006/math">
                    <m:r>
                      <a:rPr lang="en-IN" b="0" i="1" smtClean="0">
                        <a:latin typeface="Cambria Math" panose="02040503050406030204" pitchFamily="18" charset="0"/>
                      </a:rPr>
                      <m:t>𝛿</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i.e.</a:t>
                </a:r>
              </a:p>
              <a:p>
                <a:pPr lvl="3"/>
                <a14:m>
                  <m:oMath xmlns:m="http://schemas.openxmlformats.org/officeDocument/2006/math">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𝑤h𝑒𝑛</m:t>
                    </m:r>
                    <m:r>
                      <a:rPr lang="en-IN" b="0" i="1" smtClean="0">
                        <a:latin typeface="Cambria Math" panose="02040503050406030204" pitchFamily="18" charset="0"/>
                      </a:rPr>
                      <m:t> </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𝛿</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endParaRPr lang="en-IN" dirty="0"/>
              </a:p>
              <a:p>
                <a:pPr lvl="2"/>
                <a:r>
                  <a:rPr lang="en-IN" dirty="0"/>
                  <a:t>Unit impulse – infinite amplitude, zero width and unit area – a whack</a:t>
                </a:r>
              </a:p>
              <a:p>
                <a:pPr lvl="1"/>
                <a:r>
                  <a:rPr lang="en-IN" dirty="0"/>
                  <a:t>y(t) time-domain output</a:t>
                </a:r>
              </a:p>
              <a:p>
                <a:r>
                  <a:rPr lang="en-IN" dirty="0"/>
                  <a:t>Frequency-domain</a:t>
                </a:r>
              </a:p>
              <a:p>
                <a:pPr lvl="1"/>
                <a:r>
                  <a:rPr lang="en-IN" dirty="0"/>
                  <a:t>X(f), the Fourier transform of x(t)</a:t>
                </a:r>
              </a:p>
              <a:p>
                <a:pPr lvl="1"/>
                <a:r>
                  <a:rPr lang="en-IN" dirty="0"/>
                  <a:t>Frequency transfer function or frequency response H(f)</a:t>
                </a:r>
              </a:p>
              <a:p>
                <a:pPr lvl="2"/>
                <a:r>
                  <a:rPr lang="en-IN" dirty="0"/>
                  <a:t>In general H(f) is complex and is written as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𝐻</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𝜃</m:t>
                        </m:r>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sup>
                    </m:sSup>
                  </m:oMath>
                </a14:m>
                <a:r>
                  <a:rPr lang="en-IN" dirty="0"/>
                  <a:t> - |H(f)| is the magnitude response</a:t>
                </a:r>
              </a:p>
              <a:p>
                <a:pPr lvl="2"/>
                <a:r>
                  <a:rPr lang="en-IN" dirty="0"/>
                  <a:t>Phase response </a:t>
                </a:r>
                <a14:m>
                  <m:oMath xmlns:m="http://schemas.openxmlformats.org/officeDocument/2006/math">
                    <m:r>
                      <a:rPr lang="en-IN" b="0" i="1" smtClean="0">
                        <a:latin typeface="Cambria Math" panose="02040503050406030204" pitchFamily="18" charset="0"/>
                      </a:rPr>
                      <m:t>𝜃</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tan</m:t>
                            </m:r>
                          </m:e>
                          <m:sup>
                            <m:r>
                              <a:rPr lang="en-IN" b="0" i="1" smtClean="0">
                                <a:latin typeface="Cambria Math" panose="02040503050406030204" pitchFamily="18" charset="0"/>
                              </a:rPr>
                              <m:t>−1</m:t>
                            </m:r>
                          </m:sup>
                        </m:sSup>
                      </m:fName>
                      <m:e>
                        <m:d>
                          <m:dPr>
                            <m:begChr m:val="["/>
                            <m:endChr m:val="]"/>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𝐼𝑚</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𝐻</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e>
                                </m:d>
                              </m:num>
                              <m:den>
                                <m:r>
                                  <a:rPr lang="en-IN" b="0" i="1" smtClean="0">
                                    <a:latin typeface="Cambria Math" panose="02040503050406030204" pitchFamily="18" charset="0"/>
                                  </a:rPr>
                                  <m:t>𝑅𝑒</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𝐻</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e>
                                </m:d>
                              </m:den>
                            </m:f>
                          </m:e>
                        </m:d>
                      </m:e>
                    </m:func>
                  </m:oMath>
                </a14:m>
                <a:endParaRPr lang="en-IN" dirty="0"/>
              </a:p>
              <a:p>
                <a:pPr lvl="1"/>
                <a:r>
                  <a:rPr lang="en-IN" dirty="0"/>
                  <a:t>Y(f) – frequency domain output</a:t>
                </a:r>
              </a:p>
              <a:p>
                <a:r>
                  <a:rPr lang="en-IN" dirty="0"/>
                  <a:t>The response of the network to an arbitrary input signal x(t) is found by the convolution of x(t) with h(t)</a:t>
                </a:r>
              </a:p>
              <a:p>
                <a:pPr lvl="1"/>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b="0" i="1" smtClean="0">
                            <a:latin typeface="Cambria Math" panose="02040503050406030204" pitchFamily="18" charset="0"/>
                          </a:rPr>
                          <m:t>𝑑</m:t>
                        </m:r>
                        <m:r>
                          <a:rPr lang="en-IN" b="0" i="1" smtClean="0">
                            <a:latin typeface="Cambria Math" panose="02040503050406030204" pitchFamily="18" charset="0"/>
                          </a:rPr>
                          <m:t>𝜏</m:t>
                        </m:r>
                      </m:e>
                    </m:nary>
                  </m:oMath>
                </a14:m>
                <a:endParaRPr lang="en-IN" dirty="0"/>
              </a:p>
              <a:p>
                <a:r>
                  <a:rPr lang="en-IN" dirty="0"/>
                  <a:t>Since the system is casual – no output prior to the time t=0,</a:t>
                </a:r>
              </a:p>
              <a:p>
                <a:pPr lvl="1"/>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0</m:t>
                        </m:r>
                      </m:sub>
                      <m:sup>
                        <m:r>
                          <a:rPr lang="en-IN" b="0" i="1" smtClean="0">
                            <a:latin typeface="Cambria Math" panose="02040503050406030204" pitchFamily="18" charset="0"/>
                          </a:rPr>
                          <m:t>∞</m:t>
                        </m:r>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b="0" i="1" smtClean="0">
                            <a:latin typeface="Cambria Math" panose="02040503050406030204" pitchFamily="18" charset="0"/>
                          </a:rPr>
                          <m:t>𝑑</m:t>
                        </m:r>
                        <m:r>
                          <a:rPr lang="en-IN" b="0" i="1" smtClean="0">
                            <a:latin typeface="Cambria Math" panose="02040503050406030204" pitchFamily="18" charset="0"/>
                          </a:rPr>
                          <m:t>𝜏</m:t>
                        </m:r>
                      </m:e>
                    </m:nary>
                  </m:oMath>
                </a14:m>
                <a:r>
                  <a:rPr lang="en-IN" dirty="0"/>
                  <a:t> = </a:t>
                </a:r>
                <a14:m>
                  <m:oMath xmlns:m="http://schemas.openxmlformats.org/officeDocument/2006/math">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0</m:t>
                        </m:r>
                      </m:sub>
                      <m:sup>
                        <m:r>
                          <a:rPr lang="en-IN" i="1">
                            <a:latin typeface="Cambria Math" panose="02040503050406030204" pitchFamily="18" charset="0"/>
                          </a:rPr>
                          <m:t>∞</m:t>
                        </m:r>
                      </m:sup>
                      <m:e>
                        <m:r>
                          <a:rPr lang="en-IN" i="1">
                            <a:latin typeface="Cambria Math" panose="02040503050406030204" pitchFamily="18" charset="0"/>
                          </a:rPr>
                          <m:t>𝑥</m:t>
                        </m:r>
                        <m:d>
                          <m:dPr>
                            <m:ctrlPr>
                              <a:rPr lang="en-IN" i="1">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i="1">
                                <a:latin typeface="Cambria Math" panose="02040503050406030204" pitchFamily="18" charset="0"/>
                              </a:rPr>
                              <m:t>𝜏</m:t>
                            </m:r>
                          </m:e>
                        </m:d>
                        <m:r>
                          <a:rPr lang="en-IN" i="1">
                            <a:latin typeface="Cambria Math" panose="02040503050406030204" pitchFamily="18" charset="0"/>
                          </a:rPr>
                          <m:t>h</m:t>
                        </m:r>
                        <m:d>
                          <m:dPr>
                            <m:ctrlPr>
                              <a:rPr lang="en-IN" i="1">
                                <a:latin typeface="Cambria Math" panose="02040503050406030204" pitchFamily="18" charset="0"/>
                              </a:rPr>
                            </m:ctrlPr>
                          </m:dPr>
                          <m:e>
                            <m:r>
                              <a:rPr lang="en-IN" i="1">
                                <a:latin typeface="Cambria Math" panose="02040503050406030204" pitchFamily="18" charset="0"/>
                              </a:rPr>
                              <m:t>𝜏</m:t>
                            </m:r>
                          </m:e>
                        </m:d>
                        <m:r>
                          <a:rPr lang="en-IN" i="1">
                            <a:latin typeface="Cambria Math" panose="02040503050406030204" pitchFamily="18" charset="0"/>
                          </a:rPr>
                          <m:t>𝑑</m:t>
                        </m:r>
                        <m:r>
                          <a:rPr lang="en-IN" i="1">
                            <a:latin typeface="Cambria Math" panose="02040503050406030204" pitchFamily="18" charset="0"/>
                          </a:rPr>
                          <m:t>𝜏</m:t>
                        </m:r>
                      </m:e>
                    </m:nary>
                  </m:oMath>
                </a14:m>
                <a:endParaRPr lang="en-IN" dirty="0"/>
              </a:p>
              <a:p>
                <a:endParaRPr lang="en-IN" dirty="0"/>
              </a:p>
            </p:txBody>
          </p:sp>
        </mc:Choice>
        <mc:Fallback xmlns="">
          <p:sp>
            <p:nvSpPr>
              <p:cNvPr id="3" name="Content Placeholder 2">
                <a:extLst>
                  <a:ext uri="{FF2B5EF4-FFF2-40B4-BE49-F238E27FC236}">
                    <a16:creationId xmlns:a16="http://schemas.microsoft.com/office/drawing/2014/main" id="{804202A9-27EA-0D48-8733-42183FB51D7B}"/>
                  </a:ext>
                </a:extLst>
              </p:cNvPr>
              <p:cNvSpPr>
                <a:spLocks noGrp="1" noRot="1" noChangeAspect="1" noMove="1" noResize="1" noEditPoints="1" noAdjustHandles="1" noChangeArrowheads="1" noChangeShapeType="1" noTextEdit="1"/>
              </p:cNvSpPr>
              <p:nvPr>
                <p:ph sz="quarter" idx="10"/>
              </p:nvPr>
            </p:nvSpPr>
            <p:spPr>
              <a:xfrm>
                <a:off x="213644" y="2055303"/>
                <a:ext cx="11368755" cy="4448154"/>
              </a:xfrm>
              <a:blipFill>
                <a:blip r:embed="rId2"/>
                <a:stretch>
                  <a:fillRect t="-1370" b="-5205"/>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F66BDD57-6C5C-A70C-671C-FF50C845A589}"/>
              </a:ext>
            </a:extLst>
          </p:cNvPr>
          <p:cNvPicPr>
            <a:picLocks noChangeAspect="1"/>
          </p:cNvPicPr>
          <p:nvPr/>
        </p:nvPicPr>
        <p:blipFill>
          <a:blip r:embed="rId3"/>
          <a:stretch>
            <a:fillRect/>
          </a:stretch>
        </p:blipFill>
        <p:spPr>
          <a:xfrm>
            <a:off x="2974772" y="528301"/>
            <a:ext cx="4229100" cy="1400175"/>
          </a:xfrm>
          <a:prstGeom prst="rect">
            <a:avLst/>
          </a:prstGeom>
        </p:spPr>
      </p:pic>
    </p:spTree>
    <p:extLst>
      <p:ext uri="{BB962C8B-B14F-4D97-AF65-F5344CB8AC3E}">
        <p14:creationId xmlns:p14="http://schemas.microsoft.com/office/powerpoint/2010/main" val="83612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8DA5-3C07-6BAE-B42B-700D4A9B08EC}"/>
              </a:ext>
            </a:extLst>
          </p:cNvPr>
          <p:cNvSpPr>
            <a:spLocks noGrp="1"/>
          </p:cNvSpPr>
          <p:nvPr>
            <p:ph type="title"/>
          </p:nvPr>
        </p:nvSpPr>
        <p:spPr/>
        <p:txBody>
          <a:bodyPr/>
          <a:lstStyle/>
          <a:p>
            <a:r>
              <a:rPr lang="en-US" dirty="0"/>
              <a:t>Model of Digital Communication Systems</a:t>
            </a:r>
            <a:endParaRPr lang="en-IN" dirty="0"/>
          </a:p>
        </p:txBody>
      </p:sp>
      <p:pic>
        <p:nvPicPr>
          <p:cNvPr id="7" name="Picture 6">
            <a:extLst>
              <a:ext uri="{FF2B5EF4-FFF2-40B4-BE49-F238E27FC236}">
                <a16:creationId xmlns:a16="http://schemas.microsoft.com/office/drawing/2014/main" id="{7D55F008-63EF-798F-84C6-4B5AA64942DD}"/>
              </a:ext>
            </a:extLst>
          </p:cNvPr>
          <p:cNvPicPr>
            <a:picLocks noChangeAspect="1"/>
          </p:cNvPicPr>
          <p:nvPr/>
        </p:nvPicPr>
        <p:blipFill>
          <a:blip r:embed="rId2"/>
          <a:stretch>
            <a:fillRect/>
          </a:stretch>
        </p:blipFill>
        <p:spPr>
          <a:xfrm>
            <a:off x="1766788" y="807060"/>
            <a:ext cx="8932283" cy="3060265"/>
          </a:xfrm>
          <a:prstGeom prst="rect">
            <a:avLst/>
          </a:prstGeom>
        </p:spPr>
      </p:pic>
    </p:spTree>
    <p:extLst>
      <p:ext uri="{BB962C8B-B14F-4D97-AF65-F5344CB8AC3E}">
        <p14:creationId xmlns:p14="http://schemas.microsoft.com/office/powerpoint/2010/main" val="242695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71ED-D51C-1787-FBA7-E272BABD04E0}"/>
              </a:ext>
            </a:extLst>
          </p:cNvPr>
          <p:cNvSpPr>
            <a:spLocks noGrp="1"/>
          </p:cNvSpPr>
          <p:nvPr>
            <p:ph type="title"/>
          </p:nvPr>
        </p:nvSpPr>
        <p:spPr/>
        <p:txBody>
          <a:bodyPr/>
          <a:lstStyle/>
          <a:p>
            <a:r>
              <a:rPr lang="en-IN" dirty="0"/>
              <a:t>Source Coding</a:t>
            </a:r>
          </a:p>
        </p:txBody>
      </p:sp>
      <p:sp>
        <p:nvSpPr>
          <p:cNvPr id="3" name="Content Placeholder 2">
            <a:extLst>
              <a:ext uri="{FF2B5EF4-FFF2-40B4-BE49-F238E27FC236}">
                <a16:creationId xmlns:a16="http://schemas.microsoft.com/office/drawing/2014/main" id="{15258D67-DE56-940A-B48C-E6F578829959}"/>
              </a:ext>
            </a:extLst>
          </p:cNvPr>
          <p:cNvSpPr>
            <a:spLocks noGrp="1"/>
          </p:cNvSpPr>
          <p:nvPr>
            <p:ph sz="quarter" idx="10"/>
          </p:nvPr>
        </p:nvSpPr>
        <p:spPr/>
        <p:txBody>
          <a:bodyPr/>
          <a:lstStyle/>
          <a:p>
            <a:r>
              <a:rPr lang="en-IN" dirty="0"/>
              <a:t>To minimize the number of bits per unit time required to represent the source output</a:t>
            </a:r>
          </a:p>
          <a:p>
            <a:r>
              <a:rPr lang="en-IN" dirty="0"/>
              <a:t>Also known as source coding or compression</a:t>
            </a:r>
          </a:p>
          <a:p>
            <a:r>
              <a:rPr lang="en-IN" dirty="0"/>
              <a:t>Examples of algos : Huffman coding, LZ – Lempel-Ziv etc.</a:t>
            </a:r>
          </a:p>
          <a:p>
            <a:r>
              <a:rPr lang="en-IN" dirty="0"/>
              <a:t>Leverages the statistical nature of the source data to represent its output efficiently</a:t>
            </a:r>
          </a:p>
          <a:p>
            <a:r>
              <a:rPr lang="en-IN" dirty="0"/>
              <a:t>Main principle of data compression : Only information essential to understand must be transmitted</a:t>
            </a:r>
          </a:p>
        </p:txBody>
      </p:sp>
    </p:spTree>
    <p:extLst>
      <p:ext uri="{BB962C8B-B14F-4D97-AF65-F5344CB8AC3E}">
        <p14:creationId xmlns:p14="http://schemas.microsoft.com/office/powerpoint/2010/main" val="97206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EB5-924F-2156-A214-5F7DC1115B00}"/>
              </a:ext>
            </a:extLst>
          </p:cNvPr>
          <p:cNvSpPr>
            <a:spLocks noGrp="1"/>
          </p:cNvSpPr>
          <p:nvPr>
            <p:ph type="title"/>
          </p:nvPr>
        </p:nvSpPr>
        <p:spPr/>
        <p:txBody>
          <a:bodyPr/>
          <a:lstStyle/>
          <a:p>
            <a:r>
              <a:rPr lang="en-IN" dirty="0"/>
              <a:t>Encryption</a:t>
            </a:r>
          </a:p>
        </p:txBody>
      </p:sp>
      <p:sp>
        <p:nvSpPr>
          <p:cNvPr id="3" name="Content Placeholder 2">
            <a:extLst>
              <a:ext uri="{FF2B5EF4-FFF2-40B4-BE49-F238E27FC236}">
                <a16:creationId xmlns:a16="http://schemas.microsoft.com/office/drawing/2014/main" id="{98EF98A4-415A-85E1-66B9-93AD155F14E2}"/>
              </a:ext>
            </a:extLst>
          </p:cNvPr>
          <p:cNvSpPr>
            <a:spLocks noGrp="1"/>
          </p:cNvSpPr>
          <p:nvPr>
            <p:ph sz="quarter" idx="10"/>
          </p:nvPr>
        </p:nvSpPr>
        <p:spPr/>
        <p:txBody>
          <a:bodyPr/>
          <a:lstStyle/>
          <a:p>
            <a:r>
              <a:rPr lang="en-IN" dirty="0"/>
              <a:t>To secure source bits transmission</a:t>
            </a:r>
          </a:p>
          <a:p>
            <a:r>
              <a:rPr lang="en-IN" dirty="0"/>
              <a:t>Example algos : DES, RSA etc.</a:t>
            </a:r>
          </a:p>
        </p:txBody>
      </p:sp>
    </p:spTree>
    <p:extLst>
      <p:ext uri="{BB962C8B-B14F-4D97-AF65-F5344CB8AC3E}">
        <p14:creationId xmlns:p14="http://schemas.microsoft.com/office/powerpoint/2010/main" val="425658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93606C-4269-D750-6D51-88BD2173F5DC}"/>
              </a:ext>
            </a:extLst>
          </p:cNvPr>
          <p:cNvSpPr>
            <a:spLocks noGrp="1"/>
          </p:cNvSpPr>
          <p:nvPr>
            <p:ph type="title"/>
          </p:nvPr>
        </p:nvSpPr>
        <p:spPr/>
        <p:txBody>
          <a:bodyPr/>
          <a:lstStyle/>
          <a:p>
            <a:r>
              <a:rPr lang="en-IN" dirty="0"/>
              <a:t>Instructor Details</a:t>
            </a:r>
          </a:p>
        </p:txBody>
      </p:sp>
      <p:sp>
        <p:nvSpPr>
          <p:cNvPr id="5" name="Content Placeholder 4">
            <a:extLst>
              <a:ext uri="{FF2B5EF4-FFF2-40B4-BE49-F238E27FC236}">
                <a16:creationId xmlns:a16="http://schemas.microsoft.com/office/drawing/2014/main" id="{E012D049-E581-E3FA-8412-E40F17A241B3}"/>
              </a:ext>
            </a:extLst>
          </p:cNvPr>
          <p:cNvSpPr>
            <a:spLocks noGrp="1"/>
          </p:cNvSpPr>
          <p:nvPr>
            <p:ph sz="quarter" idx="10"/>
          </p:nvPr>
        </p:nvSpPr>
        <p:spPr/>
        <p:txBody>
          <a:bodyPr/>
          <a:lstStyle/>
          <a:p>
            <a:r>
              <a:rPr lang="en-US" sz="1800" i="0" u="none" strike="noStrike" baseline="0" dirty="0">
                <a:solidFill>
                  <a:srgbClr val="000000"/>
                </a:solidFill>
              </a:rPr>
              <a:t>Name: </a:t>
            </a:r>
            <a:r>
              <a:rPr lang="en-US" sz="1800" i="0" u="none" strike="noStrike" baseline="0" dirty="0" err="1">
                <a:solidFill>
                  <a:srgbClr val="000000"/>
                </a:solidFill>
              </a:rPr>
              <a:t>Adrish</a:t>
            </a:r>
            <a:r>
              <a:rPr lang="en-US" sz="1800" i="0" u="none" strike="noStrike" baseline="0" dirty="0">
                <a:solidFill>
                  <a:srgbClr val="000000"/>
                </a:solidFill>
              </a:rPr>
              <a:t> Banerjee</a:t>
            </a:r>
          </a:p>
          <a:p>
            <a:r>
              <a:rPr lang="en-US" sz="1800" i="0" u="none" strike="noStrike" baseline="0" dirty="0">
                <a:solidFill>
                  <a:srgbClr val="000000"/>
                </a:solidFill>
              </a:rPr>
              <a:t>E-mail: adrish@iitk.ac.in (preferred mode of communication)</a:t>
            </a:r>
          </a:p>
          <a:p>
            <a:r>
              <a:rPr lang="en-US" sz="1800" i="0" u="none" strike="noStrike" baseline="0" dirty="0">
                <a:solidFill>
                  <a:srgbClr val="000000"/>
                </a:solidFill>
              </a:rPr>
              <a:t>Phone: 0512-259-7991</a:t>
            </a:r>
          </a:p>
          <a:p>
            <a:r>
              <a:rPr lang="en-US" sz="1800" i="0" u="none" strike="noStrike" baseline="0" dirty="0">
                <a:solidFill>
                  <a:srgbClr val="000000"/>
                </a:solidFill>
              </a:rPr>
              <a:t>Teaching Assistants</a:t>
            </a:r>
            <a:endParaRPr lang="en-IN" sz="1800" dirty="0">
              <a:solidFill>
                <a:srgbClr val="000000"/>
              </a:solidFill>
            </a:endParaRPr>
          </a:p>
          <a:p>
            <a:pPr lvl="1"/>
            <a:r>
              <a:rPr lang="en-IN" sz="1400" i="0" u="none" strike="noStrike" baseline="0" dirty="0" err="1">
                <a:solidFill>
                  <a:srgbClr val="000000"/>
                </a:solidFill>
              </a:rPr>
              <a:t>Tamoghno</a:t>
            </a:r>
            <a:r>
              <a:rPr lang="en-IN" sz="1400" i="0" u="none" strike="noStrike" baseline="0" dirty="0">
                <a:solidFill>
                  <a:srgbClr val="000000"/>
                </a:solidFill>
              </a:rPr>
              <a:t> Nath tamoghno@iitk.ac.in</a:t>
            </a:r>
          </a:p>
          <a:p>
            <a:pPr lvl="1"/>
            <a:r>
              <a:rPr lang="en-IN" sz="1400" i="0" u="none" strike="noStrike" baseline="0" dirty="0">
                <a:solidFill>
                  <a:srgbClr val="000000"/>
                </a:solidFill>
              </a:rPr>
              <a:t>Kalyan Paul kalyanpaul21@iitk.ac.in</a:t>
            </a:r>
            <a:endParaRPr lang="en-US" sz="1400" i="0" u="none" strike="noStrike" baseline="0" dirty="0">
              <a:solidFill>
                <a:srgbClr val="000000"/>
              </a:solidFill>
            </a:endParaRPr>
          </a:p>
        </p:txBody>
      </p:sp>
    </p:spTree>
    <p:extLst>
      <p:ext uri="{BB962C8B-B14F-4D97-AF65-F5344CB8AC3E}">
        <p14:creationId xmlns:p14="http://schemas.microsoft.com/office/powerpoint/2010/main" val="26867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B54C6-E439-A2BB-3E4E-29672F05C8D7}"/>
              </a:ext>
            </a:extLst>
          </p:cNvPr>
          <p:cNvSpPr>
            <a:spLocks noGrp="1"/>
          </p:cNvSpPr>
          <p:nvPr>
            <p:ph type="title"/>
          </p:nvPr>
        </p:nvSpPr>
        <p:spPr/>
        <p:txBody>
          <a:bodyPr/>
          <a:lstStyle/>
          <a:p>
            <a:r>
              <a:rPr lang="en-IN" dirty="0"/>
              <a:t>Channel Coding</a:t>
            </a:r>
          </a:p>
        </p:txBody>
      </p:sp>
      <p:sp>
        <p:nvSpPr>
          <p:cNvPr id="3" name="Content Placeholder 2">
            <a:extLst>
              <a:ext uri="{FF2B5EF4-FFF2-40B4-BE49-F238E27FC236}">
                <a16:creationId xmlns:a16="http://schemas.microsoft.com/office/drawing/2014/main" id="{7DF322E2-1F0E-F268-811D-82BABB7CC499}"/>
              </a:ext>
            </a:extLst>
          </p:cNvPr>
          <p:cNvSpPr>
            <a:spLocks noGrp="1"/>
          </p:cNvSpPr>
          <p:nvPr>
            <p:ph sz="quarter" idx="10"/>
          </p:nvPr>
        </p:nvSpPr>
        <p:spPr/>
        <p:txBody>
          <a:bodyPr/>
          <a:lstStyle/>
          <a:p>
            <a:r>
              <a:rPr lang="en-IN" dirty="0"/>
              <a:t>To correct/control transmission errors introduced by the channel</a:t>
            </a:r>
          </a:p>
          <a:p>
            <a:r>
              <a:rPr lang="en-IN" dirty="0"/>
              <a:t>Introduces some redundant bits to a sequence of information bits in a controlled manner</a:t>
            </a:r>
          </a:p>
          <a:p>
            <a:r>
              <a:rPr lang="en-IN" dirty="0"/>
              <a:t>Example algos : Repetition code, Reed-Solomon Codes, CRC etc.</a:t>
            </a:r>
          </a:p>
          <a:p>
            <a:r>
              <a:rPr lang="en-IN" dirty="0"/>
              <a:t>The encoded sequence that is the output of the channel encoder is called as </a:t>
            </a:r>
            <a:r>
              <a:rPr lang="en-IN" b="1" dirty="0"/>
              <a:t>code word</a:t>
            </a:r>
          </a:p>
        </p:txBody>
      </p:sp>
    </p:spTree>
    <p:extLst>
      <p:ext uri="{BB962C8B-B14F-4D97-AF65-F5344CB8AC3E}">
        <p14:creationId xmlns:p14="http://schemas.microsoft.com/office/powerpoint/2010/main" val="232586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1C74-9DCF-8663-471C-A31FE85D37F7}"/>
              </a:ext>
            </a:extLst>
          </p:cNvPr>
          <p:cNvSpPr>
            <a:spLocks noGrp="1"/>
          </p:cNvSpPr>
          <p:nvPr>
            <p:ph type="title"/>
          </p:nvPr>
        </p:nvSpPr>
        <p:spPr/>
        <p:txBody>
          <a:bodyPr/>
          <a:lstStyle/>
          <a:p>
            <a:r>
              <a:rPr lang="en-IN" dirty="0"/>
              <a:t>Modulation</a:t>
            </a:r>
          </a:p>
        </p:txBody>
      </p:sp>
      <p:sp>
        <p:nvSpPr>
          <p:cNvPr id="3" name="Content Placeholder 2">
            <a:extLst>
              <a:ext uri="{FF2B5EF4-FFF2-40B4-BE49-F238E27FC236}">
                <a16:creationId xmlns:a16="http://schemas.microsoft.com/office/drawing/2014/main" id="{8E5ABB71-AE66-5F15-F6A2-AE635D895469}"/>
              </a:ext>
            </a:extLst>
          </p:cNvPr>
          <p:cNvSpPr>
            <a:spLocks noGrp="1"/>
          </p:cNvSpPr>
          <p:nvPr>
            <p:ph sz="quarter" idx="10"/>
          </p:nvPr>
        </p:nvSpPr>
        <p:spPr/>
        <p:txBody>
          <a:bodyPr/>
          <a:lstStyle/>
          <a:p>
            <a:r>
              <a:rPr lang="en-IN" dirty="0"/>
              <a:t>Mapping code words onto waveforms for transmission over the channel</a:t>
            </a:r>
          </a:p>
          <a:p>
            <a:r>
              <a:rPr lang="en-IN" dirty="0"/>
              <a:t>Example modulation techniques: PSK, BPSK, QPSK, QAM etc.</a:t>
            </a:r>
          </a:p>
          <a:p>
            <a:r>
              <a:rPr lang="en-IN" dirty="0"/>
              <a:t>The transmitted waveforms are corrupted due to the characteristics of the channel</a:t>
            </a:r>
          </a:p>
          <a:p>
            <a:pPr lvl="1"/>
            <a:r>
              <a:rPr lang="en-IN" dirty="0"/>
              <a:t>Noise, interference, fading, multipath transmission</a:t>
            </a:r>
          </a:p>
          <a:p>
            <a:r>
              <a:rPr lang="en-IN" dirty="0"/>
              <a:t>Example channel models: BEC – Binary Erasure Channel, AWGN etc.</a:t>
            </a:r>
          </a:p>
        </p:txBody>
      </p:sp>
    </p:spTree>
    <p:extLst>
      <p:ext uri="{BB962C8B-B14F-4D97-AF65-F5344CB8AC3E}">
        <p14:creationId xmlns:p14="http://schemas.microsoft.com/office/powerpoint/2010/main" val="399641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61D2-EC6C-9F3A-26B2-2ADC6786C20E}"/>
              </a:ext>
            </a:extLst>
          </p:cNvPr>
          <p:cNvSpPr>
            <a:spLocks noGrp="1"/>
          </p:cNvSpPr>
          <p:nvPr>
            <p:ph type="title"/>
          </p:nvPr>
        </p:nvSpPr>
        <p:spPr/>
        <p:txBody>
          <a:bodyPr/>
          <a:lstStyle/>
          <a:p>
            <a:r>
              <a:rPr lang="en-IN" dirty="0"/>
              <a:t>Demodulation</a:t>
            </a:r>
          </a:p>
        </p:txBody>
      </p:sp>
      <p:sp>
        <p:nvSpPr>
          <p:cNvPr id="3" name="Content Placeholder 2">
            <a:extLst>
              <a:ext uri="{FF2B5EF4-FFF2-40B4-BE49-F238E27FC236}">
                <a16:creationId xmlns:a16="http://schemas.microsoft.com/office/drawing/2014/main" id="{1FA448AD-C165-898F-A958-C0243E0DB037}"/>
              </a:ext>
            </a:extLst>
          </p:cNvPr>
          <p:cNvSpPr>
            <a:spLocks noGrp="1"/>
          </p:cNvSpPr>
          <p:nvPr>
            <p:ph sz="quarter" idx="10"/>
          </p:nvPr>
        </p:nvSpPr>
        <p:spPr/>
        <p:txBody>
          <a:bodyPr/>
          <a:lstStyle/>
          <a:p>
            <a:r>
              <a:rPr lang="en-IN" dirty="0"/>
              <a:t>To convert the noisy waveform to a sequence of bits which is an estimate of the transmitted data bits – hard demodulation</a:t>
            </a:r>
          </a:p>
          <a:p>
            <a:r>
              <a:rPr lang="en-IN" dirty="0"/>
              <a:t>If the demodulator outputs are unquantized – has more than two quantization levels – it is known as soft demodulation</a:t>
            </a:r>
          </a:p>
          <a:p>
            <a:r>
              <a:rPr lang="en-IN" dirty="0"/>
              <a:t>Soft demodulation has significant improvement over hard demodulation</a:t>
            </a:r>
          </a:p>
        </p:txBody>
      </p:sp>
    </p:spTree>
    <p:extLst>
      <p:ext uri="{BB962C8B-B14F-4D97-AF65-F5344CB8AC3E}">
        <p14:creationId xmlns:p14="http://schemas.microsoft.com/office/powerpoint/2010/main" val="4218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42CDC-5533-79DE-AACC-42163D6CA112}"/>
              </a:ext>
            </a:extLst>
          </p:cNvPr>
          <p:cNvSpPr>
            <a:spLocks noGrp="1"/>
          </p:cNvSpPr>
          <p:nvPr>
            <p:ph type="title"/>
          </p:nvPr>
        </p:nvSpPr>
        <p:spPr/>
        <p:txBody>
          <a:bodyPr/>
          <a:lstStyle/>
          <a:p>
            <a:r>
              <a:rPr lang="en-IN" dirty="0"/>
              <a:t>Channel Decoder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6E66-C925-7411-3FC0-AB89DEF09143}"/>
                  </a:ext>
                </a:extLst>
              </p:cNvPr>
              <p:cNvSpPr>
                <a:spLocks noGrp="1"/>
              </p:cNvSpPr>
              <p:nvPr>
                <p:ph sz="quarter" idx="10"/>
              </p:nvPr>
            </p:nvSpPr>
            <p:spPr/>
            <p:txBody>
              <a:bodyPr/>
              <a:lstStyle/>
              <a:p>
                <a:r>
                  <a:rPr lang="en-IN" dirty="0"/>
                  <a:t>To estimate the information bits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𝑢</m:t>
                        </m:r>
                      </m:e>
                    </m:acc>
                  </m:oMath>
                </a14:m>
                <a:r>
                  <a:rPr lang="en-IN" dirty="0"/>
                  <a:t> and correct the transmission errors</a:t>
                </a:r>
              </a:p>
              <a:p>
                <a:r>
                  <a:rPr lang="en-IN" dirty="0"/>
                  <a:t>The performance of the channel decoder is usually measured by:</a:t>
                </a:r>
              </a:p>
              <a:p>
                <a:pPr lvl="1"/>
                <a:r>
                  <a:rPr lang="en-IN" dirty="0"/>
                  <a:t>BER – bit error rate</a:t>
                </a:r>
              </a:p>
              <a:p>
                <a:pPr lvl="2"/>
                <a:r>
                  <a:rPr lang="en-IN" dirty="0"/>
                  <a:t>Expected number of information bit decoding errors per decoded information bit</a:t>
                </a:r>
              </a:p>
              <a:p>
                <a:pPr lvl="1"/>
                <a:r>
                  <a:rPr lang="en-IN" dirty="0"/>
                  <a:t>FER – frame error rate</a:t>
                </a:r>
              </a:p>
              <a:p>
                <a:pPr lvl="2"/>
                <a:r>
                  <a:rPr lang="en-IN" dirty="0"/>
                  <a:t>Coded sequences are divided into frames or blocks</a:t>
                </a:r>
              </a:p>
              <a:p>
                <a:pPr lvl="2"/>
                <a:r>
                  <a:rPr lang="en-IN" dirty="0"/>
                  <a:t>A frame error occurs if any information bit in that data frame is in error</a:t>
                </a:r>
              </a:p>
              <a:p>
                <a:pPr lvl="2"/>
                <a:r>
                  <a:rPr lang="en-IN" dirty="0"/>
                  <a:t>The decoded FER is the percentage of frames in error</a:t>
                </a:r>
              </a:p>
              <a:p>
                <a:endParaRPr lang="en-IN" dirty="0"/>
              </a:p>
              <a:p>
                <a:pPr lvl="1"/>
                <a:endParaRPr lang="en-IN" dirty="0"/>
              </a:p>
              <a:p>
                <a:endParaRPr lang="en-IN" dirty="0"/>
              </a:p>
            </p:txBody>
          </p:sp>
        </mc:Choice>
        <mc:Fallback xmlns="">
          <p:sp>
            <p:nvSpPr>
              <p:cNvPr id="3" name="Content Placeholder 2">
                <a:extLst>
                  <a:ext uri="{FF2B5EF4-FFF2-40B4-BE49-F238E27FC236}">
                    <a16:creationId xmlns:a16="http://schemas.microsoft.com/office/drawing/2014/main" id="{B7CF6E66-C925-7411-3FC0-AB89DEF09143}"/>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47434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4FA1-7DF7-CDC3-3A98-038491E56827}"/>
              </a:ext>
            </a:extLst>
          </p:cNvPr>
          <p:cNvSpPr>
            <a:spLocks noGrp="1"/>
          </p:cNvSpPr>
          <p:nvPr>
            <p:ph type="title"/>
          </p:nvPr>
        </p:nvSpPr>
        <p:spPr/>
        <p:txBody>
          <a:bodyPr/>
          <a:lstStyle/>
          <a:p>
            <a:r>
              <a:rPr lang="en-IN" dirty="0"/>
              <a:t>Communication Channels and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AE0699-5E34-CC93-0F84-2506EEA54882}"/>
                  </a:ext>
                </a:extLst>
              </p:cNvPr>
              <p:cNvSpPr>
                <a:spLocks noGrp="1"/>
              </p:cNvSpPr>
              <p:nvPr>
                <p:ph sz="quarter" idx="10"/>
              </p:nvPr>
            </p:nvSpPr>
            <p:spPr/>
            <p:txBody>
              <a:bodyPr>
                <a:normAutofit fontScale="92500" lnSpcReduction="20000"/>
              </a:bodyPr>
              <a:lstStyle/>
              <a:p>
                <a:r>
                  <a:rPr lang="en-IN" dirty="0"/>
                  <a:t>Binary Symmetric Channel</a:t>
                </a:r>
              </a:p>
              <a:p>
                <a:pPr lvl="1"/>
                <a:r>
                  <a:rPr lang="en-IN" dirty="0"/>
                  <a:t>Input and output are binary – 0, 1</a:t>
                </a:r>
              </a:p>
              <a:p>
                <a:pPr lvl="1"/>
                <a:r>
                  <a:rPr lang="en-IN" dirty="0"/>
                  <a:t>Symmetric channel –same/equal probability of error for correct reception</a:t>
                </a:r>
              </a:p>
              <a:p>
                <a:pPr lvl="1"/>
                <a14:m>
                  <m:oMath xmlns:m="http://schemas.openxmlformats.org/officeDocument/2006/math">
                    <m:r>
                      <a:rPr lang="en-IN" b="0" i="1" smtClean="0">
                        <a:latin typeface="Cambria Math" panose="02040503050406030204" pitchFamily="18" charset="0"/>
                      </a:rPr>
                      <m:t>𝜖</m:t>
                    </m:r>
                  </m:oMath>
                </a14:m>
                <a:r>
                  <a:rPr lang="en-IN" dirty="0"/>
                  <a:t> is the cross-over probability</a:t>
                </a:r>
              </a:p>
              <a:p>
                <a:pPr lvl="1"/>
                <a:r>
                  <a:rPr lang="en-IN" dirty="0"/>
                  <a:t>Probabilities</a:t>
                </a:r>
              </a:p>
              <a:p>
                <a:pPr lvl="2"/>
                <a:r>
                  <a:rPr lang="en-IN" dirty="0"/>
                  <a:t>Correct reception - </a:t>
                </a:r>
                <a14:m>
                  <m:oMath xmlns:m="http://schemas.openxmlformats.org/officeDocument/2006/math">
                    <m:r>
                      <a:rPr lang="en-IN" b="0" i="0" smtClean="0">
                        <a:latin typeface="Cambria Math" panose="02040503050406030204" pitchFamily="18" charset="0"/>
                      </a:rPr>
                      <m:t>(</m:t>
                    </m:r>
                    <m:r>
                      <a:rPr lang="en-IN" b="0" i="1" smtClean="0">
                        <a:latin typeface="Cambria Math" panose="02040503050406030204" pitchFamily="18" charset="0"/>
                      </a:rPr>
                      <m:t>1−</m:t>
                    </m:r>
                    <m:r>
                      <a:rPr lang="en-IN" b="0" i="1" smtClean="0">
                        <a:latin typeface="Cambria Math" panose="02040503050406030204" pitchFamily="18" charset="0"/>
                      </a:rPr>
                      <m:t>𝜖</m:t>
                    </m:r>
                    <m:r>
                      <a:rPr lang="en-IN" b="0" i="1" smtClean="0">
                        <a:latin typeface="Cambria Math" panose="02040503050406030204" pitchFamily="18" charset="0"/>
                      </a:rPr>
                      <m:t>)</m:t>
                    </m:r>
                  </m:oMath>
                </a14:m>
                <a:endParaRPr lang="en-IN" dirty="0"/>
              </a:p>
              <a:p>
                <a:pPr lvl="2"/>
                <a:r>
                  <a:rPr lang="en-IN" dirty="0"/>
                  <a:t>Bit flip/Cross-over - </a:t>
                </a:r>
                <a14:m>
                  <m:oMath xmlns:m="http://schemas.openxmlformats.org/officeDocument/2006/math">
                    <m:r>
                      <a:rPr lang="en-IN" b="0" i="1" smtClean="0">
                        <a:latin typeface="Cambria Math" panose="02040503050406030204" pitchFamily="18" charset="0"/>
                      </a:rPr>
                      <m:t>𝜖</m:t>
                    </m:r>
                  </m:oMath>
                </a14:m>
                <a:endParaRPr lang="en-IN" dirty="0"/>
              </a:p>
              <a:p>
                <a:pPr lvl="1"/>
                <a:r>
                  <a:rPr lang="en-IN" dirty="0"/>
                  <a:t>Suited for hard demodulation over AWGN</a:t>
                </a:r>
              </a:p>
              <a:p>
                <a:r>
                  <a:rPr lang="en-IN" dirty="0"/>
                  <a:t>Binary Erasure Channel</a:t>
                </a:r>
              </a:p>
              <a:p>
                <a:pPr lvl="1"/>
                <a:r>
                  <a:rPr lang="en-IN" dirty="0"/>
                  <a:t>Received bit states – 0,1, lost/erased bit</a:t>
                </a:r>
              </a:p>
              <a:p>
                <a:pPr lvl="1"/>
                <a:r>
                  <a:rPr lang="en-IN" dirty="0"/>
                  <a:t>Probabilities</a:t>
                </a:r>
              </a:p>
              <a:p>
                <a:pPr lvl="2"/>
                <a:r>
                  <a:rPr lang="en-IN" i="0" dirty="0">
                    <a:latin typeface="+mj-lt"/>
                  </a:rPr>
                  <a:t>Correct reception</a:t>
                </a:r>
                <a:r>
                  <a:rPr lang="en-IN" b="0" i="0" dirty="0">
                    <a:latin typeface="+mj-lt"/>
                  </a:rPr>
                  <a:t> - </a:t>
                </a:r>
                <a14:m>
                  <m:oMath xmlns:m="http://schemas.openxmlformats.org/officeDocument/2006/math">
                    <m:r>
                      <a:rPr lang="en-IN" b="0" i="1" smtClean="0">
                        <a:latin typeface="Cambria Math" panose="02040503050406030204" pitchFamily="18" charset="0"/>
                      </a:rPr>
                      <m:t>(1−</m:t>
                    </m:r>
                    <m:r>
                      <a:rPr lang="en-IN" b="0" i="1" smtClean="0">
                        <a:latin typeface="Cambria Math" panose="02040503050406030204" pitchFamily="18" charset="0"/>
                      </a:rPr>
                      <m:t>𝛿</m:t>
                    </m:r>
                  </m:oMath>
                </a14:m>
                <a:r>
                  <a:rPr lang="en-IN" dirty="0"/>
                  <a:t>) </a:t>
                </a:r>
              </a:p>
              <a:p>
                <a:pPr lvl="2"/>
                <a:r>
                  <a:rPr lang="en-IN" dirty="0"/>
                  <a:t>Erased/lost (</a:t>
                </a:r>
                <a14:m>
                  <m:oMath xmlns:m="http://schemas.openxmlformats.org/officeDocument/2006/math">
                    <m:r>
                      <m:rPr>
                        <m:sty m:val="p"/>
                      </m:rPr>
                      <a:rPr lang="en-IN">
                        <a:latin typeface="Cambria Math" panose="02040503050406030204" pitchFamily="18" charset="0"/>
                      </a:rPr>
                      <m:t>Δ</m:t>
                    </m:r>
                  </m:oMath>
                </a14:m>
                <a:r>
                  <a:rPr lang="en-IN" dirty="0"/>
                  <a:t> ) probability – </a:t>
                </a:r>
                <a14:m>
                  <m:oMath xmlns:m="http://schemas.openxmlformats.org/officeDocument/2006/math">
                    <m:r>
                      <a:rPr lang="en-IN" b="0" i="1" smtClean="0">
                        <a:latin typeface="Cambria Math" panose="02040503050406030204" pitchFamily="18" charset="0"/>
                      </a:rPr>
                      <m:t>𝛿</m:t>
                    </m:r>
                  </m:oMath>
                </a14:m>
                <a:r>
                  <a:rPr lang="en-IN" dirty="0"/>
                  <a:t> </a:t>
                </a:r>
              </a:p>
              <a:p>
                <a:pPr lvl="2"/>
                <a:r>
                  <a:rPr lang="en-IN" dirty="0"/>
                  <a:t>Widely used model in digital communication</a:t>
                </a:r>
              </a:p>
              <a:p>
                <a:pPr lvl="1"/>
                <a:r>
                  <a:rPr lang="en-IN" dirty="0"/>
                  <a:t>Input – binary, output - </a:t>
                </a:r>
                <a:r>
                  <a:rPr lang="en-IN" dirty="0" err="1"/>
                  <a:t>ternery</a:t>
                </a:r>
                <a:endParaRPr lang="en-IN" dirty="0"/>
              </a:p>
              <a:p>
                <a:r>
                  <a:rPr lang="en-IN" dirty="0"/>
                  <a:t>Combining the above two – Binary Symmetric Erasure Channel</a:t>
                </a:r>
              </a:p>
              <a:p>
                <a:pPr lvl="1"/>
                <a:r>
                  <a:rPr lang="en-IN" dirty="0"/>
                  <a:t>Probabilities</a:t>
                </a:r>
              </a:p>
              <a:p>
                <a:pPr lvl="2"/>
                <a:r>
                  <a:rPr lang="en-IN" dirty="0"/>
                  <a:t>Correct reception - </a:t>
                </a:r>
                <a14:m>
                  <m:oMath xmlns:m="http://schemas.openxmlformats.org/officeDocument/2006/math">
                    <m:r>
                      <a:rPr lang="en-IN" i="1">
                        <a:latin typeface="Cambria Math" panose="02040503050406030204" pitchFamily="18" charset="0"/>
                      </a:rPr>
                      <m:t>(1−</m:t>
                    </m:r>
                    <m:r>
                      <a:rPr lang="en-IN" b="0" i="1" smtClean="0">
                        <a:latin typeface="Cambria Math" panose="02040503050406030204" pitchFamily="18" charset="0"/>
                      </a:rPr>
                      <m:t>𝜖</m:t>
                    </m:r>
                    <m:r>
                      <a:rPr lang="en-IN" b="0" i="1" smtClean="0">
                        <a:latin typeface="Cambria Math" panose="02040503050406030204" pitchFamily="18" charset="0"/>
                      </a:rPr>
                      <m:t>− </m:t>
                    </m:r>
                    <m:r>
                      <a:rPr lang="en-IN" i="1">
                        <a:latin typeface="Cambria Math" panose="02040503050406030204" pitchFamily="18" charset="0"/>
                      </a:rPr>
                      <m:t>𝛿</m:t>
                    </m:r>
                  </m:oMath>
                </a14:m>
                <a:r>
                  <a:rPr lang="en-IN" dirty="0"/>
                  <a:t>) </a:t>
                </a:r>
              </a:p>
              <a:p>
                <a:pPr lvl="2"/>
                <a:r>
                  <a:rPr lang="en-IN" dirty="0"/>
                  <a:t>Bit flip/Cross-over - </a:t>
                </a:r>
                <a14:m>
                  <m:oMath xmlns:m="http://schemas.openxmlformats.org/officeDocument/2006/math">
                    <m:r>
                      <a:rPr lang="en-IN" b="0" i="1" smtClean="0">
                        <a:latin typeface="Cambria Math" panose="02040503050406030204" pitchFamily="18" charset="0"/>
                      </a:rPr>
                      <m:t>𝜖</m:t>
                    </m:r>
                  </m:oMath>
                </a14:m>
                <a:endParaRPr lang="en-IN" dirty="0"/>
              </a:p>
              <a:p>
                <a:pPr lvl="2"/>
                <a:r>
                  <a:rPr lang="en-IN" dirty="0"/>
                  <a:t>Erased/lost (</a:t>
                </a:r>
                <a14:m>
                  <m:oMath xmlns:m="http://schemas.openxmlformats.org/officeDocument/2006/math">
                    <m:r>
                      <m:rPr>
                        <m:sty m:val="p"/>
                      </m:rPr>
                      <a:rPr lang="en-IN">
                        <a:latin typeface="Cambria Math" panose="02040503050406030204" pitchFamily="18" charset="0"/>
                      </a:rPr>
                      <m:t>Δ</m:t>
                    </m:r>
                  </m:oMath>
                </a14:m>
                <a:r>
                  <a:rPr lang="en-IN" dirty="0"/>
                  <a:t> ) probability – </a:t>
                </a:r>
                <a14:m>
                  <m:oMath xmlns:m="http://schemas.openxmlformats.org/officeDocument/2006/math">
                    <m:r>
                      <a:rPr lang="en-IN" i="1">
                        <a:latin typeface="Cambria Math" panose="02040503050406030204" pitchFamily="18" charset="0"/>
                      </a:rPr>
                      <m:t>𝛿</m:t>
                    </m:r>
                  </m:oMath>
                </a14:m>
                <a:r>
                  <a:rPr lang="en-IN" dirty="0"/>
                  <a:t> </a:t>
                </a:r>
              </a:p>
              <a:p>
                <a:pPr lvl="2"/>
                <a:endParaRPr lang="en-IN" dirty="0"/>
              </a:p>
              <a:p>
                <a:pPr lvl="2"/>
                <a:endParaRPr lang="en-IN" dirty="0"/>
              </a:p>
              <a:p>
                <a:pPr lvl="2"/>
                <a:endParaRPr lang="en-IN" dirty="0"/>
              </a:p>
              <a:p>
                <a:pPr lvl="2"/>
                <a:endParaRPr lang="en-IN" dirty="0"/>
              </a:p>
              <a:p>
                <a:pPr lvl="2"/>
                <a:endParaRPr lang="en-IN" dirty="0"/>
              </a:p>
            </p:txBody>
          </p:sp>
        </mc:Choice>
        <mc:Fallback xmlns="">
          <p:sp>
            <p:nvSpPr>
              <p:cNvPr id="3" name="Content Placeholder 2">
                <a:extLst>
                  <a:ext uri="{FF2B5EF4-FFF2-40B4-BE49-F238E27FC236}">
                    <a16:creationId xmlns:a16="http://schemas.microsoft.com/office/drawing/2014/main" id="{4AAE0699-5E34-CC93-0F84-2506EEA54882}"/>
                  </a:ext>
                </a:extLst>
              </p:cNvPr>
              <p:cNvSpPr>
                <a:spLocks noGrp="1" noRot="1" noChangeAspect="1" noMove="1" noResize="1" noEditPoints="1" noAdjustHandles="1" noChangeArrowheads="1" noChangeShapeType="1" noTextEdit="1"/>
              </p:cNvSpPr>
              <p:nvPr>
                <p:ph sz="quarter" idx="10"/>
              </p:nvPr>
            </p:nvSpPr>
            <p:spPr>
              <a:blipFill>
                <a:blip r:embed="rId2"/>
                <a:stretch>
                  <a:fillRect t="-1638"/>
                </a:stretch>
              </a:blipFill>
            </p:spPr>
            <p:txBody>
              <a:bodyPr/>
              <a:lstStyle/>
              <a:p>
                <a:r>
                  <a:rPr lang="en-IN">
                    <a:noFill/>
                  </a:rPr>
                  <a:t> </a:t>
                </a:r>
              </a:p>
            </p:txBody>
          </p:sp>
        </mc:Fallback>
      </mc:AlternateContent>
      <p:grpSp>
        <p:nvGrpSpPr>
          <p:cNvPr id="7" name="Group 6">
            <a:extLst>
              <a:ext uri="{FF2B5EF4-FFF2-40B4-BE49-F238E27FC236}">
                <a16:creationId xmlns:a16="http://schemas.microsoft.com/office/drawing/2014/main" id="{CE4914FA-1676-82AC-92BD-4F86CF9AB42D}"/>
              </a:ext>
            </a:extLst>
          </p:cNvPr>
          <p:cNvGrpSpPr/>
          <p:nvPr/>
        </p:nvGrpSpPr>
        <p:grpSpPr>
          <a:xfrm>
            <a:off x="8781405" y="667504"/>
            <a:ext cx="2335878" cy="1838325"/>
            <a:chOff x="8761951" y="671512"/>
            <a:chExt cx="2476500" cy="2057658"/>
          </a:xfrm>
        </p:grpSpPr>
        <p:pic>
          <p:nvPicPr>
            <p:cNvPr id="5" name="Picture 4">
              <a:extLst>
                <a:ext uri="{FF2B5EF4-FFF2-40B4-BE49-F238E27FC236}">
                  <a16:creationId xmlns:a16="http://schemas.microsoft.com/office/drawing/2014/main" id="{E8806C6F-ACFF-2223-D01A-FAE361E54E58}"/>
                </a:ext>
              </a:extLst>
            </p:cNvPr>
            <p:cNvPicPr>
              <a:picLocks noChangeAspect="1"/>
            </p:cNvPicPr>
            <p:nvPr/>
          </p:nvPicPr>
          <p:blipFill>
            <a:blip r:embed="rId3"/>
            <a:stretch>
              <a:fillRect/>
            </a:stretch>
          </p:blipFill>
          <p:spPr>
            <a:xfrm>
              <a:off x="8761951" y="671512"/>
              <a:ext cx="2476500" cy="1838325"/>
            </a:xfrm>
            <a:prstGeom prst="rect">
              <a:avLst/>
            </a:prstGeom>
          </p:spPr>
        </p:pic>
        <p:sp>
          <p:nvSpPr>
            <p:cNvPr id="6" name="TextBox 5">
              <a:extLst>
                <a:ext uri="{FF2B5EF4-FFF2-40B4-BE49-F238E27FC236}">
                  <a16:creationId xmlns:a16="http://schemas.microsoft.com/office/drawing/2014/main" id="{694C1BEE-C343-C33B-506C-303304605AEE}"/>
                </a:ext>
              </a:extLst>
            </p:cNvPr>
            <p:cNvSpPr txBox="1"/>
            <p:nvPr/>
          </p:nvSpPr>
          <p:spPr>
            <a:xfrm>
              <a:off x="9370503" y="2390616"/>
              <a:ext cx="1112939" cy="338554"/>
            </a:xfrm>
            <a:prstGeom prst="rect">
              <a:avLst/>
            </a:prstGeom>
            <a:noFill/>
          </p:spPr>
          <p:txBody>
            <a:bodyPr wrap="square" rtlCol="0">
              <a:spAutoFit/>
            </a:bodyPr>
            <a:lstStyle/>
            <a:p>
              <a:pPr algn="ctr"/>
              <a:r>
                <a:rPr lang="en-IN" sz="1600" b="1" dirty="0">
                  <a:latin typeface="Gotham Light" pitchFamily="50" charset="0"/>
                </a:rPr>
                <a:t>BSC</a:t>
              </a:r>
            </a:p>
          </p:txBody>
        </p:sp>
      </p:grpSp>
      <p:grpSp>
        <p:nvGrpSpPr>
          <p:cNvPr id="11" name="Group 10">
            <a:extLst>
              <a:ext uri="{FF2B5EF4-FFF2-40B4-BE49-F238E27FC236}">
                <a16:creationId xmlns:a16="http://schemas.microsoft.com/office/drawing/2014/main" id="{F5A3F762-80CA-446B-9BF4-BC98131AC6A3}"/>
              </a:ext>
            </a:extLst>
          </p:cNvPr>
          <p:cNvGrpSpPr/>
          <p:nvPr/>
        </p:nvGrpSpPr>
        <p:grpSpPr>
          <a:xfrm>
            <a:off x="9027217" y="2765084"/>
            <a:ext cx="1706112" cy="1772556"/>
            <a:chOff x="9006629" y="2732332"/>
            <a:chExt cx="1987144" cy="1959644"/>
          </a:xfrm>
        </p:grpSpPr>
        <p:pic>
          <p:nvPicPr>
            <p:cNvPr id="9" name="Picture 8">
              <a:extLst>
                <a:ext uri="{FF2B5EF4-FFF2-40B4-BE49-F238E27FC236}">
                  <a16:creationId xmlns:a16="http://schemas.microsoft.com/office/drawing/2014/main" id="{D0D0EFD2-08C1-CD54-F695-8739C08BABA1}"/>
                </a:ext>
              </a:extLst>
            </p:cNvPr>
            <p:cNvPicPr>
              <a:picLocks noChangeAspect="1"/>
            </p:cNvPicPr>
            <p:nvPr/>
          </p:nvPicPr>
          <p:blipFill>
            <a:blip r:embed="rId4"/>
            <a:stretch>
              <a:fillRect/>
            </a:stretch>
          </p:blipFill>
          <p:spPr>
            <a:xfrm>
              <a:off x="9006629" y="2732332"/>
              <a:ext cx="1987144" cy="1664648"/>
            </a:xfrm>
            <a:prstGeom prst="rect">
              <a:avLst/>
            </a:prstGeom>
          </p:spPr>
        </p:pic>
        <p:sp>
          <p:nvSpPr>
            <p:cNvPr id="10" name="TextBox 9">
              <a:extLst>
                <a:ext uri="{FF2B5EF4-FFF2-40B4-BE49-F238E27FC236}">
                  <a16:creationId xmlns:a16="http://schemas.microsoft.com/office/drawing/2014/main" id="{FC70440B-9949-4974-E030-6D942593887B}"/>
                </a:ext>
              </a:extLst>
            </p:cNvPr>
            <p:cNvSpPr txBox="1"/>
            <p:nvPr/>
          </p:nvSpPr>
          <p:spPr>
            <a:xfrm>
              <a:off x="9447402" y="4353422"/>
              <a:ext cx="1112939" cy="338554"/>
            </a:xfrm>
            <a:prstGeom prst="rect">
              <a:avLst/>
            </a:prstGeom>
            <a:noFill/>
          </p:spPr>
          <p:txBody>
            <a:bodyPr wrap="square" rtlCol="0">
              <a:spAutoFit/>
            </a:bodyPr>
            <a:lstStyle/>
            <a:p>
              <a:pPr algn="ctr"/>
              <a:r>
                <a:rPr lang="en-IN" sz="1600" b="1" dirty="0">
                  <a:latin typeface="Gotham Light" pitchFamily="50" charset="0"/>
                </a:rPr>
                <a:t>BEC</a:t>
              </a:r>
            </a:p>
          </p:txBody>
        </p:sp>
      </p:grpSp>
      <p:grpSp>
        <p:nvGrpSpPr>
          <p:cNvPr id="15" name="Group 14">
            <a:extLst>
              <a:ext uri="{FF2B5EF4-FFF2-40B4-BE49-F238E27FC236}">
                <a16:creationId xmlns:a16="http://schemas.microsoft.com/office/drawing/2014/main" id="{AA84BB1C-7D04-5F9F-11DE-FB0610425F8D}"/>
              </a:ext>
            </a:extLst>
          </p:cNvPr>
          <p:cNvGrpSpPr/>
          <p:nvPr/>
        </p:nvGrpSpPr>
        <p:grpSpPr>
          <a:xfrm>
            <a:off x="9096288" y="4752835"/>
            <a:ext cx="1706113" cy="1664648"/>
            <a:chOff x="9096288" y="4912225"/>
            <a:chExt cx="2001541" cy="1940035"/>
          </a:xfrm>
        </p:grpSpPr>
        <p:pic>
          <p:nvPicPr>
            <p:cNvPr id="13" name="Picture 12">
              <a:extLst>
                <a:ext uri="{FF2B5EF4-FFF2-40B4-BE49-F238E27FC236}">
                  <a16:creationId xmlns:a16="http://schemas.microsoft.com/office/drawing/2014/main" id="{4372D6CD-AFA2-612F-0E20-C4E3A6767AE5}"/>
                </a:ext>
              </a:extLst>
            </p:cNvPr>
            <p:cNvPicPr>
              <a:picLocks noChangeAspect="1"/>
            </p:cNvPicPr>
            <p:nvPr/>
          </p:nvPicPr>
          <p:blipFill>
            <a:blip r:embed="rId5"/>
            <a:stretch>
              <a:fillRect/>
            </a:stretch>
          </p:blipFill>
          <p:spPr>
            <a:xfrm>
              <a:off x="9096288" y="4912225"/>
              <a:ext cx="2001541" cy="1664648"/>
            </a:xfrm>
            <a:prstGeom prst="rect">
              <a:avLst/>
            </a:prstGeom>
          </p:spPr>
        </p:pic>
        <p:sp>
          <p:nvSpPr>
            <p:cNvPr id="14" name="TextBox 13">
              <a:extLst>
                <a:ext uri="{FF2B5EF4-FFF2-40B4-BE49-F238E27FC236}">
                  <a16:creationId xmlns:a16="http://schemas.microsoft.com/office/drawing/2014/main" id="{88C33D0D-D9AC-79FC-5F16-5A9475AA0913}"/>
                </a:ext>
              </a:extLst>
            </p:cNvPr>
            <p:cNvSpPr txBox="1"/>
            <p:nvPr/>
          </p:nvSpPr>
          <p:spPr>
            <a:xfrm>
              <a:off x="9599802" y="6513706"/>
              <a:ext cx="1112939" cy="338554"/>
            </a:xfrm>
            <a:prstGeom prst="rect">
              <a:avLst/>
            </a:prstGeom>
            <a:noFill/>
          </p:spPr>
          <p:txBody>
            <a:bodyPr wrap="square" rtlCol="0">
              <a:spAutoFit/>
            </a:bodyPr>
            <a:lstStyle/>
            <a:p>
              <a:pPr algn="ctr"/>
              <a:r>
                <a:rPr lang="en-IN" sz="1600" b="1" dirty="0">
                  <a:latin typeface="Gotham Light" pitchFamily="50" charset="0"/>
                </a:rPr>
                <a:t>BSEC</a:t>
              </a:r>
            </a:p>
          </p:txBody>
        </p:sp>
      </p:grpSp>
    </p:spTree>
    <p:extLst>
      <p:ext uri="{BB962C8B-B14F-4D97-AF65-F5344CB8AC3E}">
        <p14:creationId xmlns:p14="http://schemas.microsoft.com/office/powerpoint/2010/main" val="178810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96EAF-4998-5231-813F-F7238CFF0C2A}"/>
              </a:ext>
            </a:extLst>
          </p:cNvPr>
          <p:cNvSpPr>
            <a:spLocks noGrp="1"/>
          </p:cNvSpPr>
          <p:nvPr>
            <p:ph type="title"/>
          </p:nvPr>
        </p:nvSpPr>
        <p:spPr/>
        <p:txBody>
          <a:bodyPr/>
          <a:lstStyle/>
          <a:p>
            <a:r>
              <a:rPr lang="en-IN" dirty="0"/>
              <a:t>Communication Channels and Models</a:t>
            </a:r>
          </a:p>
        </p:txBody>
      </p:sp>
      <p:sp>
        <p:nvSpPr>
          <p:cNvPr id="3" name="Content Placeholder 2">
            <a:extLst>
              <a:ext uri="{FF2B5EF4-FFF2-40B4-BE49-F238E27FC236}">
                <a16:creationId xmlns:a16="http://schemas.microsoft.com/office/drawing/2014/main" id="{227B643A-5724-E3FD-B0A5-2BE15BE731F0}"/>
              </a:ext>
            </a:extLst>
          </p:cNvPr>
          <p:cNvSpPr>
            <a:spLocks noGrp="1"/>
          </p:cNvSpPr>
          <p:nvPr>
            <p:ph sz="quarter" idx="10"/>
          </p:nvPr>
        </p:nvSpPr>
        <p:spPr>
          <a:xfrm>
            <a:off x="213645" y="550863"/>
            <a:ext cx="9668586" cy="5952594"/>
          </a:xfrm>
        </p:spPr>
        <p:txBody>
          <a:bodyPr/>
          <a:lstStyle/>
          <a:p>
            <a:r>
              <a:rPr lang="en-IN" dirty="0"/>
              <a:t>Additive Noise Channel</a:t>
            </a:r>
          </a:p>
          <a:p>
            <a:pPr lvl="1"/>
            <a:r>
              <a:rPr lang="en-IN" dirty="0"/>
              <a:t>Signal s(t) is corrupted by additive noise n(t)</a:t>
            </a:r>
          </a:p>
          <a:p>
            <a:pPr lvl="1"/>
            <a:r>
              <a:rPr lang="en-IN" dirty="0"/>
              <a:t>Noise is characterized statistically as a Gaussian noise process</a:t>
            </a:r>
          </a:p>
          <a:p>
            <a:pPr lvl="1"/>
            <a:r>
              <a:rPr lang="en-IN" dirty="0"/>
              <a:t>Noise that has constant power spectral density (across all frequencies) is known as white noise</a:t>
            </a:r>
          </a:p>
          <a:p>
            <a:pPr lvl="1"/>
            <a:r>
              <a:rPr lang="en-IN" dirty="0"/>
              <a:t>AWGN model is used to model a broadcast class of physical communication channel</a:t>
            </a:r>
          </a:p>
          <a:p>
            <a:pPr lvl="1"/>
            <a:endParaRPr lang="en-IN" dirty="0"/>
          </a:p>
          <a:p>
            <a:pPr lvl="1"/>
            <a:endParaRPr lang="en-IN" dirty="0"/>
          </a:p>
        </p:txBody>
      </p:sp>
      <p:grpSp>
        <p:nvGrpSpPr>
          <p:cNvPr id="15" name="Group 14">
            <a:extLst>
              <a:ext uri="{FF2B5EF4-FFF2-40B4-BE49-F238E27FC236}">
                <a16:creationId xmlns:a16="http://schemas.microsoft.com/office/drawing/2014/main" id="{87B997E8-3A11-1001-A875-EA08B171770A}"/>
              </a:ext>
            </a:extLst>
          </p:cNvPr>
          <p:cNvGrpSpPr/>
          <p:nvPr/>
        </p:nvGrpSpPr>
        <p:grpSpPr>
          <a:xfrm>
            <a:off x="9882231" y="626364"/>
            <a:ext cx="2162175" cy="1533971"/>
            <a:chOff x="9816181" y="550863"/>
            <a:chExt cx="2162175" cy="1533971"/>
          </a:xfrm>
        </p:grpSpPr>
        <p:pic>
          <p:nvPicPr>
            <p:cNvPr id="16" name="Picture 15">
              <a:extLst>
                <a:ext uri="{FF2B5EF4-FFF2-40B4-BE49-F238E27FC236}">
                  <a16:creationId xmlns:a16="http://schemas.microsoft.com/office/drawing/2014/main" id="{75AEBD17-E0A4-931A-7BC0-1A251538C716}"/>
                </a:ext>
              </a:extLst>
            </p:cNvPr>
            <p:cNvPicPr>
              <a:picLocks noChangeAspect="1"/>
            </p:cNvPicPr>
            <p:nvPr/>
          </p:nvPicPr>
          <p:blipFill>
            <a:blip r:embed="rId2"/>
            <a:stretch>
              <a:fillRect/>
            </a:stretch>
          </p:blipFill>
          <p:spPr>
            <a:xfrm>
              <a:off x="9816181" y="550863"/>
              <a:ext cx="2162175" cy="1290638"/>
            </a:xfrm>
            <a:prstGeom prst="rect">
              <a:avLst/>
            </a:prstGeom>
          </p:spPr>
        </p:pic>
        <p:sp>
          <p:nvSpPr>
            <p:cNvPr id="17" name="TextBox 16">
              <a:extLst>
                <a:ext uri="{FF2B5EF4-FFF2-40B4-BE49-F238E27FC236}">
                  <a16:creationId xmlns:a16="http://schemas.microsoft.com/office/drawing/2014/main" id="{11ECA1B0-EE85-A318-8E71-7E6AE0439B64}"/>
                </a:ext>
              </a:extLst>
            </p:cNvPr>
            <p:cNvSpPr txBox="1"/>
            <p:nvPr/>
          </p:nvSpPr>
          <p:spPr>
            <a:xfrm>
              <a:off x="10372396" y="1746280"/>
              <a:ext cx="1049743" cy="338554"/>
            </a:xfrm>
            <a:prstGeom prst="rect">
              <a:avLst/>
            </a:prstGeom>
            <a:noFill/>
          </p:spPr>
          <p:txBody>
            <a:bodyPr wrap="square" rtlCol="0">
              <a:spAutoFit/>
            </a:bodyPr>
            <a:lstStyle/>
            <a:p>
              <a:pPr algn="ctr"/>
              <a:r>
                <a:rPr lang="en-IN" sz="1600" b="1" dirty="0">
                  <a:latin typeface="Gotham Light" pitchFamily="50" charset="0"/>
                </a:rPr>
                <a:t>ANC</a:t>
              </a:r>
            </a:p>
          </p:txBody>
        </p:sp>
      </p:grpSp>
    </p:spTree>
    <p:extLst>
      <p:ext uri="{BB962C8B-B14F-4D97-AF65-F5344CB8AC3E}">
        <p14:creationId xmlns:p14="http://schemas.microsoft.com/office/powerpoint/2010/main" val="315756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1356-D26D-D412-EA6F-080721BB7383}"/>
              </a:ext>
            </a:extLst>
          </p:cNvPr>
          <p:cNvSpPr>
            <a:spLocks noGrp="1"/>
          </p:cNvSpPr>
          <p:nvPr>
            <p:ph type="title"/>
          </p:nvPr>
        </p:nvSpPr>
        <p:spPr/>
        <p:txBody>
          <a:bodyPr/>
          <a:lstStyle/>
          <a:p>
            <a:r>
              <a:rPr lang="en-IN" dirty="0"/>
              <a:t>Filters in Signal Processing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6715BF-13D3-7212-152F-A9EB3588BBDA}"/>
                  </a:ext>
                </a:extLst>
              </p:cNvPr>
              <p:cNvSpPr>
                <a:spLocks noGrp="1"/>
              </p:cNvSpPr>
              <p:nvPr>
                <p:ph sz="quarter" idx="10"/>
              </p:nvPr>
            </p:nvSpPr>
            <p:spPr/>
            <p:txBody>
              <a:bodyPr>
                <a:normAutofit fontScale="92500" lnSpcReduction="10000"/>
              </a:bodyPr>
              <a:lstStyle/>
              <a:p>
                <a:r>
                  <a:rPr lang="en-IN" dirty="0"/>
                  <a:t>The frequency response given by filter’s transfer function </a:t>
                </a:r>
                <a14:m>
                  <m:oMath xmlns:m="http://schemas.openxmlformats.org/officeDocument/2006/math">
                    <m:r>
                      <a:rPr lang="en-IN" b="0" i="1" smtClean="0">
                        <a:latin typeface="Cambria Math" panose="02040503050406030204" pitchFamily="18" charset="0"/>
                      </a:rPr>
                      <m:t>𝐻</m:t>
                    </m:r>
                    <m:r>
                      <a:rPr lang="en-IN" b="0" i="1" smtClean="0">
                        <a:latin typeface="Cambria Math" panose="02040503050406030204" pitchFamily="18" charset="0"/>
                      </a:rPr>
                      <m:t>(</m:t>
                    </m:r>
                    <m:r>
                      <a:rPr lang="en-IN" b="0" i="1" smtClean="0">
                        <a:latin typeface="Cambria Math" panose="02040503050406030204" pitchFamily="18" charset="0"/>
                      </a:rPr>
                      <m:t>𝜔</m:t>
                    </m:r>
                    <m:r>
                      <a:rPr lang="en-IN" b="0" i="1" smtClean="0">
                        <a:latin typeface="Cambria Math" panose="02040503050406030204" pitchFamily="18" charset="0"/>
                      </a:rPr>
                      <m:t>)</m:t>
                    </m:r>
                  </m:oMath>
                </a14:m>
                <a:r>
                  <a:rPr lang="en-IN" dirty="0"/>
                  <a:t> is an alternate characterization of the filter </a:t>
                </a:r>
              </a:p>
              <a:p>
                <a:r>
                  <a:rPr lang="en-IN" dirty="0"/>
                  <a:t>The Dirac delta function/distribution aka unit impulse whose value is zero everywhere except zero and whose integral over the entire real line is equal to one</a:t>
                </a:r>
              </a:p>
              <a:p>
                <a:r>
                  <a:rPr lang="en-IN" dirty="0"/>
                  <a:t>The impulse response completely characterizes the response of any such filter, inasmuch as any possible input signal can be expressed as a (possibly infinite) combination of weighted delta functions</a:t>
                </a:r>
              </a:p>
              <a:p>
                <a:r>
                  <a:rPr lang="en-IN" dirty="0"/>
                  <a:t>Multiplying the impulse response shifted in time according to the arrival of each of these delta functions by the amplitude of each delta function and summing these responses together yields the output waveform – applicable only to linear systems</a:t>
                </a:r>
              </a:p>
              <a:p>
                <a:r>
                  <a:rPr lang="en-IN" dirty="0"/>
                  <a:t>Mathematically this is described as the convolution of time-varying input signal </a:t>
                </a:r>
                <a14:m>
                  <m:oMath xmlns:m="http://schemas.openxmlformats.org/officeDocument/2006/math">
                    <m:r>
                      <a:rPr lang="en-IN" b="0" i="1" smtClean="0">
                        <a:latin typeface="Cambria Math" panose="02040503050406030204" pitchFamily="18" charset="0"/>
                      </a:rPr>
                      <m:t>𝑠</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with the filter’s impulse response </a:t>
                </a:r>
                <a:r>
                  <a:rPr lang="en-IN" i="1" dirty="0"/>
                  <a:t>h</a:t>
                </a:r>
                <a:r>
                  <a:rPr lang="en-IN" dirty="0"/>
                  <a:t> and defined as</a:t>
                </a:r>
              </a:p>
              <a:p>
                <a:pPr lvl="1"/>
                <a14:m>
                  <m:oMath xmlns:m="http://schemas.openxmlformats.org/officeDocument/2006/math">
                    <m:r>
                      <a:rPr lang="en-IN" b="0" i="1" smtClean="0">
                        <a:latin typeface="Cambria Math" panose="02040503050406030204" pitchFamily="18" charset="0"/>
                      </a:rPr>
                      <m:t>𝑟</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0</m:t>
                        </m:r>
                      </m:sub>
                      <m:sup>
                        <m:r>
                          <a:rPr lang="en-IN" b="0" i="1" smtClean="0">
                            <a:latin typeface="Cambria Math" panose="02040503050406030204" pitchFamily="18" charset="0"/>
                          </a:rPr>
                          <m:t>𝑇</m:t>
                        </m:r>
                      </m:sup>
                      <m:e>
                        <m:r>
                          <a:rPr lang="en-IN" b="0" i="1" smtClean="0">
                            <a:latin typeface="Cambria Math" panose="02040503050406030204" pitchFamily="18" charset="0"/>
                          </a:rPr>
                          <m:t>𝑠</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𝑑</m:t>
                        </m:r>
                        <m:r>
                          <a:rPr lang="en-IN" b="0" i="1" smtClean="0">
                            <a:latin typeface="Cambria Math" panose="02040503050406030204" pitchFamily="18" charset="0"/>
                          </a:rPr>
                          <m:t>𝜏</m:t>
                        </m:r>
                      </m:e>
                    </m:nary>
                  </m:oMath>
                </a14:m>
                <a:r>
                  <a:rPr lang="en-IN" dirty="0"/>
                  <a:t> - for continuous time signals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𝑟</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=0</m:t>
                        </m:r>
                      </m:sub>
                      <m:sup>
                        <m:r>
                          <a:rPr lang="en-IN" b="0" i="1" smtClean="0">
                            <a:latin typeface="Cambria Math" panose="02040503050406030204" pitchFamily="18" charset="0"/>
                          </a:rPr>
                          <m:t>𝑁</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𝑖</m:t>
                                </m:r>
                              </m:e>
                            </m:d>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m:t>
                            </m:r>
                          </m:sub>
                        </m:sSub>
                      </m:e>
                    </m:nary>
                  </m:oMath>
                </a14:m>
                <a:r>
                  <a:rPr lang="en-IN" dirty="0"/>
                  <a:t> - for discrete signals – digital signals</a:t>
                </a:r>
              </a:p>
              <a:p>
                <a:r>
                  <a:rPr lang="en-IN" dirty="0"/>
                  <a:t>The transfer function or the frequency response can be obtained if the impulse response is known or directly through Laplace transforms or in discrete-time systems using Z-transforms</a:t>
                </a:r>
              </a:p>
              <a:p>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876715BF-13D3-7212-152F-A9EB3588BBDA}"/>
                  </a:ext>
                </a:extLst>
              </p:cNvPr>
              <p:cNvSpPr>
                <a:spLocks noGrp="1" noRot="1" noChangeAspect="1" noMove="1" noResize="1" noEditPoints="1" noAdjustHandles="1" noChangeArrowheads="1" noChangeShapeType="1" noTextEdit="1"/>
              </p:cNvSpPr>
              <p:nvPr>
                <p:ph sz="quarter" idx="10"/>
              </p:nvPr>
            </p:nvSpPr>
            <p:spPr>
              <a:blipFill>
                <a:blip r:embed="rId2"/>
                <a:stretch>
                  <a:fillRect t="-1126" r="-697"/>
                </a:stretch>
              </a:blipFill>
            </p:spPr>
            <p:txBody>
              <a:bodyPr/>
              <a:lstStyle/>
              <a:p>
                <a:r>
                  <a:rPr lang="en-IN">
                    <a:noFill/>
                  </a:rPr>
                  <a:t> </a:t>
                </a:r>
              </a:p>
            </p:txBody>
          </p:sp>
        </mc:Fallback>
      </mc:AlternateContent>
    </p:spTree>
    <p:extLst>
      <p:ext uri="{BB962C8B-B14F-4D97-AF65-F5344CB8AC3E}">
        <p14:creationId xmlns:p14="http://schemas.microsoft.com/office/powerpoint/2010/main" val="186017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96EAF-4998-5231-813F-F7238CFF0C2A}"/>
              </a:ext>
            </a:extLst>
          </p:cNvPr>
          <p:cNvSpPr>
            <a:spLocks noGrp="1"/>
          </p:cNvSpPr>
          <p:nvPr>
            <p:ph type="title"/>
          </p:nvPr>
        </p:nvSpPr>
        <p:spPr/>
        <p:txBody>
          <a:bodyPr/>
          <a:lstStyle/>
          <a:p>
            <a:r>
              <a:rPr lang="en-IN" dirty="0"/>
              <a:t>Communication Channels and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7B643A-5724-E3FD-B0A5-2BE15BE731F0}"/>
                  </a:ext>
                </a:extLst>
              </p:cNvPr>
              <p:cNvSpPr>
                <a:spLocks noGrp="1"/>
              </p:cNvSpPr>
              <p:nvPr>
                <p:ph sz="quarter" idx="10"/>
              </p:nvPr>
            </p:nvSpPr>
            <p:spPr>
              <a:xfrm>
                <a:off x="213645" y="550863"/>
                <a:ext cx="9016498" cy="5952594"/>
              </a:xfrm>
            </p:spPr>
            <p:txBody>
              <a:bodyPr>
                <a:normAutofit fontScale="92500" lnSpcReduction="10000"/>
              </a:bodyPr>
              <a:lstStyle/>
              <a:p>
                <a:r>
                  <a:rPr lang="en-IN" dirty="0"/>
                  <a:t>Linear Filter Model</a:t>
                </a:r>
              </a:p>
              <a:p>
                <a:pPr lvl="1"/>
                <a:r>
                  <a:rPr lang="en-IN" dirty="0"/>
                  <a:t>Time In-variant</a:t>
                </a:r>
              </a:p>
              <a:p>
                <a:pPr lvl="2"/>
                <a:r>
                  <a:rPr lang="en-IN" dirty="0"/>
                  <a:t>An LTI filter can be uniquely specified by its impulse response </a:t>
                </a:r>
                <a:r>
                  <a:rPr lang="en-IN" i="1" dirty="0"/>
                  <a:t>h</a:t>
                </a:r>
                <a:r>
                  <a:rPr lang="en-IN" dirty="0"/>
                  <a:t> and the output of the filter is mathematically expressed as </a:t>
                </a:r>
                <a:r>
                  <a:rPr lang="en-IN" b="1" dirty="0"/>
                  <a:t>the convolution of the input with that impulse response</a:t>
                </a:r>
                <a:endParaRPr lang="en-IN" dirty="0"/>
              </a:p>
              <a:p>
                <a:pPr lvl="2"/>
                <a:r>
                  <a:rPr lang="en-IN" dirty="0"/>
                  <a:t>Telephone line -  the output </a:t>
                </a:r>
                <a14:m>
                  <m:oMath xmlns:m="http://schemas.openxmlformats.org/officeDocument/2006/math">
                    <m:r>
                      <a:rPr lang="en-IN" b="0" i="1" smtClean="0">
                        <a:latin typeface="Cambria Math" panose="02040503050406030204" pitchFamily="18" charset="0"/>
                      </a:rPr>
                      <m:t>𝑟</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oMath>
                </a14:m>
                <a:r>
                  <a:rPr lang="en-IN" dirty="0"/>
                  <a:t>of the channel is the convolution of linear filter response </a:t>
                </a:r>
                <a14:m>
                  <m:oMath xmlns:m="http://schemas.openxmlformats.org/officeDocument/2006/math">
                    <m:r>
                      <a:rPr lang="en-IN" b="0" i="1" smtClean="0">
                        <a:latin typeface="Cambria Math" panose="02040503050406030204" pitchFamily="18" charset="0"/>
                      </a:rPr>
                      <m:t>h</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and the transmitted signal </a:t>
                </a:r>
                <a14:m>
                  <m:oMath xmlns:m="http://schemas.openxmlformats.org/officeDocument/2006/math">
                    <m:r>
                      <a:rPr lang="en-IN" b="0" i="1" smtClean="0">
                        <a:latin typeface="Cambria Math" panose="02040503050406030204" pitchFamily="18" charset="0"/>
                      </a:rPr>
                      <m:t>𝑠</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pPr lvl="3"/>
                <a14:m>
                  <m:oMath xmlns:m="http://schemas.openxmlformats.org/officeDocument/2006/math">
                    <m:r>
                      <a:rPr lang="en-IN" b="0" i="1" smtClean="0">
                        <a:latin typeface="Cambria Math" panose="02040503050406030204" pitchFamily="18" charset="0"/>
                      </a:rPr>
                      <m:t>𝑟</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𝑠</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b="0" i="1" smtClean="0">
                            <a:latin typeface="Cambria Math" panose="02040503050406030204" pitchFamily="18" charset="0"/>
                          </a:rPr>
                          <m:t>𝑑</m:t>
                        </m:r>
                        <m:r>
                          <a:rPr lang="en-IN" b="0" i="1" smtClean="0">
                            <a:latin typeface="Cambria Math" panose="02040503050406030204" pitchFamily="18" charset="0"/>
                          </a:rPr>
                          <m:t>𝜏</m:t>
                        </m:r>
                      </m:e>
                    </m:nary>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endParaRPr lang="en-IN" dirty="0"/>
              </a:p>
              <a:p>
                <a:pPr lvl="3"/>
                <a14:m>
                  <m:oMath xmlns:m="http://schemas.openxmlformats.org/officeDocument/2006/math">
                    <m:r>
                      <a:rPr lang="en-IN" b="0" i="1" smtClean="0">
                        <a:latin typeface="Cambria Math" panose="02040503050406030204" pitchFamily="18" charset="0"/>
                      </a:rPr>
                      <m:t>h</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the impulse response of linear filter and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the additive random noise process</a:t>
                </a:r>
              </a:p>
              <a:p>
                <a:pPr lvl="1"/>
                <a:r>
                  <a:rPr lang="en-IN" dirty="0"/>
                  <a:t>Time Variant</a:t>
                </a:r>
              </a:p>
              <a:p>
                <a:pPr lvl="2"/>
                <a:r>
                  <a:rPr lang="en-IN" dirty="0"/>
                  <a:t>Fading/wireless channels are time variant</a:t>
                </a:r>
              </a:p>
              <a:p>
                <a:pPr lvl="2"/>
                <a:r>
                  <a:rPr lang="en-IN" dirty="0"/>
                  <a:t> The linear filter representation of the channel is characterized by time-variant impulse response </a:t>
                </a:r>
                <a14:m>
                  <m:oMath xmlns:m="http://schemas.openxmlformats.org/officeDocument/2006/math">
                    <m:r>
                      <a:rPr lang="en-IN" b="0" i="1" smtClean="0">
                        <a:latin typeface="Cambria Math" panose="02040503050406030204" pitchFamily="18" charset="0"/>
                      </a:rPr>
                      <m:t>h</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oMath>
                </a14:m>
                <a:endParaRPr lang="en-IN" dirty="0"/>
              </a:p>
              <a:p>
                <a:pPr lvl="2"/>
                <a:r>
                  <a:rPr lang="en-IN" dirty="0"/>
                  <a:t>A typical time-variant channel impulse response </a:t>
                </a:r>
                <a14:m>
                  <m:oMath xmlns:m="http://schemas.openxmlformats.org/officeDocument/2006/math">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oMath>
                </a14:m>
                <a:r>
                  <a:rPr lang="en-IN" dirty="0"/>
                  <a:t> is of the form</a:t>
                </a:r>
              </a:p>
              <a:p>
                <a:pPr lvl="3"/>
                <a14:m>
                  <m:oMath xmlns:m="http://schemas.openxmlformats.org/officeDocument/2006/math">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b="0" i="1" smtClean="0">
                        <a:latin typeface="Cambria Math" panose="02040503050406030204" pitchFamily="18" charset="0"/>
                      </a:rPr>
                      <m:t>=</m:t>
                    </m:r>
                    <m:nary>
                      <m:naryPr>
                        <m:ctrlPr>
                          <a:rPr lang="en-IN"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𝐿</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𝛿</m:t>
                        </m:r>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𝑘</m:t>
                            </m:r>
                          </m:sub>
                        </m:sSub>
                        <m:r>
                          <a:rPr lang="en-IN" b="0" i="1" smtClean="0">
                            <a:latin typeface="Cambria Math" panose="02040503050406030204" pitchFamily="18" charset="0"/>
                          </a:rPr>
                          <m:t>)</m:t>
                        </m:r>
                      </m:e>
                    </m:nary>
                  </m:oMath>
                </a14:m>
                <a:endParaRPr lang="en-IN" dirty="0"/>
              </a:p>
              <a:p>
                <a:pPr lvl="3"/>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𝑘</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represents the time-varying attenuation factors for L multipath propagation paths and is modelled by </a:t>
                </a:r>
                <a:r>
                  <a:rPr lang="en-IN" b="1" dirty="0"/>
                  <a:t>Rayleigh distribution</a:t>
                </a:r>
              </a:p>
              <a:p>
                <a:pPr lvl="3"/>
                <a:r>
                  <a:rPr lang="en-IN" dirty="0"/>
                  <a:t>Phase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𝑘</m:t>
                        </m:r>
                      </m:sub>
                    </m:sSub>
                  </m:oMath>
                </a14:m>
                <a:r>
                  <a:rPr lang="en-IN" dirty="0"/>
                  <a:t> is modelled by </a:t>
                </a:r>
                <a:r>
                  <a:rPr lang="en-IN" b="1" dirty="0"/>
                  <a:t>Uniform distribution</a:t>
                </a:r>
              </a:p>
              <a:p>
                <a:pPr lvl="3"/>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𝑘</m:t>
                        </m:r>
                      </m:sub>
                    </m:sSub>
                  </m:oMath>
                </a14:m>
                <a:r>
                  <a:rPr lang="en-IN" dirty="0"/>
                  <a:t> - time delay of the multipath propagation component and is modelled by </a:t>
                </a:r>
                <a:r>
                  <a:rPr lang="en-IN" b="1" dirty="0"/>
                  <a:t>Poisson distribution</a:t>
                </a:r>
              </a:p>
              <a:p>
                <a:pPr lvl="3"/>
                <a:endParaRPr lang="en-IN" dirty="0"/>
              </a:p>
            </p:txBody>
          </p:sp>
        </mc:Choice>
        <mc:Fallback xmlns="">
          <p:sp>
            <p:nvSpPr>
              <p:cNvPr id="3" name="Content Placeholder 2">
                <a:extLst>
                  <a:ext uri="{FF2B5EF4-FFF2-40B4-BE49-F238E27FC236}">
                    <a16:creationId xmlns:a16="http://schemas.microsoft.com/office/drawing/2014/main" id="{227B643A-5724-E3FD-B0A5-2BE15BE731F0}"/>
                  </a:ext>
                </a:extLst>
              </p:cNvPr>
              <p:cNvSpPr>
                <a:spLocks noGrp="1" noRot="1" noChangeAspect="1" noMove="1" noResize="1" noEditPoints="1" noAdjustHandles="1" noChangeArrowheads="1" noChangeShapeType="1" noTextEdit="1"/>
              </p:cNvSpPr>
              <p:nvPr>
                <p:ph sz="quarter" idx="10"/>
              </p:nvPr>
            </p:nvSpPr>
            <p:spPr>
              <a:xfrm>
                <a:off x="213645" y="550863"/>
                <a:ext cx="9016498" cy="5952594"/>
              </a:xfrm>
              <a:blipFill>
                <a:blip r:embed="rId2"/>
                <a:stretch>
                  <a:fillRect t="-1228" r="-338"/>
                </a:stretch>
              </a:blipFill>
            </p:spPr>
            <p:txBody>
              <a:bodyPr/>
              <a:lstStyle/>
              <a:p>
                <a:r>
                  <a:rPr lang="en-IN">
                    <a:noFill/>
                  </a:rPr>
                  <a:t> </a:t>
                </a:r>
              </a:p>
            </p:txBody>
          </p:sp>
        </mc:Fallback>
      </mc:AlternateContent>
      <p:grpSp>
        <p:nvGrpSpPr>
          <p:cNvPr id="4" name="Group 3">
            <a:extLst>
              <a:ext uri="{FF2B5EF4-FFF2-40B4-BE49-F238E27FC236}">
                <a16:creationId xmlns:a16="http://schemas.microsoft.com/office/drawing/2014/main" id="{AC9C7638-6BEB-C203-C57C-9750B61B2EC7}"/>
              </a:ext>
            </a:extLst>
          </p:cNvPr>
          <p:cNvGrpSpPr/>
          <p:nvPr/>
        </p:nvGrpSpPr>
        <p:grpSpPr>
          <a:xfrm>
            <a:off x="9395671" y="963046"/>
            <a:ext cx="2713374" cy="1855098"/>
            <a:chOff x="9634712" y="568763"/>
            <a:chExt cx="2496717" cy="1558016"/>
          </a:xfrm>
        </p:grpSpPr>
        <p:sp>
          <p:nvSpPr>
            <p:cNvPr id="8" name="TextBox 7">
              <a:extLst>
                <a:ext uri="{FF2B5EF4-FFF2-40B4-BE49-F238E27FC236}">
                  <a16:creationId xmlns:a16="http://schemas.microsoft.com/office/drawing/2014/main" id="{5F69F430-D9E5-69CA-6E0D-3F75151A42D8}"/>
                </a:ext>
              </a:extLst>
            </p:cNvPr>
            <p:cNvSpPr txBox="1"/>
            <p:nvPr/>
          </p:nvSpPr>
          <p:spPr>
            <a:xfrm>
              <a:off x="9756396" y="1788225"/>
              <a:ext cx="2249197" cy="338554"/>
            </a:xfrm>
            <a:prstGeom prst="rect">
              <a:avLst/>
            </a:prstGeom>
            <a:noFill/>
          </p:spPr>
          <p:txBody>
            <a:bodyPr wrap="square" rtlCol="0">
              <a:spAutoFit/>
            </a:bodyPr>
            <a:lstStyle/>
            <a:p>
              <a:pPr algn="ctr"/>
              <a:r>
                <a:rPr lang="en-IN" sz="1600" b="1" dirty="0">
                  <a:latin typeface="Gotham Light" pitchFamily="50" charset="0"/>
                </a:rPr>
                <a:t>LFC – Time In-variant</a:t>
              </a:r>
            </a:p>
          </p:txBody>
        </p:sp>
        <p:pic>
          <p:nvPicPr>
            <p:cNvPr id="9" name="Picture 8">
              <a:extLst>
                <a:ext uri="{FF2B5EF4-FFF2-40B4-BE49-F238E27FC236}">
                  <a16:creationId xmlns:a16="http://schemas.microsoft.com/office/drawing/2014/main" id="{B53B07B7-B8FF-3905-31FF-F0FDDC225C32}"/>
                </a:ext>
              </a:extLst>
            </p:cNvPr>
            <p:cNvPicPr>
              <a:picLocks noChangeAspect="1"/>
            </p:cNvPicPr>
            <p:nvPr/>
          </p:nvPicPr>
          <p:blipFill>
            <a:blip r:embed="rId3"/>
            <a:stretch>
              <a:fillRect/>
            </a:stretch>
          </p:blipFill>
          <p:spPr>
            <a:xfrm>
              <a:off x="9634712" y="568763"/>
              <a:ext cx="2496717" cy="1311741"/>
            </a:xfrm>
            <a:prstGeom prst="rect">
              <a:avLst/>
            </a:prstGeom>
          </p:spPr>
        </p:pic>
      </p:grpSp>
      <p:grpSp>
        <p:nvGrpSpPr>
          <p:cNvPr id="10" name="Group 9">
            <a:extLst>
              <a:ext uri="{FF2B5EF4-FFF2-40B4-BE49-F238E27FC236}">
                <a16:creationId xmlns:a16="http://schemas.microsoft.com/office/drawing/2014/main" id="{64B068BC-A63D-33FB-7848-80B7A4DAC2FF}"/>
              </a:ext>
            </a:extLst>
          </p:cNvPr>
          <p:cNvGrpSpPr/>
          <p:nvPr/>
        </p:nvGrpSpPr>
        <p:grpSpPr>
          <a:xfrm>
            <a:off x="9230143" y="3788875"/>
            <a:ext cx="2952978" cy="1666183"/>
            <a:chOff x="9202194" y="3293209"/>
            <a:chExt cx="2952978" cy="1666183"/>
          </a:xfrm>
        </p:grpSpPr>
        <p:pic>
          <p:nvPicPr>
            <p:cNvPr id="11" name="Picture 10">
              <a:extLst>
                <a:ext uri="{FF2B5EF4-FFF2-40B4-BE49-F238E27FC236}">
                  <a16:creationId xmlns:a16="http://schemas.microsoft.com/office/drawing/2014/main" id="{8DDE714E-9EB6-3BC2-720A-6ABFB631901E}"/>
                </a:ext>
              </a:extLst>
            </p:cNvPr>
            <p:cNvPicPr>
              <a:picLocks noChangeAspect="1"/>
            </p:cNvPicPr>
            <p:nvPr/>
          </p:nvPicPr>
          <p:blipFill>
            <a:blip r:embed="rId4"/>
            <a:stretch>
              <a:fillRect/>
            </a:stretch>
          </p:blipFill>
          <p:spPr>
            <a:xfrm>
              <a:off x="9202194" y="3293209"/>
              <a:ext cx="2952978" cy="1494945"/>
            </a:xfrm>
            <a:prstGeom prst="rect">
              <a:avLst/>
            </a:prstGeom>
          </p:spPr>
        </p:pic>
        <p:sp>
          <p:nvSpPr>
            <p:cNvPr id="12" name="TextBox 11">
              <a:extLst>
                <a:ext uri="{FF2B5EF4-FFF2-40B4-BE49-F238E27FC236}">
                  <a16:creationId xmlns:a16="http://schemas.microsoft.com/office/drawing/2014/main" id="{E36F22D1-27EB-032B-931D-4F6FC9FD2E03}"/>
                </a:ext>
              </a:extLst>
            </p:cNvPr>
            <p:cNvSpPr txBox="1"/>
            <p:nvPr/>
          </p:nvSpPr>
          <p:spPr>
            <a:xfrm>
              <a:off x="9561936" y="4620838"/>
              <a:ext cx="1976287" cy="338554"/>
            </a:xfrm>
            <a:prstGeom prst="rect">
              <a:avLst/>
            </a:prstGeom>
            <a:noFill/>
          </p:spPr>
          <p:txBody>
            <a:bodyPr wrap="square" rtlCol="0">
              <a:spAutoFit/>
            </a:bodyPr>
            <a:lstStyle/>
            <a:p>
              <a:pPr algn="ctr"/>
              <a:r>
                <a:rPr lang="en-IN" sz="1600" b="1" dirty="0">
                  <a:latin typeface="Gotham Light" pitchFamily="50" charset="0"/>
                </a:rPr>
                <a:t>LFC – Time Variant</a:t>
              </a:r>
            </a:p>
          </p:txBody>
        </p:sp>
      </p:grpSp>
    </p:spTree>
    <p:extLst>
      <p:ext uri="{BB962C8B-B14F-4D97-AF65-F5344CB8AC3E}">
        <p14:creationId xmlns:p14="http://schemas.microsoft.com/office/powerpoint/2010/main" val="214668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172E8-AFF1-CFE7-FD1C-5E155A68489B}"/>
              </a:ext>
            </a:extLst>
          </p:cNvPr>
          <p:cNvSpPr>
            <a:spLocks noGrp="1"/>
          </p:cNvSpPr>
          <p:nvPr>
            <p:ph type="title"/>
          </p:nvPr>
        </p:nvSpPr>
        <p:spPr/>
        <p:txBody>
          <a:bodyPr/>
          <a:lstStyle/>
          <a:p>
            <a:r>
              <a:rPr lang="en-IN"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BD918A-CF77-1D79-84C3-D978559F15C5}"/>
                  </a:ext>
                </a:extLst>
              </p:cNvPr>
              <p:cNvSpPr>
                <a:spLocks noGrp="1"/>
              </p:cNvSpPr>
              <p:nvPr>
                <p:ph sz="quarter" idx="10"/>
              </p:nvPr>
            </p:nvSpPr>
            <p:spPr/>
            <p:txBody>
              <a:bodyPr>
                <a:normAutofit fontScale="70000" lnSpcReduction="20000"/>
              </a:bodyPr>
              <a:lstStyle/>
              <a:p>
                <a:r>
                  <a:rPr lang="en-IN" dirty="0"/>
                  <a:t>A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defined to be a function of time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 </m:t>
                    </m:r>
                    <m:r>
                      <a:rPr lang="en-IN" b="0" i="1" smtClean="0">
                        <a:latin typeface="Cambria Math" panose="02040503050406030204" pitchFamily="18" charset="0"/>
                      </a:rPr>
                      <m:t>ℛ</m:t>
                    </m:r>
                    <m:r>
                      <a:rPr lang="en-IN" b="0" i="1" smtClean="0">
                        <a:latin typeface="Cambria Math" panose="02040503050406030204" pitchFamily="18" charset="0"/>
                      </a:rPr>
                      <m:t>)</m:t>
                    </m:r>
                  </m:oMath>
                </a14:m>
                <a:endParaRPr lang="en-IN" dirty="0"/>
              </a:p>
              <a:p>
                <a:r>
                  <a:rPr lang="en-IN" dirty="0"/>
                  <a:t>A continuous signal is a function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of the real valued variable </a:t>
                </a:r>
                <a14:m>
                  <m:oMath xmlns:m="http://schemas.openxmlformats.org/officeDocument/2006/math">
                    <m:r>
                      <a:rPr lang="en-IN" b="0" i="1" smtClean="0">
                        <a:latin typeface="Cambria Math" panose="02040503050406030204" pitchFamily="18" charset="0"/>
                      </a:rPr>
                      <m:t>𝑡</m:t>
                    </m:r>
                  </m:oMath>
                </a14:m>
                <a:r>
                  <a:rPr lang="en-IN" dirty="0"/>
                  <a:t>, usually denoting time</a:t>
                </a:r>
              </a:p>
              <a:p>
                <a:r>
                  <a:rPr lang="en-IN" dirty="0"/>
                  <a:t>A discrete-time signal is a sequence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r>
                      <a:rPr lang="en-IN" b="0" i="1" smtClean="0">
                        <a:latin typeface="Cambria Math" panose="02040503050406030204" pitchFamily="18" charset="0"/>
                      </a:rPr>
                      <m:t>}</m:t>
                    </m:r>
                  </m:oMath>
                </a14:m>
                <a:r>
                  <a:rPr lang="en-IN" dirty="0"/>
                  <a:t> where k usually indexes a discrete progression in time</a:t>
                </a:r>
              </a:p>
              <a:p>
                <a:r>
                  <a:rPr lang="en-IN" dirty="0"/>
                  <a:t>Often a discrete-time signal results from sampling a continuous-time signal and written as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𝑘𝑇</m:t>
                    </m:r>
                    <m:r>
                      <a:rPr lang="en-IN" b="0" i="1" smtClean="0">
                        <a:latin typeface="Cambria Math" panose="02040503050406030204" pitchFamily="18" charset="0"/>
                      </a:rPr>
                      <m:t>)</m:t>
                    </m:r>
                  </m:oMath>
                </a14:m>
                <a:r>
                  <a:rPr lang="en-IN" dirty="0"/>
                  <a:t> where T is the sampling interval and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𝜋</m:t>
                        </m:r>
                      </m:num>
                      <m:den>
                        <m:r>
                          <a:rPr lang="en-IN" b="0" i="1" smtClean="0">
                            <a:latin typeface="Cambria Math" panose="02040503050406030204" pitchFamily="18" charset="0"/>
                          </a:rPr>
                          <m:t>𝑇</m:t>
                        </m:r>
                      </m:den>
                    </m:f>
                  </m:oMath>
                </a14:m>
                <a:r>
                  <a:rPr lang="en-IN" dirty="0"/>
                  <a:t> is the sampling frequency in radians per second</a:t>
                </a:r>
              </a:p>
              <a:p>
                <a:r>
                  <a:rPr lang="en-IN" dirty="0"/>
                  <a:t>The sampling operation can be expressed as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𝑘𝑇</m:t>
                        </m:r>
                      </m:e>
                    </m:d>
                    <m:r>
                      <a:rPr lang="en-IN" b="0" i="1" smtClean="0">
                        <a:latin typeface="Cambria Math" panose="02040503050406030204" pitchFamily="18" charset="0"/>
                      </a:rPr>
                      <m:t>=</m:t>
                    </m:r>
                    <m:nary>
                      <m:naryPr>
                        <m:limLoc m:val="undOvr"/>
                        <m:ctrlPr>
                          <a:rPr lang="en-IN"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𝛿</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r>
                              <a:rPr lang="en-IN" b="0" i="1" smtClean="0">
                                <a:latin typeface="Cambria Math" panose="02040503050406030204" pitchFamily="18" charset="0"/>
                              </a:rPr>
                              <m:t>−</m:t>
                            </m:r>
                            <m:r>
                              <a:rPr lang="en-IN" b="0" i="1" smtClean="0">
                                <a:latin typeface="Cambria Math" panose="02040503050406030204" pitchFamily="18" charset="0"/>
                              </a:rPr>
                              <m:t>𝑘𝑇</m:t>
                            </m:r>
                          </m:e>
                        </m:d>
                        <m:r>
                          <a:rPr lang="en-IN" b="0" i="1" smtClean="0">
                            <a:latin typeface="Cambria Math" panose="02040503050406030204" pitchFamily="18" charset="0"/>
                          </a:rPr>
                          <m:t>𝑑</m:t>
                        </m:r>
                        <m:r>
                          <a:rPr lang="en-IN" b="0" i="1" smtClean="0">
                            <a:latin typeface="Cambria Math" panose="02040503050406030204" pitchFamily="18" charset="0"/>
                          </a:rPr>
                          <m:t>𝜏</m:t>
                        </m:r>
                        <m:r>
                          <a:rPr lang="en-IN" b="0" i="1" smtClean="0">
                            <a:latin typeface="Cambria Math" panose="02040503050406030204" pitchFamily="18" charset="0"/>
                          </a:rPr>
                          <m:t>,  </m:t>
                        </m:r>
                        <m:r>
                          <a:rPr lang="en-IN" b="0" i="1" smtClean="0">
                            <a:latin typeface="Cambria Math" panose="02040503050406030204" pitchFamily="18" charset="0"/>
                          </a:rPr>
                          <m:t>𝑤h𝑒𝑟𝑒</m:t>
                        </m:r>
                        <m:r>
                          <a:rPr lang="en-IN" b="0" i="1" smtClean="0">
                            <a:latin typeface="Cambria Math" panose="02040503050406030204" pitchFamily="18" charset="0"/>
                          </a:rPr>
                          <m:t> </m:t>
                        </m:r>
                        <m:r>
                          <a:rPr lang="en-IN" b="0" i="1" smtClean="0">
                            <a:latin typeface="Cambria Math" panose="02040503050406030204" pitchFamily="18" charset="0"/>
                          </a:rPr>
                          <m:t>𝛿</m:t>
                        </m:r>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e>
                    </m:nary>
                  </m:oMath>
                </a14:m>
                <a:r>
                  <a:rPr lang="en-IN" dirty="0"/>
                  <a:t> is the Dirac delta function or continuous-time impulse</a:t>
                </a:r>
              </a:p>
              <a:p>
                <a:r>
                  <a:rPr lang="en-IN" dirty="0"/>
                  <a:t>The discrete-time signal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oMath>
                </a14:m>
                <a:r>
                  <a:rPr lang="en-IN" dirty="0"/>
                  <a:t> has a continuous-time </a:t>
                </a:r>
                <a:r>
                  <a:rPr lang="en-IN" i="1" dirty="0"/>
                  <a:t>pulse amplitude modulation (PAM)</a:t>
                </a:r>
                <a:r>
                  <a:rPr lang="en-IN" dirty="0"/>
                  <a:t> representation</a:t>
                </a:r>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𝑡</m:t>
                        </m:r>
                      </m:e>
                    </m:d>
                    <m:r>
                      <a:rPr lang="en-IN" b="0" i="1" dirty="0" smtClean="0">
                        <a:latin typeface="Cambria Math" panose="02040503050406030204" pitchFamily="18" charset="0"/>
                      </a:rPr>
                      <m:t>=</m:t>
                    </m:r>
                    <m:nary>
                      <m:naryPr>
                        <m:chr m:val="∑"/>
                        <m:ctrlPr>
                          <a:rPr lang="en-IN" b="0" i="1" dirty="0" smtClean="0">
                            <a:latin typeface="Cambria Math" panose="02040503050406030204" pitchFamily="18" charset="0"/>
                          </a:rPr>
                        </m:ctrlPr>
                      </m:naryPr>
                      <m:sub>
                        <m:r>
                          <m:rPr>
                            <m:brk m:alnAt="23"/>
                          </m:rPr>
                          <a:rPr lang="en-IN" b="0" i="1" dirty="0" smtClean="0">
                            <a:latin typeface="Cambria Math" panose="02040503050406030204" pitchFamily="18" charset="0"/>
                          </a:rPr>
                          <m:t>𝑘</m:t>
                        </m:r>
                        <m:r>
                          <a:rPr lang="en-IN" b="0" i="1" dirty="0" smtClean="0">
                            <a:latin typeface="Cambria Math" panose="02040503050406030204" pitchFamily="18" charset="0"/>
                          </a:rPr>
                          <m:t>=−∞</m:t>
                        </m:r>
                      </m:sub>
                      <m:sup>
                        <m:r>
                          <a:rPr lang="en-IN" b="0" i="1" dirty="0" smtClean="0">
                            <a:latin typeface="Cambria Math" panose="02040503050406030204" pitchFamily="18" charset="0"/>
                          </a:rPr>
                          <m:t>∞</m:t>
                        </m:r>
                      </m:sup>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𝑥</m:t>
                            </m:r>
                          </m:e>
                          <m:sub>
                            <m:r>
                              <a:rPr lang="en-IN" b="0" i="1" dirty="0" smtClean="0">
                                <a:latin typeface="Cambria Math" panose="02040503050406030204" pitchFamily="18" charset="0"/>
                              </a:rPr>
                              <m:t>𝑘</m:t>
                            </m:r>
                          </m:sub>
                        </m:sSub>
                        <m:r>
                          <a:rPr lang="en-IN" b="0" i="1" dirty="0" smtClean="0">
                            <a:latin typeface="Cambria Math" panose="02040503050406030204" pitchFamily="18" charset="0"/>
                          </a:rPr>
                          <m:t>𝛿</m:t>
                        </m:r>
                        <m:r>
                          <a:rPr lang="en-IN" b="0" i="1" dirty="0" smtClean="0">
                            <a:latin typeface="Cambria Math" panose="02040503050406030204" pitchFamily="18" charset="0"/>
                          </a:rPr>
                          <m:t>(</m:t>
                        </m:r>
                        <m:r>
                          <a:rPr lang="en-IN" b="0" i="1" dirty="0" smtClean="0">
                            <a:latin typeface="Cambria Math" panose="02040503050406030204" pitchFamily="18" charset="0"/>
                          </a:rPr>
                          <m:t>𝑡</m:t>
                        </m:r>
                        <m:r>
                          <a:rPr lang="en-IN" b="0" i="1" dirty="0" smtClean="0">
                            <a:latin typeface="Cambria Math" panose="02040503050406030204" pitchFamily="18" charset="0"/>
                          </a:rPr>
                          <m:t>−</m:t>
                        </m:r>
                        <m:r>
                          <a:rPr lang="en-IN" b="0" i="1" dirty="0" smtClean="0">
                            <a:latin typeface="Cambria Math" panose="02040503050406030204" pitchFamily="18" charset="0"/>
                          </a:rPr>
                          <m:t>𝑘𝑇</m:t>
                        </m:r>
                        <m:r>
                          <a:rPr lang="en-IN" b="0" i="1" dirty="0" smtClean="0">
                            <a:latin typeface="Cambria Math" panose="02040503050406030204" pitchFamily="18" charset="0"/>
                          </a:rPr>
                          <m:t>)</m:t>
                        </m:r>
                      </m:e>
                    </m:nary>
                  </m:oMath>
                </a14:m>
                <a:r>
                  <a:rPr lang="en-IN" dirty="0"/>
                  <a:t> in terms of impulses</a:t>
                </a:r>
              </a:p>
              <a:p>
                <a:r>
                  <a:rPr lang="en-IN" dirty="0"/>
                  <a:t>A complex valued signal is represented as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𝜔</m:t>
                        </m:r>
                        <m:r>
                          <a:rPr lang="en-IN" b="0" i="1" smtClean="0">
                            <a:latin typeface="Cambria Math" panose="02040503050406030204" pitchFamily="18" charset="0"/>
                          </a:rPr>
                          <m:t>𝑘𝑇</m:t>
                        </m:r>
                      </m:sup>
                    </m:sSup>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𝜔</m:t>
                            </m:r>
                            <m:r>
                              <a:rPr lang="en-IN" b="0" i="1" smtClean="0">
                                <a:latin typeface="Cambria Math" panose="02040503050406030204" pitchFamily="18" charset="0"/>
                              </a:rPr>
                              <m:t>𝑘𝑇</m:t>
                            </m:r>
                          </m:e>
                        </m:d>
                      </m:e>
                    </m:func>
                    <m:r>
                      <a:rPr lang="en-IN" b="0" i="1" smtClean="0">
                        <a:latin typeface="Cambria Math" panose="02040503050406030204" pitchFamily="18" charset="0"/>
                      </a:rPr>
                      <m:t>−</m:t>
                    </m:r>
                    <m:r>
                      <a:rPr lang="en-IN" b="0" i="1" smtClean="0">
                        <a:latin typeface="Cambria Math" panose="02040503050406030204" pitchFamily="18" charset="0"/>
                      </a:rPr>
                      <m:t>𝑗𝑠𝑖𝑛</m:t>
                    </m:r>
                    <m:r>
                      <a:rPr lang="en-IN" b="0" i="1" smtClean="0">
                        <a:latin typeface="Cambria Math" panose="02040503050406030204" pitchFamily="18" charset="0"/>
                      </a:rPr>
                      <m:t>(</m:t>
                    </m:r>
                    <m:r>
                      <a:rPr lang="en-IN" b="0" i="1" smtClean="0">
                        <a:latin typeface="Cambria Math" panose="02040503050406030204" pitchFamily="18" charset="0"/>
                      </a:rPr>
                      <m:t>𝜔</m:t>
                    </m:r>
                    <m:r>
                      <a:rPr lang="en-IN" b="0" i="1" smtClean="0">
                        <a:latin typeface="Cambria Math" panose="02040503050406030204" pitchFamily="18" charset="0"/>
                      </a:rPr>
                      <m:t>𝑘𝑇</m:t>
                    </m:r>
                    <m:r>
                      <a:rPr lang="en-IN" b="0" i="1" smtClean="0">
                        <a:latin typeface="Cambria Math" panose="02040503050406030204" pitchFamily="18" charset="0"/>
                      </a:rPr>
                      <m:t>)</m:t>
                    </m:r>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e>
                      <m:sub>
                        <m:r>
                          <a:rPr lang="en-IN" b="0" i="1" smtClean="0">
                            <a:latin typeface="Cambria Math" panose="02040503050406030204" pitchFamily="18" charset="0"/>
                          </a:rPr>
                          <m:t> </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𝜔</m:t>
                        </m:r>
                        <m:r>
                          <a:rPr lang="en-IN" b="0" i="1" smtClean="0">
                            <a:latin typeface="Cambria Math" panose="02040503050406030204" pitchFamily="18" charset="0"/>
                          </a:rPr>
                          <m:t>𝑡</m:t>
                        </m:r>
                      </m:sup>
                    </m:sSup>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𝜔</m:t>
                            </m:r>
                            <m:r>
                              <a:rPr lang="en-IN" b="0" i="1" smtClean="0">
                                <a:latin typeface="Cambria Math" panose="02040503050406030204" pitchFamily="18" charset="0"/>
                              </a:rPr>
                              <m:t>𝑡</m:t>
                            </m:r>
                          </m:e>
                        </m:d>
                      </m:e>
                    </m:func>
                    <m:r>
                      <a:rPr lang="en-IN" b="0" i="1" smtClean="0">
                        <a:latin typeface="Cambria Math" panose="02040503050406030204" pitchFamily="18" charset="0"/>
                      </a:rPr>
                      <m:t>−</m:t>
                    </m:r>
                    <m:r>
                      <a:rPr lang="en-IN" b="0" i="1" smtClean="0">
                        <a:latin typeface="Cambria Math" panose="02040503050406030204" pitchFamily="18" charset="0"/>
                      </a:rPr>
                      <m:t>𝑗𝑠𝑖𝑛</m:t>
                    </m:r>
                    <m:r>
                      <a:rPr lang="en-IN" b="0" i="1" smtClean="0">
                        <a:latin typeface="Cambria Math" panose="02040503050406030204" pitchFamily="18" charset="0"/>
                      </a:rPr>
                      <m:t>(</m:t>
                    </m:r>
                    <m:r>
                      <a:rPr lang="en-IN" b="0" i="1" smtClean="0">
                        <a:latin typeface="Cambria Math" panose="02040503050406030204" pitchFamily="18" charset="0"/>
                      </a:rPr>
                      <m:t>𝜔</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where </a:t>
                </a:r>
                <a14:m>
                  <m:oMath xmlns:m="http://schemas.openxmlformats.org/officeDocument/2006/math">
                    <m:r>
                      <a:rPr lang="en-IN" b="0" i="1" smtClean="0">
                        <a:latin typeface="Cambria Math" panose="02040503050406030204" pitchFamily="18" charset="0"/>
                      </a:rPr>
                      <m:t>𝑗</m:t>
                    </m:r>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−1</m:t>
                        </m:r>
                      </m:e>
                    </m:rad>
                  </m:oMath>
                </a14:m>
                <a:endParaRPr lang="en-IN" dirty="0"/>
              </a:p>
              <a:p>
                <a:r>
                  <a:rPr lang="en-IN" dirty="0"/>
                  <a:t>Signals in engineering are typically classified into five different mathematical classifications</a:t>
                </a:r>
              </a:p>
              <a:p>
                <a:pPr lvl="1"/>
                <a:r>
                  <a:rPr lang="en-IN" dirty="0"/>
                  <a:t>Deterministic or random</a:t>
                </a:r>
              </a:p>
              <a:p>
                <a:pPr lvl="1"/>
                <a:r>
                  <a:rPr lang="en-IN" dirty="0"/>
                  <a:t>Energy or power</a:t>
                </a:r>
              </a:p>
              <a:p>
                <a:pPr lvl="1"/>
                <a:r>
                  <a:rPr lang="en-IN" dirty="0"/>
                  <a:t>Periodic or aperiodic</a:t>
                </a:r>
              </a:p>
              <a:p>
                <a:pPr lvl="1"/>
                <a:r>
                  <a:rPr lang="en-IN" dirty="0"/>
                  <a:t>Complex or real</a:t>
                </a:r>
              </a:p>
              <a:p>
                <a:pPr lvl="1"/>
                <a:r>
                  <a:rPr lang="en-IN" dirty="0"/>
                  <a:t>Continuous or discrete time</a:t>
                </a:r>
              </a:p>
              <a:p>
                <a:r>
                  <a:rPr lang="en-IN" dirty="0"/>
                  <a:t>If a system is linear and time in-variant (LTI), the it is characterized by its pulse response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𝑘</m:t>
                        </m:r>
                      </m:sub>
                    </m:sSub>
                  </m:oMath>
                </a14:m>
                <a:r>
                  <a:rPr lang="en-IN" dirty="0"/>
                  <a:t>(for a discrete system) or </a:t>
                </a:r>
                <a14:m>
                  <m:oMath xmlns:m="http://schemas.openxmlformats.org/officeDocument/2006/math">
                    <m:r>
                      <a:rPr lang="en-IN" b="0" i="1" smtClean="0">
                        <a:latin typeface="Cambria Math" panose="02040503050406030204" pitchFamily="18" charset="0"/>
                      </a:rPr>
                      <m:t>h</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(for a continuous-time system)</a:t>
                </a:r>
              </a:p>
              <a:p>
                <a:r>
                  <a:rPr lang="en-IN" dirty="0"/>
                  <a:t>The output of such LTI system can be expressed in terms of the input and impulse response convolution</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𝑘</m:t>
                        </m:r>
                      </m:sub>
                    </m:sSub>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𝑚</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𝑚</m:t>
                            </m:r>
                          </m:sub>
                        </m:sSub>
                        <m:r>
                          <a:rPr lang="en-IN" b="0" i="1" smtClean="0">
                            <a:latin typeface="Cambria Math" panose="02040503050406030204" pitchFamily="18" charset="0"/>
                          </a:rPr>
                          <m:t>,    </m:t>
                        </m:r>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b="0" i="1" smtClean="0">
                                <a:latin typeface="Cambria Math" panose="02040503050406030204" pitchFamily="18" charset="0"/>
                              </a:rPr>
                              <m:t>𝑑</m:t>
                            </m:r>
                            <m:r>
                              <a:rPr lang="en-IN" b="0" i="1" smtClean="0">
                                <a:latin typeface="Cambria Math" panose="02040503050406030204" pitchFamily="18" charset="0"/>
                              </a:rPr>
                              <m:t>𝜏</m:t>
                            </m:r>
                          </m:e>
                        </m:nary>
                      </m:e>
                    </m:nary>
                  </m:oMath>
                </a14:m>
                <a:endParaRPr lang="en-IN" dirty="0"/>
              </a:p>
              <a:p>
                <a:r>
                  <a:rPr lang="en-IN" dirty="0"/>
                  <a:t>An LTI system is real if its impulse response is real-value and complex if its impulse response is complex</a:t>
                </a:r>
              </a:p>
              <a:p>
                <a:endParaRPr lang="en-IN" dirty="0"/>
              </a:p>
            </p:txBody>
          </p:sp>
        </mc:Choice>
        <mc:Fallback xmlns="">
          <p:sp>
            <p:nvSpPr>
              <p:cNvPr id="3" name="Content Placeholder 2">
                <a:extLst>
                  <a:ext uri="{FF2B5EF4-FFF2-40B4-BE49-F238E27FC236}">
                    <a16:creationId xmlns:a16="http://schemas.microsoft.com/office/drawing/2014/main" id="{9DBD918A-CF77-1D79-84C3-D978559F15C5}"/>
                  </a:ext>
                </a:extLst>
              </p:cNvPr>
              <p:cNvSpPr>
                <a:spLocks noGrp="1" noRot="1" noChangeAspect="1" noMove="1" noResize="1" noEditPoints="1" noAdjustHandles="1" noChangeArrowheads="1" noChangeShapeType="1" noTextEdit="1"/>
              </p:cNvSpPr>
              <p:nvPr>
                <p:ph sz="quarter" idx="10"/>
              </p:nvPr>
            </p:nvSpPr>
            <p:spPr>
              <a:blipFill>
                <a:blip r:embed="rId2"/>
                <a:stretch>
                  <a:fillRect t="-1024" r="-697" b="-2456"/>
                </a:stretch>
              </a:blipFill>
            </p:spPr>
            <p:txBody>
              <a:bodyPr/>
              <a:lstStyle/>
              <a:p>
                <a:r>
                  <a:rPr lang="en-IN">
                    <a:noFill/>
                  </a:rPr>
                  <a:t> </a:t>
                </a:r>
              </a:p>
            </p:txBody>
          </p:sp>
        </mc:Fallback>
      </mc:AlternateContent>
    </p:spTree>
    <p:extLst>
      <p:ext uri="{BB962C8B-B14F-4D97-AF65-F5344CB8AC3E}">
        <p14:creationId xmlns:p14="http://schemas.microsoft.com/office/powerpoint/2010/main" val="207822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6DA8A-1610-D851-E6A8-13FDF2682545}"/>
              </a:ext>
            </a:extLst>
          </p:cNvPr>
          <p:cNvSpPr>
            <a:spLocks noGrp="1"/>
          </p:cNvSpPr>
          <p:nvPr>
            <p:ph type="title"/>
          </p:nvPr>
        </p:nvSpPr>
        <p:spPr/>
        <p:txBody>
          <a:bodyPr/>
          <a:lstStyle/>
          <a:p>
            <a:r>
              <a:rPr lang="en-IN" dirty="0"/>
              <a:t>Key Concepts in Signal Processing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7ED3B91-A9C5-69AF-1BBE-FDAEF38DA4D5}"/>
                  </a:ext>
                </a:extLst>
              </p:cNvPr>
              <p:cNvSpPr>
                <a:spLocks noGrp="1"/>
              </p:cNvSpPr>
              <p:nvPr>
                <p:ph sz="quarter" idx="10"/>
              </p:nvPr>
            </p:nvSpPr>
            <p:spPr>
              <a:xfrm>
                <a:off x="213644" y="550863"/>
                <a:ext cx="11368755" cy="5952594"/>
              </a:xfrm>
            </p:spPr>
            <p:txBody>
              <a:bodyPr>
                <a:normAutofit fontScale="92500" lnSpcReduction="20000"/>
              </a:bodyPr>
              <a:lstStyle/>
              <a:p>
                <a:r>
                  <a:rPr lang="en-IN" dirty="0"/>
                  <a:t>Power Signal</a:t>
                </a:r>
              </a:p>
              <a:p>
                <a:pPr lvl="1"/>
                <a:r>
                  <a:rPr lang="en-IN" dirty="0"/>
                  <a:t>A signal is said to be power signal if its average power is finite i.e. </a:t>
                </a:r>
                <a14:m>
                  <m:oMath xmlns:m="http://schemas.openxmlformats.org/officeDocument/2006/math">
                    <m:r>
                      <a:rPr lang="en-IN" b="0" i="1" smtClean="0">
                        <a:latin typeface="Cambria Math" panose="02040503050406030204" pitchFamily="18" charset="0"/>
                      </a:rPr>
                      <m:t>0&lt;</m:t>
                    </m:r>
                    <m:r>
                      <a:rPr lang="en-IN" b="0" i="1" smtClean="0">
                        <a:latin typeface="Cambria Math" panose="02040503050406030204" pitchFamily="18" charset="0"/>
                      </a:rPr>
                      <m:t>𝑃</m:t>
                    </m:r>
                    <m:r>
                      <a:rPr lang="en-IN" b="0" i="1" smtClean="0">
                        <a:latin typeface="Cambria Math" panose="02040503050406030204" pitchFamily="18" charset="0"/>
                      </a:rPr>
                      <m:t>&lt;∞</m:t>
                    </m:r>
                  </m:oMath>
                </a14:m>
                <a:endParaRPr lang="en-IN" b="0" dirty="0"/>
              </a:p>
              <a:p>
                <a:pPr lvl="1"/>
                <a:r>
                  <a:rPr lang="en-IN" dirty="0"/>
                  <a:t>Total energy is </a:t>
                </a:r>
                <a14:m>
                  <m:oMath xmlns:m="http://schemas.openxmlformats.org/officeDocument/2006/math">
                    <m:r>
                      <a:rPr lang="en-IN" b="0" i="1" smtClean="0">
                        <a:latin typeface="Cambria Math" panose="02040503050406030204" pitchFamily="18" charset="0"/>
                      </a:rPr>
                      <m:t>∞</m:t>
                    </m:r>
                  </m:oMath>
                </a14:m>
                <a:endParaRPr lang="en-IN" b="0" dirty="0"/>
              </a:p>
              <a:p>
                <a:pPr lvl="1"/>
                <a:r>
                  <a:rPr lang="en-IN" dirty="0"/>
                  <a:t>Periodic signals are examples of power signals</a:t>
                </a:r>
              </a:p>
              <a:p>
                <a:pPr lvl="1"/>
                <a:r>
                  <a:rPr lang="en-GB" dirty="0"/>
                  <a:t>The average power of a signal is defined as the mean power dissipated by the signal such as voltage or current in a unit resistance over a period</a:t>
                </a:r>
                <a:endParaRPr lang="en-IN" dirty="0"/>
              </a:p>
              <a:p>
                <a:r>
                  <a:rPr lang="en-IN" dirty="0"/>
                  <a:t>Energy Signal</a:t>
                </a:r>
              </a:p>
              <a:p>
                <a:pPr lvl="1"/>
                <a:r>
                  <a:rPr lang="en-IN" dirty="0"/>
                  <a:t>A signal is said to be energy signal if and only if its total energy E is finite i.e. </a:t>
                </a:r>
                <a14:m>
                  <m:oMath xmlns:m="http://schemas.openxmlformats.org/officeDocument/2006/math">
                    <m:r>
                      <a:rPr lang="en-IN" b="0" i="1" smtClean="0">
                        <a:latin typeface="Cambria Math" panose="02040503050406030204" pitchFamily="18" charset="0"/>
                      </a:rPr>
                      <m:t>0&lt;</m:t>
                    </m:r>
                    <m:r>
                      <a:rPr lang="en-IN" b="0" i="1" smtClean="0">
                        <a:latin typeface="Cambria Math" panose="02040503050406030204" pitchFamily="18" charset="0"/>
                      </a:rPr>
                      <m:t>𝐸</m:t>
                    </m:r>
                    <m:r>
                      <a:rPr lang="en-IN" b="0" i="1" smtClean="0">
                        <a:latin typeface="Cambria Math" panose="02040503050406030204" pitchFamily="18" charset="0"/>
                        <a:ea typeface="Cambria Math" panose="02040503050406030204" pitchFamily="18" charset="0"/>
                      </a:rPr>
                      <m:t>&lt;</m:t>
                    </m:r>
                    <m:r>
                      <a:rPr lang="en-IN" b="0" i="1" smtClean="0">
                        <a:latin typeface="Cambria Math" panose="02040503050406030204" pitchFamily="18" charset="0"/>
                      </a:rPr>
                      <m:t>∞</m:t>
                    </m:r>
                  </m:oMath>
                </a14:m>
                <a:endParaRPr lang="en-IN" b="0" dirty="0"/>
              </a:p>
              <a:p>
                <a:pPr lvl="1"/>
                <a:r>
                  <a:rPr lang="en-IN" dirty="0"/>
                  <a:t>Average power 0</a:t>
                </a:r>
              </a:p>
              <a:p>
                <a:pPr lvl="1"/>
                <a:r>
                  <a:rPr lang="en-IN" dirty="0"/>
                  <a:t>Non-periodic signals are examples of energy signals</a:t>
                </a:r>
              </a:p>
              <a:p>
                <a:r>
                  <a:rPr lang="en-IN" dirty="0"/>
                  <a:t>Taking the reference of electric circuits/signals</a:t>
                </a:r>
              </a:p>
              <a:p>
                <a:pPr lvl="1"/>
                <a:r>
                  <a:rPr lang="en-IN" dirty="0"/>
                  <a:t>The instantaneous power is </a:t>
                </a:r>
                <a14:m>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𝑖</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pPr lvl="1"/>
                <a:r>
                  <a:rPr lang="en-IN" dirty="0"/>
                  <a:t>Applying Ohm’s law (</a:t>
                </a:r>
                <a14:m>
                  <m:oMath xmlns:m="http://schemas.openxmlformats.org/officeDocument/2006/math">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𝑖</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𝑅</m:t>
                    </m:r>
                  </m:oMath>
                </a14:m>
                <a:r>
                  <a:rPr lang="en-IN" b="0" dirty="0"/>
                  <a:t>)</a:t>
                </a:r>
              </a:p>
              <a:p>
                <a:pPr lvl="2"/>
                <a14:m>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𝑣</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num>
                      <m:den>
                        <m:r>
                          <a:rPr lang="en-IN" b="0" i="1" smtClean="0">
                            <a:latin typeface="Cambria Math" panose="02040503050406030204" pitchFamily="18" charset="0"/>
                          </a:rPr>
                          <m:t>𝑅</m:t>
                        </m:r>
                      </m:den>
                    </m:f>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𝑅</m:t>
                    </m:r>
                  </m:oMath>
                </a14:m>
                <a:endParaRPr lang="en-IN" b="0" dirty="0"/>
              </a:p>
              <a:p>
                <a:pPr lvl="1"/>
                <a:r>
                  <a:rPr lang="en-IN" dirty="0"/>
                  <a:t>When the value of resistance is 1</a:t>
                </a:r>
                <a14:m>
                  <m:oMath xmlns:m="http://schemas.openxmlformats.org/officeDocument/2006/math">
                    <m:r>
                      <m:rPr>
                        <m:sty m:val="p"/>
                      </m:rPr>
                      <a:rPr lang="en-IN" b="0" i="0" smtClean="0">
                        <a:latin typeface="Cambria Math" panose="02040503050406030204" pitchFamily="18" charset="0"/>
                      </a:rPr>
                      <m:t>Ω</m:t>
                    </m:r>
                  </m:oMath>
                </a14:m>
                <a:r>
                  <a:rPr lang="en-IN" dirty="0"/>
                  <a:t>, the power dissipated in it is known as </a:t>
                </a:r>
                <a:r>
                  <a:rPr lang="en-IN" b="1" dirty="0"/>
                  <a:t>normalized power</a:t>
                </a:r>
                <a:endParaRPr lang="en-IN" dirty="0"/>
              </a:p>
              <a:p>
                <a:pPr marL="457200" lvl="1" indent="0">
                  <a:buNone/>
                </a:pPr>
                <a:r>
                  <a:rPr lang="en-IN" b="0" dirty="0"/>
                  <a:t>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𝑁𝑜𝑟𝑚𝑎𝑙𝑖𝑧𝑒𝑑</m:t>
                    </m:r>
                    <m:r>
                      <a:rPr lang="en-IN" b="0" i="1" smtClean="0">
                        <a:latin typeface="Cambria Math" panose="02040503050406030204" pitchFamily="18" charset="0"/>
                      </a:rPr>
                      <m:t> </m:t>
                    </m:r>
                    <m:r>
                      <a:rPr lang="en-IN" b="0" i="1" smtClean="0">
                        <a:latin typeface="Cambria Math" panose="02040503050406030204" pitchFamily="18" charset="0"/>
                      </a:rPr>
                      <m:t>𝑝𝑜𝑤𝑒𝑟</m:t>
                    </m:r>
                    <m:r>
                      <a:rPr lang="en-IN" b="0" i="1" smtClean="0">
                        <a:latin typeface="Cambria Math" panose="02040503050406030204" pitchFamily="18" charset="0"/>
                      </a:rPr>
                      <m:t> − </m:t>
                    </m:r>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𝑣</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r>
                  <a:rPr lang="en-IN" dirty="0"/>
                  <a:t>If </a:t>
                </a:r>
                <a14:m>
                  <m:oMath xmlns:m="http://schemas.openxmlformats.org/officeDocument/2006/math">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denoted by a continuous time signal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pPr lvl="1"/>
                <a:r>
                  <a:rPr lang="en-IN" dirty="0"/>
                  <a:t>The instantaneous power is equals to the square of the amplitude of the signal</a:t>
                </a:r>
              </a:p>
              <a:p>
                <a:pPr lvl="1"/>
                <a14:m>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oMath>
                </a14:m>
                <a:endParaRPr lang="en-IN" dirty="0"/>
              </a:p>
            </p:txBody>
          </p:sp>
        </mc:Choice>
        <mc:Fallback xmlns="">
          <p:sp>
            <p:nvSpPr>
              <p:cNvPr id="4" name="Content Placeholder 3">
                <a:extLst>
                  <a:ext uri="{FF2B5EF4-FFF2-40B4-BE49-F238E27FC236}">
                    <a16:creationId xmlns:a16="http://schemas.microsoft.com/office/drawing/2014/main" id="{D7ED3B91-A9C5-69AF-1BBE-FDAEF38DA4D5}"/>
                  </a:ext>
                </a:extLst>
              </p:cNvPr>
              <p:cNvSpPr>
                <a:spLocks noGrp="1" noRot="1" noChangeAspect="1" noMove="1" noResize="1" noEditPoints="1" noAdjustHandles="1" noChangeArrowheads="1" noChangeShapeType="1" noTextEdit="1"/>
              </p:cNvSpPr>
              <p:nvPr>
                <p:ph sz="quarter" idx="10"/>
              </p:nvPr>
            </p:nvSpPr>
            <p:spPr>
              <a:xfrm>
                <a:off x="213644" y="550863"/>
                <a:ext cx="11368755" cy="5952594"/>
              </a:xfrm>
              <a:blipFill>
                <a:blip r:embed="rId2"/>
                <a:stretch>
                  <a:fillRect t="-1638" b="-409"/>
                </a:stretch>
              </a:blipFill>
            </p:spPr>
            <p:txBody>
              <a:bodyPr/>
              <a:lstStyle/>
              <a:p>
                <a:r>
                  <a:rPr lang="en-IN">
                    <a:noFill/>
                  </a:rPr>
                  <a:t> </a:t>
                </a:r>
              </a:p>
            </p:txBody>
          </p:sp>
        </mc:Fallback>
      </mc:AlternateContent>
    </p:spTree>
    <p:extLst>
      <p:ext uri="{BB962C8B-B14F-4D97-AF65-F5344CB8AC3E}">
        <p14:creationId xmlns:p14="http://schemas.microsoft.com/office/powerpoint/2010/main" val="277640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EC0A-1308-04AB-3253-12A0600809D4}"/>
              </a:ext>
            </a:extLst>
          </p:cNvPr>
          <p:cNvSpPr>
            <a:spLocks noGrp="1"/>
          </p:cNvSpPr>
          <p:nvPr>
            <p:ph type="title"/>
          </p:nvPr>
        </p:nvSpPr>
        <p:spPr/>
        <p:txBody>
          <a:bodyPr/>
          <a:lstStyle/>
          <a:p>
            <a:r>
              <a:rPr lang="en-US" dirty="0"/>
              <a:t>Course Evaluation</a:t>
            </a:r>
            <a:endParaRPr lang="en-IN" dirty="0"/>
          </a:p>
        </p:txBody>
      </p:sp>
      <p:sp>
        <p:nvSpPr>
          <p:cNvPr id="3" name="Content Placeholder 2">
            <a:extLst>
              <a:ext uri="{FF2B5EF4-FFF2-40B4-BE49-F238E27FC236}">
                <a16:creationId xmlns:a16="http://schemas.microsoft.com/office/drawing/2014/main" id="{C2810586-E274-36D1-70F7-7961F9F92E8B}"/>
              </a:ext>
            </a:extLst>
          </p:cNvPr>
          <p:cNvSpPr>
            <a:spLocks noGrp="1"/>
          </p:cNvSpPr>
          <p:nvPr>
            <p:ph sz="quarter" idx="10"/>
          </p:nvPr>
        </p:nvSpPr>
        <p:spPr/>
        <p:txBody>
          <a:bodyPr/>
          <a:lstStyle/>
          <a:p>
            <a:r>
              <a:rPr lang="en-US" dirty="0"/>
              <a:t>Class Participation</a:t>
            </a:r>
          </a:p>
          <a:p>
            <a:r>
              <a:rPr lang="en-US" dirty="0"/>
              <a:t>Assignment</a:t>
            </a:r>
          </a:p>
          <a:p>
            <a:pPr lvl="1"/>
            <a:r>
              <a:rPr lang="en-US" dirty="0"/>
              <a:t>Weekly assignments </a:t>
            </a:r>
          </a:p>
          <a:p>
            <a:pPr lvl="1"/>
            <a:r>
              <a:rPr lang="en-US" dirty="0"/>
              <a:t>Final grade based on best 6 submissions</a:t>
            </a:r>
          </a:p>
          <a:p>
            <a:r>
              <a:rPr lang="en-US" dirty="0"/>
              <a:t>Quizzes</a:t>
            </a:r>
          </a:p>
          <a:p>
            <a:pPr lvl="1"/>
            <a:r>
              <a:rPr lang="en-US" dirty="0"/>
              <a:t>Two quizzes – each of one hour duration</a:t>
            </a:r>
          </a:p>
          <a:p>
            <a:pPr lvl="1"/>
            <a:r>
              <a:rPr lang="en-US" dirty="0"/>
              <a:t>Best 2 of 4 for final grade</a:t>
            </a:r>
          </a:p>
          <a:p>
            <a:r>
              <a:rPr lang="en-US" dirty="0"/>
              <a:t>End-semester exam</a:t>
            </a:r>
          </a:p>
          <a:p>
            <a:pPr lvl="1"/>
            <a:r>
              <a:rPr lang="en-US" dirty="0"/>
              <a:t>Three hours – multiple choice</a:t>
            </a:r>
          </a:p>
          <a:p>
            <a:pPr lvl="1"/>
            <a:r>
              <a:rPr lang="en-US" dirty="0"/>
              <a:t>Negative marking</a:t>
            </a:r>
          </a:p>
          <a:p>
            <a:pPr lvl="2"/>
            <a:r>
              <a:rPr lang="en-US" dirty="0"/>
              <a:t> +4 for right answer and -1 for wrong answer</a:t>
            </a:r>
          </a:p>
          <a:p>
            <a:r>
              <a:rPr lang="en-US" dirty="0"/>
              <a:t>Grading Weightages</a:t>
            </a:r>
          </a:p>
          <a:p>
            <a:pPr lvl="1"/>
            <a:endParaRPr lang="en-US" dirty="0"/>
          </a:p>
          <a:p>
            <a:endParaRPr lang="en-IN" dirty="0"/>
          </a:p>
        </p:txBody>
      </p:sp>
      <p:graphicFrame>
        <p:nvGraphicFramePr>
          <p:cNvPr id="4" name="Table 4">
            <a:extLst>
              <a:ext uri="{FF2B5EF4-FFF2-40B4-BE49-F238E27FC236}">
                <a16:creationId xmlns:a16="http://schemas.microsoft.com/office/drawing/2014/main" id="{DB082B04-CB85-7D18-887F-C24B5726A9FA}"/>
              </a:ext>
            </a:extLst>
          </p:cNvPr>
          <p:cNvGraphicFramePr>
            <a:graphicFrameLocks noGrp="1"/>
          </p:cNvGraphicFramePr>
          <p:nvPr>
            <p:extLst>
              <p:ext uri="{D42A27DB-BD31-4B8C-83A1-F6EECF244321}">
                <p14:modId xmlns:p14="http://schemas.microsoft.com/office/powerpoint/2010/main" val="1336475480"/>
              </p:ext>
            </p:extLst>
          </p:nvPr>
        </p:nvGraphicFramePr>
        <p:xfrm>
          <a:off x="5772367" y="1400434"/>
          <a:ext cx="6205989" cy="1854200"/>
        </p:xfrm>
        <a:graphic>
          <a:graphicData uri="http://schemas.openxmlformats.org/drawingml/2006/table">
            <a:tbl>
              <a:tblPr firstRow="1" bandRow="1">
                <a:tableStyleId>{93296810-A885-4BE3-A3E7-6D5BEEA58F35}</a:tableStyleId>
              </a:tblPr>
              <a:tblGrid>
                <a:gridCol w="862202">
                  <a:extLst>
                    <a:ext uri="{9D8B030D-6E8A-4147-A177-3AD203B41FA5}">
                      <a16:colId xmlns:a16="http://schemas.microsoft.com/office/drawing/2014/main" val="1832319398"/>
                    </a:ext>
                  </a:extLst>
                </a:gridCol>
                <a:gridCol w="3699545">
                  <a:extLst>
                    <a:ext uri="{9D8B030D-6E8A-4147-A177-3AD203B41FA5}">
                      <a16:colId xmlns:a16="http://schemas.microsoft.com/office/drawing/2014/main" val="975103634"/>
                    </a:ext>
                  </a:extLst>
                </a:gridCol>
                <a:gridCol w="1644242">
                  <a:extLst>
                    <a:ext uri="{9D8B030D-6E8A-4147-A177-3AD203B41FA5}">
                      <a16:colId xmlns:a16="http://schemas.microsoft.com/office/drawing/2014/main" val="2306126896"/>
                    </a:ext>
                  </a:extLst>
                </a:gridCol>
              </a:tblGrid>
              <a:tr h="370840">
                <a:tc>
                  <a:txBody>
                    <a:bodyPr/>
                    <a:lstStyle/>
                    <a:p>
                      <a:r>
                        <a:rPr lang="en-US" dirty="0"/>
                        <a:t>Sr.No</a:t>
                      </a:r>
                      <a:endParaRPr lang="en-IN"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dirty="0"/>
                        <a:t> </a:t>
                      </a:r>
                      <a:endParaRPr lang="en-IN"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dirty="0"/>
                        <a:t>Marks</a:t>
                      </a:r>
                      <a:endParaRPr lang="en-IN"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007675579"/>
                  </a:ext>
                </a:extLst>
              </a:tr>
              <a:tr h="370840">
                <a:tc>
                  <a:txBody>
                    <a:bodyPr/>
                    <a:lstStyle/>
                    <a:p>
                      <a:r>
                        <a:rPr lang="en-US" dirty="0"/>
                        <a:t>1</a:t>
                      </a:r>
                      <a:endParaRPr lang="en-IN"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dirty="0"/>
                        <a:t>Class Participation in live sessions</a:t>
                      </a:r>
                      <a:endParaRPr lang="en-IN"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dirty="0"/>
                        <a:t>10</a:t>
                      </a:r>
                      <a:endParaRPr lang="en-IN"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19935767"/>
                  </a:ext>
                </a:extLst>
              </a:tr>
              <a:tr h="370840">
                <a:tc>
                  <a:txBody>
                    <a:bodyPr/>
                    <a:lstStyle/>
                    <a:p>
                      <a:r>
                        <a:rPr lang="en-US" dirty="0"/>
                        <a:t>2</a:t>
                      </a:r>
                      <a:endParaRPr lang="en-IN"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dirty="0"/>
                        <a:t>Assignments (best six out of eight)</a:t>
                      </a:r>
                      <a:endParaRPr lang="en-IN"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dirty="0"/>
                        <a:t>30</a:t>
                      </a:r>
                      <a:endParaRPr lang="en-IN"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72527046"/>
                  </a:ext>
                </a:extLst>
              </a:tr>
              <a:tr h="370840">
                <a:tc>
                  <a:txBody>
                    <a:bodyPr/>
                    <a:lstStyle/>
                    <a:p>
                      <a:r>
                        <a:rPr lang="en-US" dirty="0"/>
                        <a:t>3</a:t>
                      </a:r>
                      <a:endParaRPr lang="en-IN"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dirty="0"/>
                        <a:t>Quizzes (best two out of four)</a:t>
                      </a:r>
                      <a:endParaRPr lang="en-IN"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dirty="0"/>
                        <a:t>20</a:t>
                      </a:r>
                      <a:endParaRPr lang="en-IN"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09904240"/>
                  </a:ext>
                </a:extLst>
              </a:tr>
              <a:tr h="370840">
                <a:tc>
                  <a:txBody>
                    <a:bodyPr/>
                    <a:lstStyle/>
                    <a:p>
                      <a:r>
                        <a:rPr lang="en-US" dirty="0"/>
                        <a:t>4</a:t>
                      </a:r>
                      <a:endParaRPr lang="en-IN"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dirty="0"/>
                        <a:t>End-semester exam</a:t>
                      </a:r>
                      <a:endParaRPr lang="en-IN"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dirty="0"/>
                        <a:t>40</a:t>
                      </a:r>
                      <a:endParaRPr lang="en-IN"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01920009"/>
                  </a:ext>
                </a:extLst>
              </a:tr>
            </a:tbl>
          </a:graphicData>
        </a:graphic>
      </p:graphicFrame>
    </p:spTree>
    <p:extLst>
      <p:ext uri="{BB962C8B-B14F-4D97-AF65-F5344CB8AC3E}">
        <p14:creationId xmlns:p14="http://schemas.microsoft.com/office/powerpoint/2010/main" val="288885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6DA8A-1610-D851-E6A8-13FDF2682545}"/>
              </a:ext>
            </a:extLst>
          </p:cNvPr>
          <p:cNvSpPr>
            <a:spLocks noGrp="1"/>
          </p:cNvSpPr>
          <p:nvPr>
            <p:ph type="title"/>
          </p:nvPr>
        </p:nvSpPr>
        <p:spPr/>
        <p:txBody>
          <a:bodyPr/>
          <a:lstStyle/>
          <a:p>
            <a:r>
              <a:rPr lang="en-IN" dirty="0"/>
              <a:t>Key Concepts in Signal Processing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7ED3B91-A9C5-69AF-1BBE-FDAEF38DA4D5}"/>
                  </a:ext>
                </a:extLst>
              </p:cNvPr>
              <p:cNvSpPr>
                <a:spLocks noGrp="1"/>
              </p:cNvSpPr>
              <p:nvPr>
                <p:ph sz="quarter" idx="10"/>
              </p:nvPr>
            </p:nvSpPr>
            <p:spPr>
              <a:xfrm>
                <a:off x="213644" y="550863"/>
                <a:ext cx="11368755" cy="5952594"/>
              </a:xfrm>
            </p:spPr>
            <p:txBody>
              <a:bodyPr>
                <a:normAutofit fontScale="85000" lnSpcReduction="20000"/>
              </a:bodyPr>
              <a:lstStyle/>
              <a:p>
                <a:r>
                  <a:rPr lang="en-IN" dirty="0"/>
                  <a:t>Power and energy  - Continuous Time Case</a:t>
                </a:r>
              </a:p>
              <a:p>
                <a:pPr lvl="1"/>
                <a:r>
                  <a:rPr lang="en-IN" b="1" dirty="0"/>
                  <a:t>Average power </a:t>
                </a:r>
                <a:r>
                  <a:rPr lang="en-IN" dirty="0"/>
                  <a:t>or normalized power of continuous time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given by</a:t>
                </a:r>
              </a:p>
              <a:p>
                <a:pPr lvl="2"/>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𝑇</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m:rPr>
                                    <m:brk m:alnAt="24"/>
                                  </m:rPr>
                                  <a:rPr lang="en-IN" b="0" i="1" smtClean="0">
                                    <a:latin typeface="Cambria Math" panose="02040503050406030204" pitchFamily="18" charset="0"/>
                                  </a:rPr>
                                  <m:t>𝑇</m:t>
                                </m:r>
                              </m:num>
                              <m:den>
                                <m:r>
                                  <m:rPr>
                                    <m:brk m:alnAt="24"/>
                                  </m:rPr>
                                  <a:rPr lang="en-IN" b="0" i="1" smtClean="0">
                                    <a:latin typeface="Cambria Math" panose="02040503050406030204" pitchFamily="18" charset="0"/>
                                  </a:rPr>
                                  <m:t>2</m:t>
                                </m:r>
                              </m:den>
                            </m:f>
                            <m:r>
                              <m:rPr>
                                <m:brk m:alnAt="24"/>
                              </m:rPr>
                              <a:rPr lang="en-IN" b="0" i="1" smtClean="0">
                                <a:latin typeface="Cambria Math" panose="02040503050406030204" pitchFamily="18" charset="0"/>
                              </a:rPr>
                              <m:t>)</m:t>
                            </m:r>
                          </m:sub>
                          <m:sup>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e>
                            </m:d>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r>
                          <a:rPr lang="en-IN" b="0" i="1" smtClean="0">
                            <a:latin typeface="Cambria Math" panose="02040503050406030204" pitchFamily="18" charset="0"/>
                          </a:rPr>
                          <m:t> </m:t>
                        </m:r>
                      </m:e>
                    </m:func>
                    <m:r>
                      <a:rPr lang="en-IN" b="0" i="0" smtClean="0">
                        <a:latin typeface="Cambria Math" panose="02040503050406030204" pitchFamily="18" charset="0"/>
                      </a:rPr>
                      <m:t> </m:t>
                    </m:r>
                    <m:r>
                      <a:rPr lang="en-IN" b="1" i="0" smtClean="0">
                        <a:latin typeface="Cambria Math" panose="02040503050406030204" pitchFamily="18" charset="0"/>
                      </a:rPr>
                      <m:t>𝐖𝐚𝐭𝐭𝐬</m:t>
                    </m:r>
                  </m:oMath>
                </a14:m>
                <a:endParaRPr lang="en-IN" b="1" dirty="0"/>
              </a:p>
              <a:p>
                <a:pPr lvl="1"/>
                <a:r>
                  <a:rPr lang="en-IN" b="1" dirty="0"/>
                  <a:t>Total energy </a:t>
                </a:r>
                <a:r>
                  <a:rPr lang="en-IN" dirty="0"/>
                  <a:t>or normalized energy of a continuous time signal is defined as</a:t>
                </a:r>
              </a:p>
              <a:p>
                <a:pPr lvl="2"/>
                <a14:m>
                  <m:oMath xmlns:m="http://schemas.openxmlformats.org/officeDocument/2006/math">
                    <m:r>
                      <a:rPr lang="en-IN" b="0" i="1" smtClean="0">
                        <a:latin typeface="Cambria Math" panose="02040503050406030204" pitchFamily="18" charset="0"/>
                      </a:rPr>
                      <m:t>𝐸</m:t>
                    </m:r>
                    <m:r>
                      <a:rPr lang="en-IN" b="0" i="1" smtClean="0">
                        <a:latin typeface="Cambria Math" panose="02040503050406030204" pitchFamily="18" charset="0"/>
                      </a:rPr>
                      <m:t>=</m:t>
                    </m:r>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lim</m:t>
                            </m:r>
                          </m:e>
                          <m:lim>
                            <m:r>
                              <a:rPr lang="en-IN" i="1">
                                <a:latin typeface="Cambria Math" panose="02040503050406030204" pitchFamily="18" charset="0"/>
                              </a:rPr>
                              <m:t>𝑇</m:t>
                            </m:r>
                            <m:r>
                              <a:rPr lang="en-IN" i="1">
                                <a:latin typeface="Cambria Math" panose="02040503050406030204" pitchFamily="18" charset="0"/>
                              </a:rPr>
                              <m:t>→∞</m:t>
                            </m:r>
                          </m:lim>
                        </m:limLow>
                      </m:fName>
                      <m:e>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m:t>
                            </m:r>
                            <m:r>
                              <a:rPr lang="en-IN" i="1">
                                <a:latin typeface="Cambria Math" panose="02040503050406030204" pitchFamily="18" charset="0"/>
                              </a:rPr>
                              <m:t>(</m:t>
                            </m:r>
                            <m:f>
                              <m:fPr>
                                <m:ctrlPr>
                                  <a:rPr lang="en-IN" i="1">
                                    <a:latin typeface="Cambria Math" panose="02040503050406030204" pitchFamily="18" charset="0"/>
                                  </a:rPr>
                                </m:ctrlPr>
                              </m:fPr>
                              <m:num>
                                <m:r>
                                  <m:rPr>
                                    <m:brk m:alnAt="24"/>
                                  </m:rPr>
                                  <a:rPr lang="en-IN" i="1">
                                    <a:latin typeface="Cambria Math" panose="02040503050406030204" pitchFamily="18" charset="0"/>
                                  </a:rPr>
                                  <m:t>𝑇</m:t>
                                </m:r>
                              </m:num>
                              <m:den>
                                <m:r>
                                  <m:rPr>
                                    <m:brk m:alnAt="24"/>
                                  </m:rPr>
                                  <a:rPr lang="en-IN" i="1">
                                    <a:latin typeface="Cambria Math" panose="02040503050406030204" pitchFamily="18" charset="0"/>
                                  </a:rPr>
                                  <m:t>2</m:t>
                                </m:r>
                              </m:den>
                            </m:f>
                            <m:r>
                              <m:rPr>
                                <m:brk m:alnAt="24"/>
                              </m:rPr>
                              <a:rPr lang="en-IN" i="1">
                                <a:latin typeface="Cambria Math" panose="02040503050406030204" pitchFamily="18" charset="0"/>
                              </a:rPr>
                              <m:t>)</m:t>
                            </m:r>
                          </m:sub>
                          <m:sup>
                            <m:d>
                              <m:dPr>
                                <m:ctrlPr>
                                  <a:rPr lang="en-IN" i="1">
                                    <a:latin typeface="Cambria Math" panose="02040503050406030204" pitchFamily="18" charset="0"/>
                                  </a:rPr>
                                </m:ctrlPr>
                              </m:dPr>
                              <m:e>
                                <m:f>
                                  <m:fPr>
                                    <m:ctrlPr>
                                      <a:rPr lang="en-IN" i="1">
                                        <a:latin typeface="Cambria Math" panose="02040503050406030204" pitchFamily="18" charset="0"/>
                                      </a:rPr>
                                    </m:ctrlPr>
                                  </m:fPr>
                                  <m:num>
                                    <m:r>
                                      <a:rPr lang="en-IN" i="1">
                                        <a:latin typeface="Cambria Math" panose="02040503050406030204" pitchFamily="18" charset="0"/>
                                      </a:rPr>
                                      <m:t>𝑇</m:t>
                                    </m:r>
                                  </m:num>
                                  <m:den>
                                    <m:r>
                                      <a:rPr lang="en-IN" i="1">
                                        <a:latin typeface="Cambria Math" panose="02040503050406030204" pitchFamily="18" charset="0"/>
                                      </a:rPr>
                                      <m:t>2</m:t>
                                    </m:r>
                                  </m:den>
                                </m:f>
                              </m:e>
                            </m:d>
                          </m:sup>
                          <m:e>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r>
                                      <a:rPr lang="en-IN" i="1">
                                        <a:latin typeface="Cambria Math" panose="02040503050406030204" pitchFamily="18" charset="0"/>
                                      </a:rPr>
                                      <m:t>𝑥</m:t>
                                    </m:r>
                                    <m:d>
                                      <m:dPr>
                                        <m:ctrlPr>
                                          <a:rPr lang="en-IN" i="1">
                                            <a:latin typeface="Cambria Math" panose="02040503050406030204" pitchFamily="18" charset="0"/>
                                          </a:rPr>
                                        </m:ctrlPr>
                                      </m:dPr>
                                      <m:e>
                                        <m:r>
                                          <a:rPr lang="en-IN" i="1">
                                            <a:latin typeface="Cambria Math" panose="02040503050406030204" pitchFamily="18" charset="0"/>
                                          </a:rPr>
                                          <m:t>𝑡</m:t>
                                        </m:r>
                                      </m:e>
                                    </m:d>
                                  </m:e>
                                </m:d>
                              </m:e>
                              <m:sup>
                                <m:r>
                                  <a:rPr lang="en-IN" i="1">
                                    <a:latin typeface="Cambria Math" panose="02040503050406030204" pitchFamily="18" charset="0"/>
                                  </a:rPr>
                                  <m:t>2</m:t>
                                </m:r>
                              </m:sup>
                            </m:sSup>
                            <m:r>
                              <a:rPr lang="en-IN" i="1">
                                <a:latin typeface="Cambria Math" panose="02040503050406030204" pitchFamily="18" charset="0"/>
                              </a:rPr>
                              <m:t>𝑑𝑡</m:t>
                            </m:r>
                          </m:e>
                        </m:nary>
                        <m:r>
                          <a:rPr lang="en-IN" i="1">
                            <a:latin typeface="Cambria Math" panose="02040503050406030204" pitchFamily="18" charset="0"/>
                          </a:rPr>
                          <m:t> </m:t>
                        </m:r>
                      </m:e>
                    </m:func>
                    <m:r>
                      <a:rPr lang="en-IN">
                        <a:latin typeface="Cambria Math" panose="02040503050406030204" pitchFamily="18" charset="0"/>
                      </a:rPr>
                      <m:t> </m:t>
                    </m:r>
                  </m:oMath>
                </a14:m>
                <a:r>
                  <a:rPr lang="en-IN" b="1" dirty="0"/>
                  <a:t>Joules</a:t>
                </a:r>
              </a:p>
              <a:p>
                <a:r>
                  <a:rPr lang="en-IN" dirty="0"/>
                  <a:t>Power and energy  - Discrete Time Case</a:t>
                </a:r>
              </a:p>
              <a:p>
                <a:pPr lvl="1"/>
                <a:r>
                  <a:rPr lang="en-IN" dirty="0"/>
                  <a:t>For the discrete time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m:t>
                    </m:r>
                  </m:oMath>
                </a14:m>
                <a:r>
                  <a:rPr lang="en-IN" dirty="0"/>
                  <a:t>, the integrals above are replaced by summations</a:t>
                </a:r>
              </a:p>
              <a:p>
                <a:pPr lvl="1"/>
                <a:r>
                  <a:rPr lang="en-IN" dirty="0"/>
                  <a:t>Hence the </a:t>
                </a:r>
                <a:r>
                  <a:rPr lang="en-IN" b="1" dirty="0"/>
                  <a:t>total energy </a:t>
                </a:r>
                <a:r>
                  <a:rPr lang="en-IN" dirty="0"/>
                  <a:t>or normalized energy of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𝑛</m:t>
                        </m:r>
                      </m:e>
                    </m:d>
                  </m:oMath>
                </a14:m>
                <a:r>
                  <a:rPr lang="en-IN" dirty="0"/>
                  <a:t> is</a:t>
                </a:r>
              </a:p>
              <a:p>
                <a:pPr lvl="2"/>
                <a14:m>
                  <m:oMath xmlns:m="http://schemas.openxmlformats.org/officeDocument/2006/math">
                    <m:r>
                      <a:rPr lang="en-IN" b="0" i="1" smtClean="0">
                        <a:latin typeface="Cambria Math" panose="02040503050406030204" pitchFamily="18" charset="0"/>
                      </a:rPr>
                      <m:t>𝐸</m:t>
                    </m:r>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𝑛</m:t>
                                    </m:r>
                                  </m:e>
                                </m:d>
                              </m:e>
                            </m:d>
                          </m:e>
                          <m:sup>
                            <m:r>
                              <a:rPr lang="en-IN" b="0" i="1" smtClean="0">
                                <a:latin typeface="Cambria Math" panose="02040503050406030204" pitchFamily="18" charset="0"/>
                              </a:rPr>
                              <m:t>2</m:t>
                            </m:r>
                          </m:sup>
                        </m:sSup>
                      </m:e>
                    </m:nary>
                  </m:oMath>
                </a14:m>
                <a:endParaRPr lang="en-IN" b="1" dirty="0"/>
              </a:p>
              <a:p>
                <a:pPr lvl="1"/>
                <a:r>
                  <a:rPr lang="en-IN" dirty="0"/>
                  <a:t>The </a:t>
                </a:r>
                <a:r>
                  <a:rPr lang="en-IN" b="1" dirty="0"/>
                  <a:t>average power </a:t>
                </a:r>
                <a:r>
                  <a:rPr lang="en-IN" dirty="0"/>
                  <a:t>or normalized power of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m:t>
                    </m:r>
                  </m:oMath>
                </a14:m>
                <a:r>
                  <a:rPr lang="en-IN" dirty="0"/>
                  <a:t> is given by</a:t>
                </a:r>
              </a:p>
              <a:p>
                <a:pPr lvl="2"/>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𝑁</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𝑁</m:t>
                            </m:r>
                            <m:r>
                              <a:rPr lang="en-IN" b="0" i="1" smtClean="0">
                                <a:latin typeface="Cambria Math" panose="02040503050406030204" pitchFamily="18" charset="0"/>
                              </a:rPr>
                              <m:t>+1</m:t>
                            </m:r>
                          </m:den>
                        </m:f>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𝑁</m:t>
                            </m:r>
                          </m:sub>
                          <m:sup>
                            <m:r>
                              <a:rPr lang="en-IN" b="0" i="1" smtClean="0">
                                <a:latin typeface="Cambria Math" panose="02040503050406030204" pitchFamily="18" charset="0"/>
                              </a:rPr>
                              <m:t>𝑁</m:t>
                            </m:r>
                          </m:sup>
                          <m:e>
                            <m:sSup>
                              <m:sSupPr>
                                <m:ctrlPr>
                                  <a:rPr lang="en-IN" b="0" i="1" smtClean="0">
                                    <a:latin typeface="Cambria Math" panose="02040503050406030204" pitchFamily="18" charset="0"/>
                                  </a:rPr>
                                </m:ctrlPr>
                              </m:sSupPr>
                              <m:e>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m:t>
                                </m:r>
                              </m:e>
                              <m:sup>
                                <m:r>
                                  <a:rPr lang="en-IN" b="0" i="1" smtClean="0">
                                    <a:latin typeface="Cambria Math" panose="02040503050406030204" pitchFamily="18" charset="0"/>
                                  </a:rPr>
                                  <m:t>2</m:t>
                                </m:r>
                              </m:sup>
                            </m:sSup>
                          </m:e>
                        </m:nary>
                      </m:e>
                    </m:func>
                  </m:oMath>
                </a14:m>
                <a:endParaRPr lang="en-IN" b="1" dirty="0"/>
              </a:p>
              <a:p>
                <a:r>
                  <a:rPr lang="en-IN" dirty="0"/>
                  <a:t>Important Points</a:t>
                </a:r>
              </a:p>
              <a:p>
                <a:pPr lvl="1"/>
                <a:r>
                  <a:rPr lang="en-IN" dirty="0"/>
                  <a:t>Power and energy signals are mutually exclusive – no signal can be both power signal and energy signal</a:t>
                </a:r>
              </a:p>
              <a:p>
                <a:pPr lvl="1"/>
                <a:r>
                  <a:rPr lang="en-IN" dirty="0"/>
                  <a:t>A signal is neither energy nor power signal if both energy and power of the signal are equal to infinity</a:t>
                </a:r>
              </a:p>
              <a:p>
                <a:pPr lvl="1"/>
                <a:r>
                  <a:rPr lang="en-IN" dirty="0"/>
                  <a:t>All practical signals have finite energy; thus they are energy signals</a:t>
                </a:r>
              </a:p>
              <a:p>
                <a:pPr lvl="1"/>
                <a:r>
                  <a:rPr lang="en-IN" dirty="0"/>
                  <a:t>All finite duration and finite amplitude signals are energy signals</a:t>
                </a:r>
              </a:p>
              <a:p>
                <a:pPr lvl="1"/>
                <a:r>
                  <a:rPr lang="en-GB" dirty="0"/>
                  <a:t>A signal whose amplitude is constant over infinite duration is a power signal</a:t>
                </a:r>
              </a:p>
              <a:p>
                <a:pPr lvl="1"/>
                <a:r>
                  <a:rPr lang="en-GB" dirty="0"/>
                  <a:t>The energy of a signal is not affected by the time shifting and time inversion. It is only affected by the time scaling</a:t>
                </a:r>
                <a:endParaRPr lang="en-IN" dirty="0"/>
              </a:p>
              <a:p>
                <a:pPr lvl="1"/>
                <a:endParaRPr lang="en-IN" dirty="0"/>
              </a:p>
            </p:txBody>
          </p:sp>
        </mc:Choice>
        <mc:Fallback xmlns="">
          <p:sp>
            <p:nvSpPr>
              <p:cNvPr id="4" name="Content Placeholder 3">
                <a:extLst>
                  <a:ext uri="{FF2B5EF4-FFF2-40B4-BE49-F238E27FC236}">
                    <a16:creationId xmlns:a16="http://schemas.microsoft.com/office/drawing/2014/main" id="{D7ED3B91-A9C5-69AF-1BBE-FDAEF38DA4D5}"/>
                  </a:ext>
                </a:extLst>
              </p:cNvPr>
              <p:cNvSpPr>
                <a:spLocks noGrp="1" noRot="1" noChangeAspect="1" noMove="1" noResize="1" noEditPoints="1" noAdjustHandles="1" noChangeArrowheads="1" noChangeShapeType="1" noTextEdit="1"/>
              </p:cNvSpPr>
              <p:nvPr>
                <p:ph sz="quarter" idx="10"/>
              </p:nvPr>
            </p:nvSpPr>
            <p:spPr>
              <a:xfrm>
                <a:off x="213644" y="550863"/>
                <a:ext cx="11368755" cy="5952594"/>
              </a:xfrm>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218295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6DA8A-1610-D851-E6A8-13FDF2682545}"/>
              </a:ext>
            </a:extLst>
          </p:cNvPr>
          <p:cNvSpPr>
            <a:spLocks noGrp="1"/>
          </p:cNvSpPr>
          <p:nvPr>
            <p:ph type="title"/>
          </p:nvPr>
        </p:nvSpPr>
        <p:spPr/>
        <p:txBody>
          <a:bodyPr/>
          <a:lstStyle/>
          <a:p>
            <a:r>
              <a:rPr lang="en-IN" dirty="0"/>
              <a:t>Key Concepts in Signal Processing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7ED3B91-A9C5-69AF-1BBE-FDAEF38DA4D5}"/>
                  </a:ext>
                </a:extLst>
              </p:cNvPr>
              <p:cNvSpPr>
                <a:spLocks noGrp="1"/>
              </p:cNvSpPr>
              <p:nvPr>
                <p:ph sz="quarter" idx="10"/>
              </p:nvPr>
            </p:nvSpPr>
            <p:spPr>
              <a:xfrm>
                <a:off x="213644" y="550863"/>
                <a:ext cx="11368755" cy="5952594"/>
              </a:xfrm>
            </p:spPr>
            <p:txBody>
              <a:bodyPr>
                <a:normAutofit fontScale="92500" lnSpcReduction="20000"/>
              </a:bodyPr>
              <a:lstStyle/>
              <a:p>
                <a:r>
                  <a:rPr lang="en-IN" dirty="0"/>
                  <a:t>Average power</a:t>
                </a:r>
              </a:p>
              <a:p>
                <a:pPr lvl="1"/>
                <a:r>
                  <a:rPr lang="en-GB" dirty="0"/>
                  <a:t>The average power of a signal is defined as the mean power dissipated by the signal such as voltage or current in a unit resistance over a period</a:t>
                </a:r>
              </a:p>
              <a:p>
                <a:pPr lvl="1"/>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𝑇</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m:rPr>
                                    <m:brk m:alnAt="23"/>
                                  </m:rPr>
                                  <a:rPr lang="en-IN" b="0" i="1" smtClean="0">
                                    <a:latin typeface="Cambria Math" panose="02040503050406030204" pitchFamily="18" charset="0"/>
                                  </a:rPr>
                                  <m:t>𝑇</m:t>
                                </m:r>
                              </m:num>
                              <m:den>
                                <m:r>
                                  <m:rPr>
                                    <m:brk m:alnAt="23"/>
                                  </m:rPr>
                                  <a:rPr lang="en-IN" b="0" i="1" smtClean="0">
                                    <a:latin typeface="Cambria Math" panose="02040503050406030204" pitchFamily="18" charset="0"/>
                                  </a:rPr>
                                  <m:t>2</m:t>
                                </m:r>
                              </m:den>
                            </m:f>
                            <m:r>
                              <m:rPr>
                                <m:brk m:alnAt="23"/>
                              </m:rPr>
                              <a:rPr lang="en-IN" b="0" i="1" smtClean="0">
                                <a:latin typeface="Cambria Math" panose="02040503050406030204" pitchFamily="18" charset="0"/>
                              </a:rPr>
                              <m:t>)</m:t>
                            </m:r>
                          </m:sub>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e>
                    </m:func>
                  </m:oMath>
                </a14:m>
                <a:endParaRPr lang="en-IN" dirty="0"/>
              </a:p>
              <a:p>
                <a:r>
                  <a:rPr lang="en-IN" dirty="0"/>
                  <a:t>Parseval’s Power Theorem</a:t>
                </a:r>
              </a:p>
              <a:p>
                <a:pPr lvl="1"/>
                <a:r>
                  <a:rPr lang="en-GB" dirty="0"/>
                  <a:t>The power of a signal is equal to the sum of square of the magnitudes of various harmonic components present in the discrete spectrum</a:t>
                </a:r>
              </a:p>
              <a:p>
                <a:pPr lvl="1"/>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sub>
                      <m:sup>
                        <m:r>
                          <a:rPr lang="en-IN" b="0" i="1" smtClean="0">
                            <a:latin typeface="Cambria Math" panose="02040503050406030204" pitchFamily="18" charset="0"/>
                          </a:rPr>
                          <m:t>∞</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m:t>
                            </m:r>
                            <m:r>
                              <a:rPr lang="en-IN" b="0" i="1" smtClean="0">
                                <a:latin typeface="Cambria Math" panose="02040503050406030204" pitchFamily="18" charset="0"/>
                              </a:rPr>
                              <m:t>𝐶</m:t>
                            </m:r>
                          </m:e>
                          <m:sub>
                            <m:r>
                              <a:rPr lang="en-IN" b="0" i="1" smtClean="0">
                                <a:latin typeface="Cambria Math" panose="02040503050406030204" pitchFamily="18" charset="0"/>
                              </a:rPr>
                              <m:t>𝑛</m:t>
                            </m:r>
                          </m:sub>
                        </m:sSub>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a:latin typeface="Cambria Math" panose="02040503050406030204" pitchFamily="18" charset="0"/>
                                  </a:rPr>
                                  <m:t>​</m:t>
                                </m:r>
                              </m:e>
                            </m:d>
                          </m:e>
                          <m:sup>
                            <m:r>
                              <a:rPr lang="en-IN" b="0" i="1" smtClean="0">
                                <a:latin typeface="Cambria Math" panose="02040503050406030204" pitchFamily="18" charset="0"/>
                              </a:rPr>
                              <m:t>2</m:t>
                            </m:r>
                          </m:sup>
                        </m:sSup>
                      </m:e>
                    </m:nary>
                  </m:oMath>
                </a14:m>
                <a:endParaRPr lang="en-IN" dirty="0"/>
              </a:p>
              <a:p>
                <a:r>
                  <a:rPr lang="en-IN" dirty="0"/>
                  <a:t>Energy</a:t>
                </a:r>
              </a:p>
              <a:p>
                <a:pPr lvl="1"/>
                <a:r>
                  <a:rPr lang="en-IN" dirty="0"/>
                  <a:t>Energy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𝑠</m:t>
                        </m:r>
                      </m:sub>
                    </m:sSub>
                  </m:oMath>
                </a14:m>
                <a:r>
                  <a:rPr lang="en-IN" dirty="0"/>
                  <a:t> of a continuous time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defined as the area under the curve of square of magnitude of that signal </a:t>
                </a:r>
              </a:p>
              <a:p>
                <a:pPr lvl="1"/>
                <a14:m>
                  <m:oMath xmlns:m="http://schemas.openxmlformats.org/officeDocument/2006/math">
                    <m:r>
                      <a:rPr lang="en-IN" b="0" i="1" smtClean="0">
                        <a:latin typeface="Cambria Math" panose="02040503050406030204" pitchFamily="18" charset="0"/>
                      </a:rPr>
                      <m:t>𝐸</m:t>
                    </m:r>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oMath>
                </a14:m>
                <a:endParaRPr lang="en-IN" dirty="0"/>
              </a:p>
              <a:p>
                <a:pPr lvl="1"/>
                <a:r>
                  <a:rPr lang="en-GB" dirty="0"/>
                  <a:t>The energy signal exists only of the energy (E) of the signal is finite, i.e., only if 0 &lt; E &lt;  ∞</a:t>
                </a:r>
                <a:endParaRPr lang="en-IN" dirty="0"/>
              </a:p>
              <a:p>
                <a:r>
                  <a:rPr lang="en-IN" dirty="0"/>
                  <a:t>Rayleigh’s Energy Theorem</a:t>
                </a:r>
              </a:p>
              <a:p>
                <a:pPr lvl="1"/>
                <a:r>
                  <a:rPr lang="en-IN" dirty="0"/>
                  <a:t>Energy of a function i.e. the integral of the square of magnitude of a function is equal to the integral of the square of magnitude of its Fourier transform</a:t>
                </a:r>
              </a:p>
              <a:p>
                <a:pPr lvl="1"/>
                <a14:m>
                  <m:oMath xmlns:m="http://schemas.openxmlformats.org/officeDocument/2006/math">
                    <m:nary>
                      <m:naryPr>
                        <m:ctrlPr>
                          <a:rPr lang="en-IN"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𝜋</m:t>
                            </m:r>
                          </m:den>
                        </m:f>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m:t>
                            </m:r>
                            <m:r>
                              <a:rPr lang="en-IN" b="0" i="1" smtClean="0">
                                <a:latin typeface="Cambria Math" panose="02040503050406030204" pitchFamily="18" charset="0"/>
                              </a:rPr>
                              <m:t>𝜔</m:t>
                            </m:r>
                          </m:e>
                        </m:nary>
                      </m:e>
                    </m:nary>
                  </m:oMath>
                </a14:m>
                <a:endParaRPr lang="en-IN" dirty="0"/>
              </a:p>
              <a:p>
                <a:pPr lvl="1"/>
                <a:endParaRPr lang="en-IN" dirty="0"/>
              </a:p>
            </p:txBody>
          </p:sp>
        </mc:Choice>
        <mc:Fallback xmlns="">
          <p:sp>
            <p:nvSpPr>
              <p:cNvPr id="4" name="Content Placeholder 3">
                <a:extLst>
                  <a:ext uri="{FF2B5EF4-FFF2-40B4-BE49-F238E27FC236}">
                    <a16:creationId xmlns:a16="http://schemas.microsoft.com/office/drawing/2014/main" id="{D7ED3B91-A9C5-69AF-1BBE-FDAEF38DA4D5}"/>
                  </a:ext>
                </a:extLst>
              </p:cNvPr>
              <p:cNvSpPr>
                <a:spLocks noGrp="1" noRot="1" noChangeAspect="1" noMove="1" noResize="1" noEditPoints="1" noAdjustHandles="1" noChangeArrowheads="1" noChangeShapeType="1" noTextEdit="1"/>
              </p:cNvSpPr>
              <p:nvPr>
                <p:ph sz="quarter" idx="10"/>
              </p:nvPr>
            </p:nvSpPr>
            <p:spPr>
              <a:xfrm>
                <a:off x="213644" y="550863"/>
                <a:ext cx="11368755" cy="5952594"/>
              </a:xfrm>
              <a:blipFill>
                <a:blip r:embed="rId2"/>
                <a:stretch>
                  <a:fillRect t="-1638" r="-429" b="-11157"/>
                </a:stretch>
              </a:blipFill>
            </p:spPr>
            <p:txBody>
              <a:bodyPr/>
              <a:lstStyle/>
              <a:p>
                <a:r>
                  <a:rPr lang="en-IN">
                    <a:noFill/>
                  </a:rPr>
                  <a:t> </a:t>
                </a:r>
              </a:p>
            </p:txBody>
          </p:sp>
        </mc:Fallback>
      </mc:AlternateContent>
    </p:spTree>
    <p:extLst>
      <p:ext uri="{BB962C8B-B14F-4D97-AF65-F5344CB8AC3E}">
        <p14:creationId xmlns:p14="http://schemas.microsoft.com/office/powerpoint/2010/main" val="135217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AD55-9D56-DD60-EC92-3CC8CFA94117}"/>
              </a:ext>
            </a:extLst>
          </p:cNvPr>
          <p:cNvSpPr>
            <a:spLocks noGrp="1"/>
          </p:cNvSpPr>
          <p:nvPr>
            <p:ph type="title"/>
          </p:nvPr>
        </p:nvSpPr>
        <p:spPr/>
        <p:txBody>
          <a:bodyPr/>
          <a:lstStyle/>
          <a:p>
            <a:r>
              <a:rPr lang="en-IN" dirty="0"/>
              <a:t>Energy Spectral Density and Autocorrelation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83A955-515D-0F48-57DD-23A09753F1DF}"/>
                  </a:ext>
                </a:extLst>
              </p:cNvPr>
              <p:cNvSpPr>
                <a:spLocks noGrp="1"/>
              </p:cNvSpPr>
              <p:nvPr>
                <p:ph sz="quarter" idx="10"/>
              </p:nvPr>
            </p:nvSpPr>
            <p:spPr/>
            <p:txBody>
              <a:bodyPr/>
              <a:lstStyle/>
              <a:p>
                <a:r>
                  <a:rPr lang="en-GB" dirty="0"/>
                  <a:t>Energy Spectral Density or Energy Density or Energy Density Spectrum - ψ(ω)</a:t>
                </a:r>
              </a:p>
              <a:p>
                <a:pPr lvl="1"/>
                <a:r>
                  <a:rPr lang="en-GB" dirty="0"/>
                  <a:t>Distribution of energy of a signal in the frequency domain</a:t>
                </a:r>
              </a:p>
              <a:p>
                <a:pPr lvl="1"/>
                <a14:m>
                  <m:oMath xmlns:m="http://schemas.openxmlformats.org/officeDocument/2006/math">
                    <m:r>
                      <a:rPr lang="en-GB" i="1" smtClean="0">
                        <a:latin typeface="Cambria Math" panose="02040503050406030204" pitchFamily="18" charset="0"/>
                        <a:ea typeface="Cambria Math" panose="02040503050406030204" pitchFamily="18" charset="0"/>
                      </a:rPr>
                      <m:t>𝜓</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e>
                        </m:d>
                      </m:e>
                      <m:sup>
                        <m:r>
                          <a:rPr lang="en-IN" b="0" i="1" smtClean="0">
                            <a:latin typeface="Cambria Math" panose="02040503050406030204" pitchFamily="18" charset="0"/>
                            <a:ea typeface="Cambria Math" panose="02040503050406030204" pitchFamily="18" charset="0"/>
                          </a:rPr>
                          <m:t>2</m:t>
                        </m:r>
                      </m:sup>
                    </m:sSup>
                  </m:oMath>
                </a14:m>
                <a:endParaRPr lang="en-GB" dirty="0"/>
              </a:p>
              <a:p>
                <a:r>
                  <a:rPr lang="en-GB" dirty="0"/>
                  <a:t>Autocorrelation</a:t>
                </a:r>
              </a:p>
              <a:p>
                <a:pPr lvl="1"/>
                <a:r>
                  <a:rPr lang="en-GB" dirty="0"/>
                  <a:t>Gives the measure of degree of similarity between a signal (time series) and its time delayed version</a:t>
                </a:r>
              </a:p>
              <a:p>
                <a:pPr lvl="1"/>
                <a:r>
                  <a:rPr lang="en-GB" dirty="0"/>
                  <a:t>The autocorrelation function of an energy signal x(t) is given by</a:t>
                </a:r>
              </a:p>
              <a:p>
                <a:pPr lvl="2"/>
                <a14:m>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𝜏</m:t>
                        </m:r>
                      </m:e>
                    </m:d>
                    <m:r>
                      <a:rPr lang="en-IN" b="0" i="1" smtClean="0">
                        <a:latin typeface="Cambria Math" panose="02040503050406030204" pitchFamily="18" charset="0"/>
                        <a:ea typeface="Cambria Math" panose="02040503050406030204" pitchFamily="18" charset="0"/>
                      </a:rPr>
                      <m:t>=</m:t>
                    </m:r>
                    <m:nary>
                      <m:naryPr>
                        <m:ctrlPr>
                          <a:rPr lang="en-IN" b="0" i="1" smtClean="0">
                            <a:latin typeface="Cambria Math" panose="02040503050406030204" pitchFamily="18" charset="0"/>
                            <a:ea typeface="Cambria Math" panose="02040503050406030204" pitchFamily="18" charset="0"/>
                          </a:rPr>
                        </m:ctrlPr>
                      </m:naryPr>
                      <m:sub>
                        <m:r>
                          <m:rPr>
                            <m:brk m:alnAt="23"/>
                          </m:rP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m:t>
                        </m:r>
                      </m:sub>
                      <m:sup>
                        <m:r>
                          <a:rPr lang="en-IN" b="0" i="1" smtClean="0">
                            <a:latin typeface="Cambria Math" panose="02040503050406030204" pitchFamily="18" charset="0"/>
                            <a:ea typeface="Cambria Math" panose="02040503050406030204" pitchFamily="18" charset="0"/>
                          </a:rPr>
                          <m:t>∞</m:t>
                        </m:r>
                      </m:sup>
                      <m:e>
                        <m:r>
                          <a:rPr lang="en-IN" b="0" i="1" smtClean="0">
                            <a:latin typeface="Cambria Math" panose="02040503050406030204" pitchFamily="18" charset="0"/>
                            <a:ea typeface="Cambria Math" panose="02040503050406030204" pitchFamily="18" charset="0"/>
                          </a:rPr>
                          <m:t>𝑥</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𝑥</m:t>
                            </m:r>
                          </m:e>
                          <m:sup>
                            <m:r>
                              <a:rPr lang="en-IN" b="0" i="1" smtClean="0">
                                <a:latin typeface="Cambria Math" panose="02040503050406030204" pitchFamily="18" charset="0"/>
                                <a:ea typeface="Cambria Math" panose="02040503050406030204" pitchFamily="18" charset="0"/>
                              </a:rPr>
                              <m:t>∗</m:t>
                            </m:r>
                          </m:sup>
                        </m:sSup>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𝜏</m:t>
                            </m:r>
                          </m:e>
                        </m:d>
                        <m:r>
                          <a:rPr lang="en-IN" b="0" i="1" smtClean="0">
                            <a:latin typeface="Cambria Math" panose="02040503050406030204" pitchFamily="18" charset="0"/>
                            <a:ea typeface="Cambria Math" panose="02040503050406030204" pitchFamily="18" charset="0"/>
                          </a:rPr>
                          <m:t>𝑑𝑡</m:t>
                        </m:r>
                      </m:e>
                    </m:nary>
                  </m:oMath>
                </a14:m>
                <a:endParaRPr lang="en-IN" b="0" dirty="0">
                  <a:ea typeface="Cambria Math" panose="02040503050406030204" pitchFamily="18" charset="0"/>
                </a:endParaRPr>
              </a:p>
              <a:p>
                <a:pPr lvl="2"/>
                <a14:m>
                  <m:oMath xmlns:m="http://schemas.openxmlformats.org/officeDocument/2006/math">
                    <m:r>
                      <a:rPr lang="en-IN" b="0" i="1" smtClean="0">
                        <a:latin typeface="Cambria Math" panose="02040503050406030204" pitchFamily="18" charset="0"/>
                      </a:rPr>
                      <m:t>𝜏</m:t>
                    </m:r>
                  </m:oMath>
                </a14:m>
                <a:r>
                  <a:rPr lang="en-GB" dirty="0"/>
                  <a:t> is called the delayed parameter</a:t>
                </a:r>
              </a:p>
              <a:p>
                <a:r>
                  <a:rPr lang="en-GB" dirty="0"/>
                  <a:t>Relationship between ESD and autocorrelation</a:t>
                </a:r>
              </a:p>
              <a:p>
                <a:pPr lvl="1"/>
                <a:r>
                  <a:rPr lang="en-GB" dirty="0"/>
                  <a:t>The autocorrelation function </a:t>
                </a:r>
                <a14:m>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𝜏</m:t>
                        </m:r>
                      </m:e>
                    </m:d>
                  </m:oMath>
                </a14:m>
                <a:r>
                  <a:rPr lang="en-GB" dirty="0"/>
                  <a:t> and the energy spectral density (ESD) function ψ(ω) form a Fourier transform pair</a:t>
                </a:r>
              </a:p>
              <a:p>
                <a:pPr lvl="2"/>
                <a14:m>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groupChr>
                      <m:groupChrPr>
                        <m:chr m:val="↔"/>
                        <m:vertJc m:val="bot"/>
                        <m:ctrlPr>
                          <a:rPr lang="en-IN" b="0" i="1" smtClean="0">
                            <a:latin typeface="Cambria Math" panose="02040503050406030204" pitchFamily="18" charset="0"/>
                            <a:ea typeface="Cambria Math" panose="02040503050406030204" pitchFamily="18" charset="0"/>
                          </a:rPr>
                        </m:ctrlPr>
                      </m:groupChrPr>
                      <m:e>
                        <m:r>
                          <m:rPr>
                            <m:brk m:alnAt="2"/>
                          </m:rPr>
                          <a:rPr lang="en-IN" b="0" i="1" smtClean="0">
                            <a:latin typeface="Cambria Math" panose="02040503050406030204" pitchFamily="18" charset="0"/>
                            <a:ea typeface="Cambria Math" panose="02040503050406030204" pitchFamily="18" charset="0"/>
                          </a:rPr>
                          <m:t>𝐹</m:t>
                        </m:r>
                        <m:r>
                          <a:rPr lang="en-IN" b="0" i="1" smtClean="0">
                            <a:latin typeface="Cambria Math" panose="02040503050406030204" pitchFamily="18" charset="0"/>
                            <a:ea typeface="Cambria Math" panose="02040503050406030204" pitchFamily="18" charset="0"/>
                          </a:rPr>
                          <m:t>𝑇</m:t>
                        </m:r>
                      </m:e>
                    </m:groupChr>
                    <m:r>
                      <a:rPr lang="en-IN" b="0" i="1" smtClean="0">
                        <a:latin typeface="Cambria Math" panose="02040503050406030204" pitchFamily="18" charset="0"/>
                        <a:ea typeface="Cambria Math" panose="02040503050406030204" pitchFamily="18" charset="0"/>
                      </a:rPr>
                      <m:t>𝜓</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oMath>
                </a14:m>
                <a:endParaRPr lang="en-GB" dirty="0"/>
              </a:p>
            </p:txBody>
          </p:sp>
        </mc:Choice>
        <mc:Fallback xmlns="">
          <p:sp>
            <p:nvSpPr>
              <p:cNvPr id="3" name="Content Placeholder 2">
                <a:extLst>
                  <a:ext uri="{FF2B5EF4-FFF2-40B4-BE49-F238E27FC236}">
                    <a16:creationId xmlns:a16="http://schemas.microsoft.com/office/drawing/2014/main" id="{AF83A955-515D-0F48-57DD-23A09753F1DF}"/>
                  </a:ext>
                </a:extLst>
              </p:cNvPr>
              <p:cNvSpPr>
                <a:spLocks noGrp="1" noRot="1" noChangeAspect="1" noMove="1" noResize="1" noEditPoints="1" noAdjustHandles="1" noChangeArrowheads="1" noChangeShapeType="1" noTextEdit="1"/>
              </p:cNvSpPr>
              <p:nvPr>
                <p:ph sz="quarter" idx="10"/>
              </p:nvPr>
            </p:nvSpPr>
            <p:spPr>
              <a:blipFill>
                <a:blip r:embed="rId2"/>
                <a:stretch>
                  <a:fillRect t="-819" r="-965"/>
                </a:stretch>
              </a:blipFill>
            </p:spPr>
            <p:txBody>
              <a:bodyPr/>
              <a:lstStyle/>
              <a:p>
                <a:r>
                  <a:rPr lang="en-IN">
                    <a:noFill/>
                  </a:rPr>
                  <a:t> </a:t>
                </a:r>
              </a:p>
            </p:txBody>
          </p:sp>
        </mc:Fallback>
      </mc:AlternateContent>
    </p:spTree>
    <p:extLst>
      <p:ext uri="{BB962C8B-B14F-4D97-AF65-F5344CB8AC3E}">
        <p14:creationId xmlns:p14="http://schemas.microsoft.com/office/powerpoint/2010/main" val="226917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5D2BB-BBA6-26CF-DBFA-787A3979A3EB}"/>
              </a:ext>
            </a:extLst>
          </p:cNvPr>
          <p:cNvSpPr>
            <a:spLocks noGrp="1"/>
          </p:cNvSpPr>
          <p:nvPr>
            <p:ph type="title"/>
          </p:nvPr>
        </p:nvSpPr>
        <p:spPr/>
        <p:txBody>
          <a:bodyPr/>
          <a:lstStyle/>
          <a:p>
            <a:r>
              <a:rPr lang="en-IN" dirty="0"/>
              <a:t>Power Spectral Density and Autocorrelation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88FF38-B597-C837-AB04-905F0DD79AA8}"/>
                  </a:ext>
                </a:extLst>
              </p:cNvPr>
              <p:cNvSpPr>
                <a:spLocks noGrp="1"/>
              </p:cNvSpPr>
              <p:nvPr>
                <p:ph sz="quarter" idx="10"/>
              </p:nvPr>
            </p:nvSpPr>
            <p:spPr/>
            <p:txBody>
              <a:bodyPr>
                <a:normAutofit fontScale="85000" lnSpcReduction="20000"/>
              </a:bodyPr>
              <a:lstStyle/>
              <a:p>
                <a:r>
                  <a:rPr lang="en-IN" dirty="0"/>
                  <a:t>Autocorrelation</a:t>
                </a:r>
              </a:p>
              <a:p>
                <a:pPr lvl="1"/>
                <a:r>
                  <a:rPr lang="en-IN" dirty="0"/>
                  <a:t>Gives the measure of similarity between a signal and its time-delayed version expressed as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𝑋𝑋</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e>
                        </m:d>
                        <m:r>
                          <a:rPr lang="en-IN" b="0" i="1" smtClean="0">
                            <a:latin typeface="Cambria Math" panose="02040503050406030204" pitchFamily="18" charset="0"/>
                          </a:rPr>
                          <m:t>𝑋</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e>
                            </m:d>
                          </m:e>
                          <m:sup>
                            <m:r>
                              <a:rPr lang="en-IN" b="0" i="1" smtClean="0">
                                <a:latin typeface="Cambria Math" panose="02040503050406030204" pitchFamily="18" charset="0"/>
                              </a:rPr>
                              <m:t>∗</m:t>
                            </m:r>
                          </m:sup>
                        </m:sSup>
                      </m:e>
                    </m:d>
                  </m:oMath>
                </a14:m>
                <a:endParaRPr lang="en-IN" b="0" i="1" dirty="0">
                  <a:latin typeface="Cambria Math" panose="02040503050406030204" pitchFamily="18" charset="0"/>
                </a:endParaRPr>
              </a:p>
              <a:p>
                <a:pPr lvl="3"/>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e>
                    </m:d>
                    <m:r>
                      <a:rPr lang="en-IN" b="0" i="1" smtClean="0">
                        <a:latin typeface="Cambria Math" panose="02040503050406030204" pitchFamily="18" charset="0"/>
                      </a:rPr>
                      <m:t> − </m:t>
                    </m:r>
                    <m:r>
                      <a:rPr lang="en-IN" b="0" i="1" smtClean="0">
                        <a:latin typeface="Cambria Math" panose="02040503050406030204" pitchFamily="18" charset="0"/>
                      </a:rPr>
                      <m:t>𝑣𝑎𝑙𝑢𝑒</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𝑋</m:t>
                    </m:r>
                    <m:r>
                      <a:rPr lang="en-IN" b="0" i="1" smtClean="0">
                        <a:latin typeface="Cambria Math" panose="02040503050406030204" pitchFamily="18" charset="0"/>
                      </a:rPr>
                      <m:t> </m:t>
                    </m:r>
                    <m:r>
                      <a:rPr lang="en-IN" b="0" i="1" smtClean="0">
                        <a:latin typeface="Cambria Math" panose="02040503050406030204" pitchFamily="18" charset="0"/>
                      </a:rPr>
                      <m:t>𝑎𝑡</m:t>
                    </m:r>
                    <m:r>
                      <a:rPr lang="en-IN" b="0" i="1" smtClean="0">
                        <a:latin typeface="Cambria Math" panose="02040503050406030204" pitchFamily="18" charset="0"/>
                      </a:rPr>
                      <m:t> </m:t>
                    </m:r>
                    <m:r>
                      <a:rPr lang="en-IN" b="0" i="1" smtClean="0">
                        <a:latin typeface="Cambria Math" panose="02040503050406030204" pitchFamily="18" charset="0"/>
                      </a:rPr>
                      <m:t>𝑖𝑛𝑠𝑡𝑎𝑛𝑡</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 </m:t>
                    </m:r>
                  </m:oMath>
                </a14:m>
                <a:endParaRPr lang="en-IN" b="0" i="1" dirty="0">
                  <a:latin typeface="Cambria Math" panose="02040503050406030204" pitchFamily="18" charset="0"/>
                </a:endParaRPr>
              </a:p>
              <a:p>
                <a:pPr lvl="3"/>
                <a14:m>
                  <m:oMath xmlns:m="http://schemas.openxmlformats.org/officeDocument/2006/math">
                    <m:r>
                      <a:rPr lang="en-IN" b="0" i="1" smtClean="0">
                        <a:latin typeface="Cambria Math" panose="02040503050406030204" pitchFamily="18" charset="0"/>
                      </a:rPr>
                      <m:t>𝑋</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e>
                        </m:d>
                      </m:e>
                      <m:sup>
                        <m:r>
                          <a:rPr lang="en-IN" b="0" i="1" smtClean="0">
                            <a:latin typeface="Cambria Math" panose="02040503050406030204" pitchFamily="18" charset="0"/>
                          </a:rPr>
                          <m:t>∗</m:t>
                        </m:r>
                      </m:sup>
                    </m:sSup>
                    <m:r>
                      <a:rPr lang="en-IN" b="0" i="1" smtClean="0">
                        <a:latin typeface="Cambria Math" panose="02040503050406030204" pitchFamily="18" charset="0"/>
                      </a:rPr>
                      <m:t> −</m:t>
                    </m:r>
                    <m:r>
                      <a:rPr lang="en-IN" b="0" i="1" smtClean="0">
                        <a:latin typeface="Cambria Math" panose="02040503050406030204" pitchFamily="18" charset="0"/>
                      </a:rPr>
                      <m:t>𝑐𝑜𝑚𝑝𝑙𝑒𝑥</m:t>
                    </m:r>
                    <m:r>
                      <a:rPr lang="en-IN" b="0" i="1" smtClean="0">
                        <a:latin typeface="Cambria Math" panose="02040503050406030204" pitchFamily="18" charset="0"/>
                      </a:rPr>
                      <m:t> </m:t>
                    </m:r>
                    <m:r>
                      <a:rPr lang="en-IN" b="0" i="1" smtClean="0">
                        <a:latin typeface="Cambria Math" panose="02040503050406030204" pitchFamily="18" charset="0"/>
                      </a:rPr>
                      <m:t>𝑐𝑜𝑛𝑗𝑢𝑔𝑎𝑡𝑒</m:t>
                    </m:r>
                    <m:r>
                      <a:rPr lang="en-IN" b="0" i="1" smtClean="0">
                        <a:latin typeface="Cambria Math" panose="02040503050406030204" pitchFamily="18" charset="0"/>
                      </a:rPr>
                      <m:t> </m:t>
                    </m:r>
                    <m:r>
                      <a:rPr lang="en-IN" b="0" i="1" smtClean="0">
                        <a:latin typeface="Cambria Math" panose="02040503050406030204" pitchFamily="18" charset="0"/>
                      </a:rPr>
                      <m:t>𝑣𝑎𝑙𝑢𝑒</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𝑋</m:t>
                    </m:r>
                    <m:r>
                      <a:rPr lang="en-IN" b="0" i="1" smtClean="0">
                        <a:latin typeface="Cambria Math" panose="02040503050406030204" pitchFamily="18" charset="0"/>
                      </a:rPr>
                      <m:t> </m:t>
                    </m:r>
                    <m:r>
                      <a:rPr lang="en-IN" b="0" i="1" smtClean="0">
                        <a:latin typeface="Cambria Math" panose="02040503050406030204" pitchFamily="18" charset="0"/>
                      </a:rPr>
                      <m:t>𝑎𝑡</m:t>
                    </m:r>
                    <m:r>
                      <a:rPr lang="en-IN" b="0" i="1" smtClean="0">
                        <a:latin typeface="Cambria Math" panose="02040503050406030204" pitchFamily="18" charset="0"/>
                      </a:rPr>
                      <m:t> </m:t>
                    </m:r>
                    <m:r>
                      <a:rPr lang="en-IN" b="0" i="1" smtClean="0">
                        <a:latin typeface="Cambria Math" panose="02040503050406030204" pitchFamily="18" charset="0"/>
                      </a:rPr>
                      <m:t>𝑖𝑛𝑠𝑡𝑎𝑛𝑡</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oMath>
                </a14:m>
                <a:endParaRPr lang="en-IN" dirty="0"/>
              </a:p>
              <a:p>
                <a:pPr lvl="1"/>
                <a:r>
                  <a:rPr lang="en-IN" dirty="0"/>
                  <a:t>The autocorrelation function of a power (or periodic)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with any time period T is given by</a:t>
                </a:r>
              </a:p>
              <a:p>
                <a:pPr lvl="2"/>
                <a14:m>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𝑇</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m:rPr>
                                    <m:brk m:alnAt="23"/>
                                  </m:rPr>
                                  <a:rPr lang="en-IN" b="0" i="1" smtClean="0">
                                    <a:latin typeface="Cambria Math" panose="02040503050406030204" pitchFamily="18" charset="0"/>
                                  </a:rPr>
                                  <m:t>𝑇</m:t>
                                </m:r>
                              </m:num>
                              <m:den>
                                <m:r>
                                  <m:rPr>
                                    <m:brk m:alnAt="23"/>
                                  </m:rPr>
                                  <a:rPr lang="en-IN" b="0" i="1" smtClean="0">
                                    <a:latin typeface="Cambria Math" panose="02040503050406030204" pitchFamily="18" charset="0"/>
                                  </a:rPr>
                                  <m:t>2</m:t>
                                </m:r>
                              </m:den>
                            </m:f>
                            <m:r>
                              <m:rPr>
                                <m:brk m:alnAt="23"/>
                              </m:rPr>
                              <a:rPr lang="en-IN" b="0" i="1" smtClean="0">
                                <a:latin typeface="Cambria Math" panose="02040503050406030204" pitchFamily="18" charset="0"/>
                              </a:rPr>
                              <m:t>)</m:t>
                            </m:r>
                          </m:sub>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r>
                              <a:rPr lang="en-IN" b="0" i="1" smtClean="0">
                                <a:latin typeface="Cambria Math" panose="02040503050406030204" pitchFamily="18" charset="0"/>
                              </a:rPr>
                              <m:t>)</m:t>
                            </m:r>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b="0" i="1" smtClean="0">
                                <a:latin typeface="Cambria Math" panose="02040503050406030204" pitchFamily="18" charset="0"/>
                              </a:rPr>
                              <m:t>𝑑𝑡</m:t>
                            </m:r>
                          </m:e>
                        </m:nary>
                      </m:e>
                    </m:func>
                  </m:oMath>
                </a14:m>
                <a:endParaRPr lang="en-IN" dirty="0"/>
              </a:p>
              <a:p>
                <a:pPr lvl="2"/>
                <a14:m>
                  <m:oMath xmlns:m="http://schemas.openxmlformats.org/officeDocument/2006/math">
                    <m:r>
                      <a:rPr lang="en-IN" b="0" i="1" smtClean="0">
                        <a:latin typeface="Cambria Math" panose="02040503050406030204" pitchFamily="18" charset="0"/>
                      </a:rPr>
                      <m:t>𝜏</m:t>
                    </m:r>
                  </m:oMath>
                </a14:m>
                <a:r>
                  <a:rPr lang="en-GB" dirty="0"/>
                  <a:t> is called the delayed parameter</a:t>
                </a:r>
              </a:p>
              <a:p>
                <a:pPr lvl="1"/>
                <a:r>
                  <a:rPr lang="en-IN" dirty="0"/>
                  <a:t>For wide sense stationary process (WSS), the auto-correlation function) is: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m:t>
                    </m:r>
                    <m:r>
                      <a:rPr lang="en-IN" b="0" i="1" smtClean="0">
                        <a:latin typeface="Cambria Math" panose="02040503050406030204" pitchFamily="18" charset="0"/>
                      </a:rPr>
                      <m:t>𝐸</m:t>
                    </m:r>
                    <m:r>
                      <a:rPr lang="en-IN" b="0" i="1" smtClean="0">
                        <a:latin typeface="Cambria Math" panose="02040503050406030204" pitchFamily="18" charset="0"/>
                      </a:rPr>
                      <m:t>{</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b="0" i="1" smtClean="0">
                        <a:latin typeface="Cambria Math" panose="02040503050406030204" pitchFamily="18" charset="0"/>
                      </a:rPr>
                      <m:t>}</m:t>
                    </m:r>
                  </m:oMath>
                </a14:m>
                <a:endParaRPr lang="en-IN" dirty="0"/>
              </a:p>
              <a:p>
                <a:r>
                  <a:rPr lang="en-IN" dirty="0"/>
                  <a:t>PSD or Power Density or Power Density Spectrum</a:t>
                </a:r>
              </a:p>
              <a:p>
                <a:pPr lvl="1"/>
                <a:r>
                  <a:rPr lang="en-IN" dirty="0"/>
                  <a:t>The distribution of average power of a signal in the frequency domain and denoted by </a:t>
                </a:r>
                <a14:m>
                  <m:oMath xmlns:m="http://schemas.openxmlformats.org/officeDocument/2006/math">
                    <m:r>
                      <a:rPr lang="en-IN" b="0" i="1" smtClean="0">
                        <a:latin typeface="Cambria Math" panose="02040503050406030204" pitchFamily="18" charset="0"/>
                      </a:rPr>
                      <m:t>𝑆</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oMath>
                </a14:m>
                <a:endParaRPr lang="en-IN" b="0" dirty="0"/>
              </a:p>
              <a:p>
                <a:pPr lvl="2"/>
                <a14:m>
                  <m:oMath xmlns:m="http://schemas.openxmlformats.org/officeDocument/2006/math">
                    <m:r>
                      <a:rPr lang="en-IN" b="0" i="1" smtClean="0">
                        <a:latin typeface="Cambria Math" panose="02040503050406030204" pitchFamily="18" charset="0"/>
                      </a:rPr>
                      <m:t>𝑆</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𝜏</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e>
                                </m:d>
                              </m:e>
                              <m:sup>
                                <m:r>
                                  <a:rPr lang="en-IN" b="0" i="1" smtClean="0">
                                    <a:latin typeface="Cambria Math" panose="02040503050406030204" pitchFamily="18" charset="0"/>
                                  </a:rPr>
                                  <m:t>2</m:t>
                                </m:r>
                              </m:sup>
                            </m:sSup>
                          </m:num>
                          <m:den>
                            <m:r>
                              <a:rPr lang="en-IN" b="0" i="1" smtClean="0">
                                <a:latin typeface="Cambria Math" panose="02040503050406030204" pitchFamily="18" charset="0"/>
                              </a:rPr>
                              <m:t>𝜏</m:t>
                            </m:r>
                          </m:den>
                        </m:f>
                      </m:e>
                    </m:func>
                  </m:oMath>
                </a14:m>
                <a:endParaRPr lang="en-IN" b="0" dirty="0"/>
              </a:p>
              <a:p>
                <a:pPr lvl="1"/>
                <a:r>
                  <a:rPr lang="en-IN" dirty="0"/>
                  <a:t>Power spectral density, PSD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oMath>
                </a14:m>
                <a:r>
                  <a:rPr lang="en-IN" dirty="0"/>
                  <a:t>) – of </a:t>
                </a:r>
                <a14:m>
                  <m:oMath xmlns:m="http://schemas.openxmlformats.org/officeDocument/2006/math">
                    <m:r>
                      <a:rPr lang="en-IN" i="1" dirty="0" smtClean="0">
                        <a:latin typeface="Cambria Math" panose="02040503050406030204" pitchFamily="18" charset="0"/>
                      </a:rPr>
                      <m:t>𝑥</m:t>
                    </m:r>
                    <m:r>
                      <a:rPr lang="en-IN" i="1" dirty="0" smtClean="0">
                        <a:latin typeface="Cambria Math" panose="02040503050406030204" pitchFamily="18" charset="0"/>
                      </a:rPr>
                      <m:t>(</m:t>
                    </m:r>
                    <m:r>
                      <a:rPr lang="en-IN" i="1" dirty="0" smtClean="0">
                        <a:latin typeface="Cambria Math" panose="02040503050406030204" pitchFamily="18" charset="0"/>
                      </a:rPr>
                      <m:t>𝑡</m:t>
                    </m:r>
                    <m:r>
                      <a:rPr lang="en-IN" i="1" dirty="0" smtClean="0">
                        <a:latin typeface="Cambria Math" panose="02040503050406030204" pitchFamily="18" charset="0"/>
                      </a:rPr>
                      <m:t>) </m:t>
                    </m:r>
                  </m:oMath>
                </a14:m>
                <a:r>
                  <a:rPr lang="en-IN" dirty="0"/>
                  <a:t>is the Fourier transform (</a:t>
                </a:r>
                <a14:m>
                  <m:oMath xmlns:m="http://schemas.openxmlformats.org/officeDocument/2006/math">
                    <m:r>
                      <a:rPr lang="en-IN" b="0" i="1" smtClean="0">
                        <a:latin typeface="Cambria Math" panose="02040503050406030204" pitchFamily="18" charset="0"/>
                      </a:rPr>
                      <m:t>ℱ</m:t>
                    </m:r>
                  </m:oMath>
                </a14:m>
                <a:r>
                  <a:rPr lang="en-IN" dirty="0"/>
                  <a:t>) of autocorrelation function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oMath>
                </a14:m>
                <a:r>
                  <a:rPr lang="en-IN" dirty="0"/>
                  <a:t> of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r>
                      <a:rPr lang="en-IN" b="0" i="1" smtClean="0">
                        <a:latin typeface="Cambria Math" panose="02040503050406030204" pitchFamily="18" charset="0"/>
                      </a:rPr>
                      <m:t>ℱ</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−2</m:t>
                            </m:r>
                            <m:r>
                              <a:rPr lang="en-IN" b="0" i="1" smtClean="0">
                                <a:latin typeface="Cambria Math" panose="02040503050406030204" pitchFamily="18" charset="0"/>
                              </a:rPr>
                              <m:t>𝑗</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𝜏</m:t>
                                </m:r>
                              </m:sub>
                            </m:sSub>
                          </m:sup>
                        </m:sSup>
                        <m:r>
                          <a:rPr lang="en-IN" b="0" i="1" smtClean="0">
                            <a:latin typeface="Cambria Math" panose="02040503050406030204" pitchFamily="18" charset="0"/>
                          </a:rPr>
                          <m:t>𝑑</m:t>
                        </m:r>
                        <m:r>
                          <a:rPr lang="en-IN" b="0" i="1" smtClean="0">
                            <a:latin typeface="Cambria Math" panose="02040503050406030204" pitchFamily="18" charset="0"/>
                          </a:rPr>
                          <m:t>𝜏</m:t>
                        </m:r>
                      </m:e>
                    </m:nary>
                  </m:oMath>
                </a14:m>
                <a:endParaRPr lang="en-GB" dirty="0"/>
              </a:p>
              <a:p>
                <a:r>
                  <a:rPr lang="en-GB" dirty="0"/>
                  <a:t>Relationship between PSD and autocorrelation function</a:t>
                </a:r>
              </a:p>
              <a:p>
                <a:pPr lvl="1"/>
                <a:r>
                  <a:rPr lang="en-GB" dirty="0"/>
                  <a:t>The power spectral density function </a:t>
                </a:r>
                <a14:m>
                  <m:oMath xmlns:m="http://schemas.openxmlformats.org/officeDocument/2006/math">
                    <m:r>
                      <a:rPr lang="en-IN" b="0" i="1" smtClean="0">
                        <a:latin typeface="Cambria Math" panose="02040503050406030204" pitchFamily="18" charset="0"/>
                      </a:rPr>
                      <m:t>𝑆</m:t>
                    </m:r>
                    <m:r>
                      <a:rPr lang="en-IN" b="0" i="1" smtClean="0">
                        <a:latin typeface="Cambria Math" panose="02040503050406030204" pitchFamily="18" charset="0"/>
                      </a:rPr>
                      <m:t>(</m:t>
                    </m:r>
                    <m:r>
                      <a:rPr lang="en-IN" b="0" i="1" smtClean="0">
                        <a:latin typeface="Cambria Math" panose="02040503050406030204" pitchFamily="18" charset="0"/>
                      </a:rPr>
                      <m:t>𝜔</m:t>
                    </m:r>
                    <m:r>
                      <a:rPr lang="en-IN" b="0" i="1" smtClean="0">
                        <a:latin typeface="Cambria Math" panose="02040503050406030204" pitchFamily="18" charset="0"/>
                      </a:rPr>
                      <m:t>)</m:t>
                    </m:r>
                  </m:oMath>
                </a14:m>
                <a:r>
                  <a:rPr lang="en-GB" dirty="0"/>
                  <a:t> and the autocorrelation function </a:t>
                </a:r>
                <a14:m>
                  <m:oMath xmlns:m="http://schemas.openxmlformats.org/officeDocument/2006/math">
                    <m:r>
                      <a:rPr lang="en-IN" b="0" i="1" smtClean="0">
                        <a:latin typeface="Cambria Math" panose="02040503050406030204" pitchFamily="18" charset="0"/>
                      </a:rPr>
                      <m:t>𝑅</m:t>
                    </m:r>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oMath>
                </a14:m>
                <a:r>
                  <a:rPr lang="en-GB" dirty="0"/>
                  <a:t> of a power signal form a Fourier transform</a:t>
                </a:r>
              </a:p>
              <a:p>
                <a:pPr lvl="2"/>
                <a14:m>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groupChr>
                      <m:groupChrPr>
                        <m:chr m:val="↔"/>
                        <m:vertJc m:val="bot"/>
                        <m:ctrlPr>
                          <a:rPr lang="en-IN" b="0" i="1" smtClean="0">
                            <a:latin typeface="Cambria Math" panose="02040503050406030204" pitchFamily="18" charset="0"/>
                            <a:ea typeface="Cambria Math" panose="02040503050406030204" pitchFamily="18" charset="0"/>
                          </a:rPr>
                        </m:ctrlPr>
                      </m:groupChrPr>
                      <m:e>
                        <m:r>
                          <m:rPr>
                            <m:brk m:alnAt="2"/>
                          </m:rPr>
                          <a:rPr lang="en-IN" b="0" i="1" smtClean="0">
                            <a:latin typeface="Cambria Math" panose="02040503050406030204" pitchFamily="18" charset="0"/>
                            <a:ea typeface="Cambria Math" panose="02040503050406030204" pitchFamily="18" charset="0"/>
                          </a:rPr>
                          <m:t>𝐹</m:t>
                        </m:r>
                        <m:r>
                          <a:rPr lang="en-IN" b="0" i="1" smtClean="0">
                            <a:latin typeface="Cambria Math" panose="02040503050406030204" pitchFamily="18" charset="0"/>
                            <a:ea typeface="Cambria Math" panose="02040503050406030204" pitchFamily="18" charset="0"/>
                          </a:rPr>
                          <m:t>𝑇</m:t>
                        </m:r>
                      </m:e>
                    </m:groupChr>
                    <m:r>
                      <a:rPr lang="en-IN" b="0" i="1" smtClean="0">
                        <a:latin typeface="Cambria Math" panose="02040503050406030204" pitchFamily="18" charset="0"/>
                        <a:ea typeface="Cambria Math" panose="02040503050406030204" pitchFamily="18" charset="0"/>
                      </a:rPr>
                      <m:t>𝑆</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oMath>
                </a14:m>
                <a:endParaRPr lang="en-GB" dirty="0"/>
              </a:p>
              <a:p>
                <a:pPr lvl="1"/>
                <a:endParaRPr lang="en-GB" dirty="0"/>
              </a:p>
              <a:p>
                <a:pPr lvl="2"/>
                <a:endParaRPr lang="en-GB" dirty="0"/>
              </a:p>
              <a:p>
                <a:pPr lvl="1"/>
                <a:endParaRPr lang="en-GB" dirty="0"/>
              </a:p>
              <a:p>
                <a:pPr lvl="1"/>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9488FF38-B597-C837-AB04-905F0DD79AA8}"/>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39351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4ADD8-DADA-4630-C804-EDB5F06BCB90}"/>
              </a:ext>
            </a:extLst>
          </p:cNvPr>
          <p:cNvSpPr>
            <a:spLocks noGrp="1"/>
          </p:cNvSpPr>
          <p:nvPr>
            <p:ph type="title"/>
          </p:nvPr>
        </p:nvSpPr>
        <p:spPr/>
        <p:txBody>
          <a:bodyPr/>
          <a:lstStyle/>
          <a:p>
            <a:r>
              <a:rPr lang="en-IN" dirty="0"/>
              <a:t>Deterministic or Random</a:t>
            </a:r>
          </a:p>
        </p:txBody>
      </p:sp>
      <p:sp>
        <p:nvSpPr>
          <p:cNvPr id="3" name="Content Placeholder 2">
            <a:extLst>
              <a:ext uri="{FF2B5EF4-FFF2-40B4-BE49-F238E27FC236}">
                <a16:creationId xmlns:a16="http://schemas.microsoft.com/office/drawing/2014/main" id="{8C1A0CC5-3073-EBE8-21E8-9AF463FF782B}"/>
              </a:ext>
            </a:extLst>
          </p:cNvPr>
          <p:cNvSpPr>
            <a:spLocks noGrp="1"/>
          </p:cNvSpPr>
          <p:nvPr>
            <p:ph sz="quarter" idx="10"/>
          </p:nvPr>
        </p:nvSpPr>
        <p:spPr/>
        <p:txBody>
          <a:bodyPr/>
          <a:lstStyle/>
          <a:p>
            <a:r>
              <a:rPr lang="en-IN" dirty="0"/>
              <a:t>Deterministic signals can be defined exactly by a mathematical formula</a:t>
            </a:r>
          </a:p>
          <a:p>
            <a:r>
              <a:rPr lang="en-IN" dirty="0"/>
              <a:t>In contrast, there is uncertainty with respect to the value of a random signal at any instant of time</a:t>
            </a:r>
          </a:p>
          <a:p>
            <a:r>
              <a:rPr lang="en-IN" dirty="0"/>
              <a:t>The random signals are modelled in probabilistic terms</a:t>
            </a:r>
          </a:p>
          <a:p>
            <a:endParaRPr lang="en-IN" dirty="0"/>
          </a:p>
        </p:txBody>
      </p:sp>
    </p:spTree>
    <p:extLst>
      <p:ext uri="{BB962C8B-B14F-4D97-AF65-F5344CB8AC3E}">
        <p14:creationId xmlns:p14="http://schemas.microsoft.com/office/powerpoint/2010/main" val="339271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1658-63C8-2036-6703-1D0198F16E47}"/>
              </a:ext>
            </a:extLst>
          </p:cNvPr>
          <p:cNvSpPr>
            <a:spLocks noGrp="1"/>
          </p:cNvSpPr>
          <p:nvPr>
            <p:ph type="title"/>
          </p:nvPr>
        </p:nvSpPr>
        <p:spPr/>
        <p:txBody>
          <a:bodyPr/>
          <a:lstStyle/>
          <a:p>
            <a:r>
              <a:rPr lang="en-IN" dirty="0"/>
              <a:t>Periodic and Aperiodic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98E9C7-B7F0-9B3B-3A46-FCA679F6280D}"/>
                  </a:ext>
                </a:extLst>
              </p:cNvPr>
              <p:cNvSpPr>
                <a:spLocks noGrp="1"/>
              </p:cNvSpPr>
              <p:nvPr>
                <p:ph sz="quarter" idx="10"/>
              </p:nvPr>
            </p:nvSpPr>
            <p:spPr/>
            <p:txBody>
              <a:bodyPr/>
              <a:lstStyle/>
              <a:p>
                <a:r>
                  <a:rPr lang="en-IN" dirty="0"/>
                  <a:t>A periodic signal is the one that repeats itself in time</a:t>
                </a:r>
              </a:p>
              <a:p>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a periodic signal when</a:t>
                </a:r>
              </a:p>
              <a:p>
                <a:pPr lvl="1"/>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0</m:t>
                            </m:r>
                          </m:sub>
                        </m:sSub>
                      </m:e>
                    </m:d>
                    <m:r>
                      <a:rPr lang="en-IN" b="0" i="1" smtClean="0">
                        <a:latin typeface="Cambria Math" panose="02040503050406030204" pitchFamily="18" charset="0"/>
                      </a:rPr>
                      <m:t> ∀</m:t>
                    </m:r>
                    <m:r>
                      <a:rPr lang="en-IN" b="0" i="1" smtClean="0">
                        <a:latin typeface="Cambria Math" panose="02040503050406030204" pitchFamily="18" charset="0"/>
                      </a:rPr>
                      <m:t>𝑡</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𝑓𝑜𝑟</m:t>
                    </m:r>
                    <m:r>
                      <a:rPr lang="en-IN" b="0" i="1" smtClean="0">
                        <a:latin typeface="Cambria Math" panose="02040503050406030204" pitchFamily="18" charset="0"/>
                      </a:rPr>
                      <m:t> </m:t>
                    </m:r>
                    <m:r>
                      <a:rPr lang="en-IN" b="0" i="1" smtClean="0">
                        <a:latin typeface="Cambria Math" panose="02040503050406030204" pitchFamily="18" charset="0"/>
                      </a:rPr>
                      <m:t>𝑠𝑜𝑚𝑒</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0</m:t>
                        </m:r>
                      </m:sub>
                    </m:sSub>
                    <m:r>
                      <a:rPr lang="en-IN" b="0" i="1" smtClean="0">
                        <a:latin typeface="Cambria Math" panose="02040503050406030204" pitchFamily="18" charset="0"/>
                      </a:rPr>
                      <m:t>≠0</m:t>
                    </m:r>
                  </m:oMath>
                </a14:m>
                <a:endParaRPr lang="en-IN" b="0" i="1" dirty="0"/>
              </a:p>
              <a:p>
                <a:r>
                  <a:rPr lang="en-IN" dirty="0"/>
                  <a:t>Signal period T=</a:t>
                </a:r>
                <a14:m>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min</m:t>
                        </m:r>
                      </m:fName>
                      <m:e>
                        <m:d>
                          <m:dPr>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0</m:t>
                                    </m:r>
                                  </m:sub>
                                </m:sSub>
                              </m:e>
                            </m:d>
                          </m:e>
                        </m:d>
                      </m:e>
                    </m:func>
                  </m:oMath>
                </a14:m>
                <a:endParaRPr lang="en-IN" b="0" dirty="0"/>
              </a:p>
              <a:p>
                <a:r>
                  <a:rPr lang="en-IN" dirty="0"/>
                  <a:t>The fundamental frequency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𝑇</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oMath>
                </a14:m>
                <a:endParaRPr lang="en-IN" b="0" dirty="0"/>
              </a:p>
              <a:p>
                <a:r>
                  <a:rPr lang="en-IN" dirty="0"/>
                  <a:t>Most of the periodic signals are power signals</a:t>
                </a:r>
              </a:p>
              <a:p>
                <a:r>
                  <a:rPr lang="en-IN" dirty="0"/>
                  <a:t>Example</a:t>
                </a:r>
              </a:p>
              <a:p>
                <a:pPr lvl="1"/>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d>
                          <m:dPr>
                            <m:ctrlPr>
                              <a:rPr lang="en-IN" b="0" i="1" smtClean="0">
                                <a:latin typeface="Cambria Math" panose="02040503050406030204" pitchFamily="18" charset="0"/>
                              </a:rPr>
                            </m:ctrlPr>
                          </m:dPr>
                          <m:e>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𝑚</m:t>
                                </m:r>
                              </m:sub>
                            </m:sSub>
                            <m:r>
                              <a:rPr lang="en-IN" b="0" i="1" smtClean="0">
                                <a:latin typeface="Cambria Math" panose="02040503050406030204" pitchFamily="18" charset="0"/>
                              </a:rPr>
                              <m:t>𝑡</m:t>
                            </m:r>
                          </m:e>
                        </m:d>
                      </m:e>
                    </m:func>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0</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𝑛</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𝑚</m:t>
                            </m:r>
                          </m:sub>
                        </m:sSub>
                      </m:den>
                    </m:f>
                    <m:r>
                      <a:rPr lang="en-IN" b="0" i="1" smtClean="0">
                        <a:latin typeface="Cambria Math" panose="02040503050406030204" pitchFamily="18" charset="0"/>
                      </a:rPr>
                      <m:t>, </m:t>
                    </m:r>
                    <m:r>
                      <a:rPr lang="en-IN" b="0" i="1" smtClean="0">
                        <a:latin typeface="Cambria Math" panose="02040503050406030204" pitchFamily="18" charset="0"/>
                      </a:rPr>
                      <m:t>𝑇</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𝑚</m:t>
                            </m:r>
                          </m:sub>
                        </m:sSub>
                      </m:den>
                    </m:f>
                  </m:oMath>
                </a14:m>
                <a:endParaRPr lang="en-IN" b="0" dirty="0"/>
              </a:p>
              <a:p>
                <a:pPr lvl="1"/>
                <a:endParaRPr lang="en-IN" dirty="0"/>
              </a:p>
            </p:txBody>
          </p:sp>
        </mc:Choice>
        <mc:Fallback xmlns="">
          <p:sp>
            <p:nvSpPr>
              <p:cNvPr id="3" name="Content Placeholder 2">
                <a:extLst>
                  <a:ext uri="{FF2B5EF4-FFF2-40B4-BE49-F238E27FC236}">
                    <a16:creationId xmlns:a16="http://schemas.microsoft.com/office/drawing/2014/main" id="{0698E9C7-B7F0-9B3B-3A46-FCA679F6280D}"/>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213892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8998A-D27E-D653-2DE4-18165415E0F5}"/>
              </a:ext>
            </a:extLst>
          </p:cNvPr>
          <p:cNvSpPr>
            <a:spLocks noGrp="1"/>
          </p:cNvSpPr>
          <p:nvPr>
            <p:ph type="title"/>
          </p:nvPr>
        </p:nvSpPr>
        <p:spPr/>
        <p:txBody>
          <a:bodyPr/>
          <a:lstStyle/>
          <a:p>
            <a:r>
              <a:rPr lang="en-IN" dirty="0"/>
              <a:t>Complex and Real 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8F79-5868-F81A-8C36-517E8928B1E7}"/>
                  </a:ext>
                </a:extLst>
              </p:cNvPr>
              <p:cNvSpPr>
                <a:spLocks noGrp="1"/>
              </p:cNvSpPr>
              <p:nvPr>
                <p:ph sz="quarter" idx="10"/>
              </p:nvPr>
            </p:nvSpPr>
            <p:spPr/>
            <p:txBody>
              <a:bodyPr>
                <a:normAutofit fontScale="92500"/>
              </a:bodyPr>
              <a:lstStyle/>
              <a:p>
                <a:r>
                  <a:rPr lang="en-IN" dirty="0"/>
                  <a:t>A complex signal is defined by two components – real/in-phase and imaginary/quadrature component</a:t>
                </a:r>
              </a:p>
              <a:p>
                <a:pPr lvl="1"/>
                <a:r>
                  <a:rPr lang="en-IN" b="0" dirty="0"/>
                  <a:t>Cartesian/Rectangular Form</a:t>
                </a:r>
              </a:p>
              <a:p>
                <a:pPr lvl="2"/>
                <a14:m>
                  <m:oMath xmlns:m="http://schemas.openxmlformats.org/officeDocument/2006/math">
                    <m:r>
                      <a:rPr lang="en-IN" b="0" i="1" smtClean="0">
                        <a:latin typeface="Cambria Math" panose="02040503050406030204" pitchFamily="18" charset="0"/>
                      </a:rPr>
                      <m:t>𝑧</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d>
                      <m:dPr>
                        <m:ctrlPr>
                          <a:rPr lang="en-IN" b="0" i="1" smtClean="0">
                            <a:latin typeface="Cambria Math" panose="02040503050406030204" pitchFamily="18" charset="0"/>
                          </a:rPr>
                        </m:ctrlPr>
                      </m:dPr>
                      <m:e>
                        <m:r>
                          <a:rPr lang="en-IN" b="0" i="1" smtClean="0">
                            <a:latin typeface="Cambria Math" panose="02040503050406030204" pitchFamily="18" charset="0"/>
                          </a:rPr>
                          <m:t>𝑖𝑛</m:t>
                        </m:r>
                        <m:r>
                          <a:rPr lang="en-IN" b="0" i="1" smtClean="0">
                            <a:latin typeface="Cambria Math" panose="02040503050406030204" pitchFamily="18" charset="0"/>
                          </a:rPr>
                          <m:t>−</m:t>
                        </m:r>
                        <m:r>
                          <a:rPr lang="en-IN" b="0" i="1" smtClean="0">
                            <a:latin typeface="Cambria Math" panose="02040503050406030204" pitchFamily="18" charset="0"/>
                          </a:rPr>
                          <m:t>𝑝h𝑎𝑠𝑒</m:t>
                        </m:r>
                      </m:e>
                    </m:d>
                    <m:r>
                      <a:rPr lang="en-IN" b="0" i="1" smtClean="0">
                        <a:latin typeface="Cambria Math" panose="02040503050406030204" pitchFamily="18" charset="0"/>
                      </a:rPr>
                      <m:t>+</m:t>
                    </m:r>
                    <m:r>
                      <a:rPr lang="en-IN" b="0" i="1" smtClean="0">
                        <a:latin typeface="Cambria Math" panose="02040503050406030204" pitchFamily="18" charset="0"/>
                      </a:rPr>
                      <m:t>𝑗𝑦</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d>
                      <m:dPr>
                        <m:ctrlPr>
                          <a:rPr lang="en-IN" b="0" i="1" smtClean="0">
                            <a:latin typeface="Cambria Math" panose="02040503050406030204" pitchFamily="18" charset="0"/>
                          </a:rPr>
                        </m:ctrlPr>
                      </m:dPr>
                      <m:e>
                        <m:r>
                          <a:rPr lang="en-IN" b="0" i="1" smtClean="0">
                            <a:latin typeface="Cambria Math" panose="02040503050406030204" pitchFamily="18" charset="0"/>
                          </a:rPr>
                          <m:t>𝑞𝑢𝑎𝑑𝑟𝑎𝑡𝑢𝑟𝑒</m:t>
                        </m:r>
                      </m:e>
                    </m:d>
                    <m:r>
                      <a:rPr lang="en-IN" b="0" i="1" smtClean="0">
                        <a:latin typeface="Cambria Math" panose="02040503050406030204" pitchFamily="18" charset="0"/>
                      </a:rPr>
                      <m:t> </m:t>
                    </m:r>
                    <m:r>
                      <a:rPr lang="en-IN" b="0" i="1" smtClean="0">
                        <a:latin typeface="Cambria Math" panose="02040503050406030204" pitchFamily="18" charset="0"/>
                      </a:rPr>
                      <m:t>𝑜𝑟</m:t>
                    </m:r>
                  </m:oMath>
                </a14:m>
                <a:endParaRPr lang="en-IN" b="0" i="1" dirty="0">
                  <a:latin typeface="Cambria Math" panose="02040503050406030204" pitchFamily="18" charset="0"/>
                </a:endParaRPr>
              </a:p>
              <a:p>
                <a:pPr lvl="2"/>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𝜃</m:t>
                        </m:r>
                      </m:sup>
                    </m:sSup>
                    <m:r>
                      <a:rPr lang="en-IN" i="1">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cos</m:t>
                        </m:r>
                      </m:fName>
                      <m:e>
                        <m:d>
                          <m:dPr>
                            <m:ctrlPr>
                              <a:rPr lang="en-IN" i="1">
                                <a:latin typeface="Cambria Math" panose="02040503050406030204" pitchFamily="18" charset="0"/>
                              </a:rPr>
                            </m:ctrlPr>
                          </m:dPr>
                          <m:e>
                            <m:r>
                              <a:rPr lang="en-IN" i="1">
                                <a:latin typeface="Cambria Math" panose="02040503050406030204" pitchFamily="18" charset="0"/>
                              </a:rPr>
                              <m:t>𝜃</m:t>
                            </m:r>
                          </m:e>
                        </m:d>
                      </m:e>
                    </m:func>
                    <m:r>
                      <a:rPr lang="en-IN" i="1">
                        <a:latin typeface="Cambria Math" panose="02040503050406030204" pitchFamily="18" charset="0"/>
                      </a:rPr>
                      <m:t>+</m:t>
                    </m:r>
                    <m:r>
                      <a:rPr lang="en-IN" i="1">
                        <a:latin typeface="Cambria Math" panose="02040503050406030204" pitchFamily="18" charset="0"/>
                      </a:rPr>
                      <m:t>𝑗𝑠𝑖𝑛</m:t>
                    </m:r>
                    <m:r>
                      <a:rPr lang="en-IN" i="1">
                        <a:latin typeface="Cambria Math" panose="02040503050406030204" pitchFamily="18" charset="0"/>
                      </a:rPr>
                      <m:t>(</m:t>
                    </m:r>
                    <m:r>
                      <a:rPr lang="en-IN" i="1">
                        <a:latin typeface="Cambria Math" panose="02040503050406030204" pitchFamily="18" charset="0"/>
                      </a:rPr>
                      <m:t>𝜃</m:t>
                    </m:r>
                    <m:r>
                      <a:rPr lang="en-IN" i="1">
                        <a:latin typeface="Cambria Math" panose="02040503050406030204" pitchFamily="18" charset="0"/>
                      </a:rPr>
                      <m:t>)</m:t>
                    </m:r>
                  </m:oMath>
                </a14:m>
                <a:endParaRPr lang="en-IN" b="0" dirty="0"/>
              </a:p>
              <a:p>
                <a:pPr lvl="2"/>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 </m:t>
                    </m:r>
                    <m:r>
                      <a:rPr lang="en-IN" b="0" i="1" smtClean="0">
                        <a:latin typeface="Cambria Math" panose="02040503050406030204" pitchFamily="18" charset="0"/>
                      </a:rPr>
                      <m:t>𝑏𝑜𝑡h</m:t>
                    </m:r>
                    <m:r>
                      <a:rPr lang="en-IN" b="0" i="1" smtClean="0">
                        <a:latin typeface="Cambria Math" panose="02040503050406030204" pitchFamily="18" charset="0"/>
                      </a:rPr>
                      <m:t> </m:t>
                    </m:r>
                    <m:r>
                      <a:rPr lang="en-IN" b="0" i="1" smtClean="0">
                        <a:latin typeface="Cambria Math" panose="02040503050406030204" pitchFamily="18" charset="0"/>
                      </a:rPr>
                      <m:t>𝑎𝑟𝑒</m:t>
                    </m:r>
                    <m:r>
                      <a:rPr lang="en-IN" b="0" i="1" smtClean="0">
                        <a:latin typeface="Cambria Math" panose="02040503050406030204" pitchFamily="18" charset="0"/>
                      </a:rPr>
                      <m:t> </m:t>
                    </m:r>
                    <m:r>
                      <a:rPr lang="en-IN" b="0" i="1" smtClean="0">
                        <a:latin typeface="Cambria Math" panose="02040503050406030204" pitchFamily="18" charset="0"/>
                      </a:rPr>
                      <m:t>𝑟𝑒𝑎𝑙</m:t>
                    </m:r>
                    <m:r>
                      <a:rPr lang="en-IN" b="0" i="1" smtClean="0">
                        <a:latin typeface="Cambria Math" panose="02040503050406030204" pitchFamily="18" charset="0"/>
                      </a:rPr>
                      <m:t> </m:t>
                    </m:r>
                    <m:r>
                      <a:rPr lang="en-IN" b="0" i="1" smtClean="0">
                        <a:latin typeface="Cambria Math" panose="02040503050406030204" pitchFamily="18" charset="0"/>
                      </a:rPr>
                      <m:t>𝑠𝑖𝑔𝑛𝑎𝑙𝑠</m:t>
                    </m:r>
                    <m:r>
                      <a:rPr lang="en-IN" b="0" i="1" smtClean="0">
                        <a:latin typeface="Cambria Math" panose="02040503050406030204" pitchFamily="18" charset="0"/>
                      </a:rPr>
                      <m:t>/</m:t>
                    </m:r>
                    <m:r>
                      <a:rPr lang="en-IN" b="0" i="1" smtClean="0">
                        <a:latin typeface="Cambria Math" panose="02040503050406030204" pitchFamily="18" charset="0"/>
                      </a:rPr>
                      <m:t>𝑣𝑎𝑙𝑢𝑒𝑠</m:t>
                    </m:r>
                  </m:oMath>
                </a14:m>
                <a:endParaRPr lang="en-IN" b="0" dirty="0"/>
              </a:p>
              <a:p>
                <a:pPr lvl="1"/>
                <a:r>
                  <a:rPr lang="en-IN" dirty="0"/>
                  <a:t>Polar form</a:t>
                </a:r>
              </a:p>
              <a:p>
                <a:pPr lvl="2"/>
                <a14:m>
                  <m:oMath xmlns:m="http://schemas.openxmlformats.org/officeDocument/2006/math">
                    <m:r>
                      <a:rPr lang="en-IN" b="0" i="1" smtClean="0">
                        <a:latin typeface="Cambria Math" panose="02040503050406030204" pitchFamily="18" charset="0"/>
                      </a:rPr>
                      <m:t>𝑧</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𝛼</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𝜃</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sup>
                    </m:sSup>
                    <m:r>
                      <a:rPr lang="en-IN" b="0" i="0" smtClean="0">
                        <a:latin typeface="Cambria Math" panose="02040503050406030204" pitchFamily="18" charset="0"/>
                      </a:rPr>
                      <m:t>=</m:t>
                    </m:r>
                    <m:r>
                      <a:rPr lang="en-IN" b="0" i="1" smtClean="0">
                        <a:latin typeface="Cambria Math" panose="02040503050406030204" pitchFamily="18" charset="0"/>
                      </a:rPr>
                      <m:t>𝛼</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d>
                      <m:dPr>
                        <m:ctrlPr>
                          <a:rPr lang="en-IN" b="0" i="1" smtClean="0">
                            <a:latin typeface="Cambria Math" panose="02040503050406030204" pitchFamily="18" charset="0"/>
                          </a:rPr>
                        </m:ctrlPr>
                      </m:dPr>
                      <m:e>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r>
                              <a:rPr lang="en-IN" b="0" i="1" smtClean="0">
                                <a:latin typeface="Cambria Math" panose="02040503050406030204" pitchFamily="18" charset="0"/>
                              </a:rPr>
                              <m:t>(</m:t>
                            </m:r>
                            <m:r>
                              <a:rPr lang="en-IN" b="0" i="1" smtClean="0">
                                <a:latin typeface="Cambria Math" panose="02040503050406030204" pitchFamily="18" charset="0"/>
                              </a:rPr>
                              <m:t>𝜃</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e>
                        </m:func>
                      </m:e>
                    </m:d>
                    <m:r>
                      <a:rPr lang="en-IN" b="0" i="1" smtClean="0">
                        <a:latin typeface="Cambria Math" panose="02040503050406030204" pitchFamily="18" charset="0"/>
                      </a:rPr>
                      <m:t>+</m:t>
                    </m:r>
                    <m:r>
                      <m:rPr>
                        <m:sty m:val="p"/>
                      </m:rPr>
                      <a:rPr lang="en-IN" b="0" i="0" smtClean="0">
                        <a:latin typeface="Cambria Math" panose="02040503050406030204" pitchFamily="18" charset="0"/>
                      </a:rPr>
                      <m:t>sin</m:t>
                    </m:r>
                    <m:r>
                      <a:rPr lang="en-IN" b="0" i="1" smtClean="0">
                        <a:latin typeface="Cambria Math" panose="02040503050406030204" pitchFamily="18" charset="0"/>
                      </a:rPr>
                      <m:t>⁡(</m:t>
                    </m:r>
                    <m:r>
                      <a:rPr lang="en-IN" b="0" i="1" smtClean="0">
                        <a:latin typeface="Cambria Math" panose="02040503050406030204" pitchFamily="18" charset="0"/>
                      </a:rPr>
                      <m:t>𝜃</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0" smtClean="0">
                        <a:latin typeface="Cambria Math" panose="02040503050406030204" pitchFamily="18" charset="0"/>
                      </a:rPr>
                      <m:t> − </m:t>
                    </m:r>
                    <m:r>
                      <a:rPr lang="en-IN" b="0" i="1" smtClean="0">
                        <a:latin typeface="Cambria Math" panose="02040503050406030204" pitchFamily="18" charset="0"/>
                      </a:rPr>
                      <m:t>𝛼</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Magnitude and </a:t>
                </a:r>
                <a14:m>
                  <m:oMath xmlns:m="http://schemas.openxmlformats.org/officeDocument/2006/math">
                    <m:r>
                      <a:rPr lang="en-IN" b="0" i="1" smtClean="0">
                        <a:latin typeface="Cambria Math" panose="02040503050406030204" pitchFamily="18" charset="0"/>
                      </a:rPr>
                      <m:t>𝜃</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phase</a:t>
                </a:r>
              </a:p>
              <a:p>
                <a:pPr lvl="2"/>
                <a:r>
                  <a:rPr lang="en-IN" dirty="0"/>
                  <a:t>Equating </a:t>
                </a:r>
                <a14:m>
                  <m:oMath xmlns:m="http://schemas.openxmlformats.org/officeDocument/2006/math">
                    <m:r>
                      <a:rPr lang="en-IN" b="0" i="1" smtClean="0">
                        <a:latin typeface="Cambria Math" panose="02040503050406030204" pitchFamily="18" charset="0"/>
                      </a:rPr>
                      <m:t>𝑧</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between polar and cartesian forms:</a:t>
                </a:r>
              </a:p>
              <a:p>
                <a:pPr lvl="3"/>
                <a14:m>
                  <m:oMath xmlns:m="http://schemas.openxmlformats.org/officeDocument/2006/math">
                    <m:r>
                      <a:rPr lang="en-IN" b="0" i="1" smtClean="0">
                        <a:latin typeface="Cambria Math" panose="02040503050406030204" pitchFamily="18" charset="0"/>
                      </a:rPr>
                      <m:t>𝛼</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𝑧</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rad>
                    <m:r>
                      <a:rPr lang="en-IN" b="0" i="1" smtClean="0">
                        <a:latin typeface="Cambria Math" panose="02040503050406030204" pitchFamily="18" charset="0"/>
                      </a:rPr>
                      <m:t>   </m:t>
                    </m:r>
                    <m:r>
                      <a:rPr lang="en-IN" b="0" i="1" smtClean="0">
                        <a:latin typeface="Cambria Math" panose="02040503050406030204" pitchFamily="18" charset="0"/>
                      </a:rPr>
                      <m:t>𝜃</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arg</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𝑧</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func>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tan</m:t>
                            </m:r>
                          </m:e>
                          <m:sup>
                            <m:r>
                              <a:rPr lang="en-IN" b="0" i="1" smtClean="0">
                                <a:latin typeface="Cambria Math" panose="02040503050406030204" pitchFamily="18" charset="0"/>
                              </a:rPr>
                              <m:t>−1</m:t>
                            </m:r>
                          </m:sup>
                        </m:sSup>
                      </m:fName>
                      <m:e>
                        <m:r>
                          <a:rPr lang="en-IN" b="0" i="1" smtClean="0">
                            <a:latin typeface="Cambria Math" panose="02040503050406030204" pitchFamily="18" charset="0"/>
                          </a:rPr>
                          <m:t>(</m:t>
                        </m:r>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e>
                    </m:func>
                  </m:oMath>
                </a14:m>
                <a:endParaRPr lang="en-IN" dirty="0"/>
              </a:p>
              <a:p>
                <a:r>
                  <a:rPr lang="en-IN" b="0" dirty="0"/>
                  <a:t>The complex conjugate operation of </a:t>
                </a:r>
                <a14:m>
                  <m:oMath xmlns:m="http://schemas.openxmlformats.org/officeDocument/2006/math">
                    <m:r>
                      <a:rPr lang="en-IN" b="0" i="1" smtClean="0">
                        <a:latin typeface="Cambria Math" panose="02040503050406030204" pitchFamily="18" charset="0"/>
                      </a:rPr>
                      <m:t>𝑧</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b="0" dirty="0"/>
                  <a:t> is defined as:</a:t>
                </a:r>
              </a:p>
              <a:p>
                <a:pPr lvl="1"/>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𝑧</m:t>
                        </m:r>
                      </m:e>
                      <m:sup>
                        <m:r>
                          <a:rPr lang="en-IN" b="0" i="1" smtClean="0">
                            <a:latin typeface="Cambria Math" panose="02040503050406030204" pitchFamily="18" charset="0"/>
                          </a:rPr>
                          <m:t>∗</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𝑗𝑦</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𝛼</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𝜃</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up>
                    </m:sSup>
                  </m:oMath>
                </a14:m>
                <a:endParaRPr lang="en-IN" b="0" dirty="0"/>
              </a:p>
              <a:p>
                <a:r>
                  <a:rPr lang="en-IN" dirty="0"/>
                  <a:t>Some important formulae</a:t>
                </a:r>
              </a:p>
              <a:p>
                <a:pPr lvl="1"/>
                <a14:m>
                  <m:oMath xmlns:m="http://schemas.openxmlformats.org/officeDocument/2006/math">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𝑧</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𝛼</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𝑧</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𝑧</m:t>
                        </m:r>
                      </m:e>
                      <m:sup>
                        <m:r>
                          <a:rPr lang="en-IN" b="0" i="0" smtClean="0">
                            <a:latin typeface="Cambria Math" panose="02040503050406030204" pitchFamily="18" charset="0"/>
                          </a:rPr>
                          <m:t>∗</m:t>
                        </m:r>
                      </m:sup>
                    </m:sSup>
                    <m:d>
                      <m:dPr>
                        <m:ctrlPr>
                          <a:rPr lang="en-IN" b="0" i="1" smtClean="0">
                            <a:latin typeface="Cambria Math" panose="02040503050406030204" pitchFamily="18" charset="0"/>
                          </a:rPr>
                        </m:ctrlPr>
                      </m:dPr>
                      <m:e>
                        <m:r>
                          <m:rPr>
                            <m:sty m:val="p"/>
                          </m:rPr>
                          <a:rPr lang="en-IN" b="0" i="0" smtClean="0">
                            <a:latin typeface="Cambria Math" panose="02040503050406030204" pitchFamily="18" charset="0"/>
                          </a:rPr>
                          <m:t>t</m:t>
                        </m:r>
                      </m:e>
                    </m:d>
                    <m:r>
                      <a:rPr lang="en-IN" b="0" i="0"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b="0" i="1" dirty="0"/>
                  <a:t> and we know </a:t>
                </a:r>
                <a14:m>
                  <m:oMath xmlns:m="http://schemas.openxmlformats.org/officeDocument/2006/math">
                    <m:func>
                      <m:funcPr>
                        <m:ctrlPr>
                          <a:rPr lang="en-IN" b="0" i="1" smtClean="0">
                            <a:latin typeface="Cambria Math" panose="02040503050406030204" pitchFamily="18" charset="0"/>
                          </a:rPr>
                        </m:ctrlPr>
                      </m:funcPr>
                      <m:fName>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cos</m:t>
                            </m:r>
                          </m:e>
                          <m:sup>
                            <m:r>
                              <a:rPr lang="en-IN" b="0" i="1" smtClean="0">
                                <a:latin typeface="Cambria Math" panose="02040503050406030204" pitchFamily="18" charset="0"/>
                              </a:rPr>
                              <m:t>2</m:t>
                            </m:r>
                          </m:sup>
                        </m:sSup>
                      </m:fName>
                      <m:e>
                        <m:r>
                          <a:rPr lang="en-IN" b="0" i="1" smtClean="0">
                            <a:latin typeface="Cambria Math" panose="02040503050406030204" pitchFamily="18" charset="0"/>
                          </a:rPr>
                          <m:t>𝜃</m:t>
                        </m:r>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sin</m:t>
                                </m:r>
                              </m:e>
                              <m:sup>
                                <m:r>
                                  <a:rPr lang="en-IN" b="0" i="1" smtClean="0">
                                    <a:latin typeface="Cambria Math" panose="02040503050406030204" pitchFamily="18" charset="0"/>
                                  </a:rPr>
                                  <m:t>2</m:t>
                                </m:r>
                              </m:sup>
                            </m:sSup>
                          </m:fName>
                          <m:e>
                            <m:r>
                              <a:rPr lang="en-IN" b="0" i="1" smtClean="0">
                                <a:latin typeface="Cambria Math" panose="02040503050406030204" pitchFamily="18" charset="0"/>
                              </a:rPr>
                              <m:t>𝜃</m:t>
                            </m:r>
                            <m:r>
                              <a:rPr lang="en-IN" b="0" i="1" smtClean="0">
                                <a:latin typeface="Cambria Math" panose="02040503050406030204" pitchFamily="18" charset="0"/>
                              </a:rPr>
                              <m:t>=1</m:t>
                            </m:r>
                          </m:e>
                        </m:func>
                      </m:e>
                    </m:func>
                  </m:oMath>
                </a14:m>
                <a:endParaRPr lang="en-IN" b="0" i="1" dirty="0"/>
              </a:p>
              <a:p>
                <a:pPr lvl="1"/>
                <a14:m>
                  <m:oMath xmlns:m="http://schemas.openxmlformats.org/officeDocument/2006/math">
                    <m:r>
                      <a:rPr lang="en-IN" b="0" i="1" smtClean="0">
                        <a:latin typeface="Cambria Math" panose="02040503050406030204" pitchFamily="18" charset="0"/>
                      </a:rPr>
                      <m:t>ℛ</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𝑧</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𝛼</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𝜃</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func>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𝑧</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𝑧</m:t>
                            </m:r>
                          </m:e>
                          <m:sup>
                            <m:r>
                              <a:rPr lang="en-IN" b="0" i="1" smtClean="0">
                                <a:latin typeface="Cambria Math" panose="02040503050406030204" pitchFamily="18" charset="0"/>
                              </a:rPr>
                              <m:t>∗</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𝜃</m:t>
                            </m:r>
                          </m:e>
                        </m:d>
                      </m:e>
                    </m:func>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𝜃</m:t>
                        </m:r>
                      </m:sup>
                    </m:sSup>
                    <m:r>
                      <a:rPr lang="en-IN" b="0" i="1" smtClean="0">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b="0" i="1" smtClean="0">
                            <a:latin typeface="Cambria Math" panose="02040503050406030204" pitchFamily="18" charset="0"/>
                          </a:rPr>
                          <m:t>−</m:t>
                        </m:r>
                        <m:r>
                          <a:rPr lang="en-IN" i="1">
                            <a:latin typeface="Cambria Math" panose="02040503050406030204" pitchFamily="18" charset="0"/>
                          </a:rPr>
                          <m:t>𝑗</m:t>
                        </m:r>
                        <m:r>
                          <a:rPr lang="en-IN" i="1">
                            <a:latin typeface="Cambria Math" panose="02040503050406030204" pitchFamily="18" charset="0"/>
                          </a:rPr>
                          <m:t>𝜃</m:t>
                        </m:r>
                      </m:sup>
                    </m:sSup>
                    <m:r>
                      <a:rPr lang="en-IN" b="0" i="1" smtClean="0">
                        <a:latin typeface="Cambria Math" panose="02040503050406030204" pitchFamily="18" charset="0"/>
                      </a:rPr>
                      <m:t>]</m:t>
                    </m:r>
                  </m:oMath>
                </a14:m>
                <a:endParaRPr lang="en-IN" i="1" dirty="0"/>
              </a:p>
              <a:p>
                <a:pPr lvl="1"/>
                <a14:m>
                  <m:oMath xmlns:m="http://schemas.openxmlformats.org/officeDocument/2006/math">
                    <m:r>
                      <a:rPr lang="en-IN" i="1" smtClean="0">
                        <a:latin typeface="Cambria Math" panose="02040503050406030204" pitchFamily="18" charset="0"/>
                      </a:rPr>
                      <m:t>ℐ</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𝑧</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r>
                      <a:rPr lang="en-IN" b="0" i="1" smtClean="0">
                        <a:latin typeface="Cambria Math" panose="02040503050406030204" pitchFamily="18" charset="0"/>
                      </a:rPr>
                      <m:t>=</m:t>
                    </m:r>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𝛼</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func>
                      <m:funcPr>
                        <m:ctrlPr>
                          <a:rPr lang="en-IN" b="0" i="1" smtClean="0">
                            <a:latin typeface="Cambria Math" panose="02040503050406030204" pitchFamily="18" charset="0"/>
                          </a:rPr>
                        </m:ctrlPr>
                      </m:funcPr>
                      <m:fName>
                        <m:r>
                          <a:rPr lang="en-IN" b="0" i="1" smtClean="0">
                            <a:latin typeface="Cambria Math" panose="02040503050406030204" pitchFamily="18" charset="0"/>
                          </a:rPr>
                          <m:t>𝑠𝑖𝑛</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𝜃</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func>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𝑗</m:t>
                        </m:r>
                      </m:den>
                    </m:f>
                    <m:r>
                      <a:rPr lang="en-IN" b="0" i="1" smtClean="0">
                        <a:latin typeface="Cambria Math" panose="02040503050406030204" pitchFamily="18" charset="0"/>
                      </a:rPr>
                      <m:t>[</m:t>
                    </m:r>
                    <m:r>
                      <a:rPr lang="en-IN" b="0" i="1" smtClean="0">
                        <a:latin typeface="Cambria Math" panose="02040503050406030204" pitchFamily="18" charset="0"/>
                      </a:rPr>
                      <m:t>𝑧</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𝑧</m:t>
                        </m:r>
                      </m:e>
                      <m:sup>
                        <m:r>
                          <a:rPr lang="en-IN" b="0" i="1" smtClean="0">
                            <a:latin typeface="Cambria Math" panose="02040503050406030204" pitchFamily="18" charset="0"/>
                          </a:rPr>
                          <m:t>∗</m:t>
                        </m:r>
                      </m:sup>
                    </m:sSup>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func>
                      <m:funcPr>
                        <m:ctrlPr>
                          <a:rPr lang="en-IN" i="1" smtClean="0">
                            <a:latin typeface="Cambria Math" panose="02040503050406030204" pitchFamily="18" charset="0"/>
                          </a:rPr>
                        </m:ctrlPr>
                      </m:funcPr>
                      <m:fName>
                        <m:r>
                          <a:rPr lang="en-IN" b="0" i="1" smtClean="0">
                            <a:latin typeface="Cambria Math" panose="02040503050406030204" pitchFamily="18" charset="0"/>
                          </a:rPr>
                          <m:t>𝑠𝑖𝑛</m:t>
                        </m:r>
                      </m:fName>
                      <m:e>
                        <m:d>
                          <m:dPr>
                            <m:ctrlPr>
                              <a:rPr lang="en-IN" i="1">
                                <a:latin typeface="Cambria Math" panose="02040503050406030204" pitchFamily="18" charset="0"/>
                              </a:rPr>
                            </m:ctrlPr>
                          </m:dPr>
                          <m:e>
                            <m:r>
                              <a:rPr lang="en-IN" i="1">
                                <a:latin typeface="Cambria Math" panose="02040503050406030204" pitchFamily="18" charset="0"/>
                              </a:rPr>
                              <m:t>𝜃</m:t>
                            </m:r>
                          </m:e>
                        </m:d>
                      </m:e>
                    </m:func>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𝜃</m:t>
                        </m:r>
                      </m:sup>
                    </m:sSup>
                    <m:r>
                      <a:rPr lang="en-IN" b="0" i="1" smtClean="0">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m:t>
                        </m:r>
                        <m:r>
                          <a:rPr lang="en-IN" i="1">
                            <a:latin typeface="Cambria Math" panose="02040503050406030204" pitchFamily="18" charset="0"/>
                          </a:rPr>
                          <m:t>𝑗</m:t>
                        </m:r>
                        <m:r>
                          <a:rPr lang="en-IN" i="1">
                            <a:latin typeface="Cambria Math" panose="02040503050406030204" pitchFamily="18" charset="0"/>
                          </a:rPr>
                          <m:t>𝜃</m:t>
                        </m:r>
                      </m:sup>
                    </m:sSup>
                    <m:r>
                      <a:rPr lang="en-IN" i="1">
                        <a:latin typeface="Cambria Math" panose="02040503050406030204" pitchFamily="18" charset="0"/>
                      </a:rPr>
                      <m:t>]</m:t>
                    </m:r>
                  </m:oMath>
                </a14:m>
                <a:endParaRPr lang="en-IN" i="1" dirty="0"/>
              </a:p>
              <a:p>
                <a:pPr lvl="1"/>
                <a:endParaRPr lang="en-IN" i="1" dirty="0"/>
              </a:p>
              <a:p>
                <a:pPr lvl="1"/>
                <a:endParaRPr lang="en-IN" dirty="0"/>
              </a:p>
              <a:p>
                <a:pPr lvl="1"/>
                <a:endParaRPr lang="en-IN" b="0" dirty="0"/>
              </a:p>
              <a:p>
                <a:pPr lvl="2"/>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20F38F79-5868-F81A-8C36-517E8928B1E7}"/>
                  </a:ext>
                </a:extLst>
              </p:cNvPr>
              <p:cNvSpPr>
                <a:spLocks noGrp="1" noRot="1" noChangeAspect="1" noMove="1" noResize="1" noEditPoints="1" noAdjustHandles="1" noChangeArrowheads="1" noChangeShapeType="1" noTextEdit="1"/>
              </p:cNvSpPr>
              <p:nvPr>
                <p:ph sz="quarter" idx="10"/>
              </p:nvPr>
            </p:nvSpPr>
            <p:spPr>
              <a:blipFill>
                <a:blip r:embed="rId2"/>
                <a:stretch>
                  <a:fillRect t="-614" b="-102"/>
                </a:stretch>
              </a:blipFill>
            </p:spPr>
            <p:txBody>
              <a:bodyPr/>
              <a:lstStyle/>
              <a:p>
                <a:r>
                  <a:rPr lang="en-IN">
                    <a:noFill/>
                  </a:rPr>
                  <a:t> </a:t>
                </a:r>
              </a:p>
            </p:txBody>
          </p:sp>
        </mc:Fallback>
      </mc:AlternateContent>
    </p:spTree>
    <p:extLst>
      <p:ext uri="{BB962C8B-B14F-4D97-AF65-F5344CB8AC3E}">
        <p14:creationId xmlns:p14="http://schemas.microsoft.com/office/powerpoint/2010/main" val="333470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9EE6B-FBF4-63CA-AB50-0D20065D4C64}"/>
              </a:ext>
            </a:extLst>
          </p:cNvPr>
          <p:cNvSpPr>
            <a:spLocks noGrp="1"/>
          </p:cNvSpPr>
          <p:nvPr>
            <p:ph type="title"/>
          </p:nvPr>
        </p:nvSpPr>
        <p:spPr/>
        <p:txBody>
          <a:bodyPr/>
          <a:lstStyle/>
          <a:p>
            <a:r>
              <a:rPr lang="en-IN" dirty="0"/>
              <a:t>Continuous and Discrete Signal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E929AE-BBD2-4DB8-05B0-53A576662249}"/>
                  </a:ext>
                </a:extLst>
              </p:cNvPr>
              <p:cNvSpPr>
                <a:spLocks noGrp="1"/>
              </p:cNvSpPr>
              <p:nvPr>
                <p:ph sz="quarter" idx="10"/>
              </p:nvPr>
            </p:nvSpPr>
            <p:spPr/>
            <p:txBody>
              <a:bodyPr/>
              <a:lstStyle/>
              <a:p>
                <a:r>
                  <a:rPr lang="en-IN" dirty="0"/>
                  <a:t>Discrete signal often denoted by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 </m:t>
                    </m:r>
                    <m:r>
                      <a:rPr lang="en-IN" b="0" i="1" smtClean="0">
                        <a:latin typeface="Cambria Math" panose="02040503050406030204" pitchFamily="18" charset="0"/>
                      </a:rPr>
                      <m:t>𝑘</m:t>
                    </m:r>
                    <m:r>
                      <a:rPr lang="en-IN" b="0" i="1" smtClean="0">
                        <a:latin typeface="Cambria Math" panose="02040503050406030204" pitchFamily="18" charset="0"/>
                      </a:rPr>
                      <m:t> </m:t>
                    </m:r>
                  </m:oMath>
                </a14:m>
                <a:r>
                  <a:rPr lang="en-IN" b="0" i="0" dirty="0">
                    <a:latin typeface="+mj-lt"/>
                  </a:rPr>
                  <a:t>is integer – sample number of the continuous signal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𝑠</m:t>
                            </m:r>
                          </m:sub>
                        </m:sSub>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𝑠</m:t>
                        </m:r>
                      </m:sub>
                    </m:sSub>
                  </m:oMath>
                </a14:m>
                <a:r>
                  <a:rPr lang="en-IN" dirty="0"/>
                  <a:t> is the sampling period</a:t>
                </a:r>
              </a:p>
              <a:p>
                <a:r>
                  <a:rPr lang="en-IN" dirty="0"/>
                  <a:t>A continuous periodic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with period </a:t>
                </a:r>
                <a14:m>
                  <m:oMath xmlns:m="http://schemas.openxmlformats.org/officeDocument/2006/math">
                    <m:r>
                      <a:rPr lang="en-IN" b="0" i="1" smtClean="0">
                        <a:latin typeface="Cambria Math" panose="02040503050406030204" pitchFamily="18" charset="0"/>
                      </a:rPr>
                      <m:t>𝑇</m:t>
                    </m:r>
                  </m:oMath>
                </a14:m>
                <a:r>
                  <a:rPr lang="en-IN" dirty="0"/>
                  <a:t> can be represented, using Fourier series, as</a:t>
                </a:r>
              </a:p>
              <a:p>
                <a:pPr lvl="1"/>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sub>
                      <m:sup>
                        <m:r>
                          <a:rPr lang="en-IN" b="0" i="1" smtClean="0">
                            <a:latin typeface="Cambria Math" panose="02040503050406030204" pitchFamily="18" charset="0"/>
                          </a:rPr>
                          <m:t>∞</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𝑛𝑡</m:t>
                                </m:r>
                              </m:num>
                              <m:den>
                                <m:r>
                                  <a:rPr lang="en-IN" b="0" i="1" smtClean="0">
                                    <a:latin typeface="Cambria Math" panose="02040503050406030204" pitchFamily="18" charset="0"/>
                                  </a:rPr>
                                  <m:t>𝑇</m:t>
                                </m:r>
                              </m:den>
                            </m:f>
                            <m:r>
                              <a:rPr lang="en-IN" b="0" i="1" smtClean="0">
                                <a:latin typeface="Cambria Math" panose="02040503050406030204" pitchFamily="18" charset="0"/>
                              </a:rPr>
                              <m:t>]</m:t>
                            </m:r>
                          </m:sup>
                        </m:sSup>
                      </m:e>
                    </m:nary>
                    <m:r>
                      <a:rPr lang="en-IN" b="0" i="1" smtClean="0">
                        <a:latin typeface="Cambria Math" panose="02040503050406030204" pitchFamily="18" charset="0"/>
                      </a:rPr>
                      <m:t>=</m:t>
                    </m:r>
                    <m:nary>
                      <m:naryPr>
                        <m:chr m:val="∑"/>
                        <m:ctrlPr>
                          <a:rPr lang="en-IN" i="1">
                            <a:latin typeface="Cambria Math" panose="02040503050406030204" pitchFamily="18" charset="0"/>
                          </a:rPr>
                        </m:ctrlPr>
                      </m:naryPr>
                      <m:sub>
                        <m:r>
                          <m:rPr>
                            <m:brk m:alnAt="23"/>
                          </m:rPr>
                          <a:rPr lang="en-IN" i="1">
                            <a:latin typeface="Cambria Math" panose="02040503050406030204" pitchFamily="18" charset="0"/>
                          </a:rPr>
                          <m:t>𝑛</m:t>
                        </m:r>
                        <m:r>
                          <a:rPr lang="en-IN" i="1">
                            <a:latin typeface="Cambria Math" panose="02040503050406030204" pitchFamily="18" charset="0"/>
                          </a:rPr>
                          <m:t>=−∞</m:t>
                        </m:r>
                      </m:sub>
                      <m:sup>
                        <m:r>
                          <a:rPr lang="en-IN" i="1">
                            <a:latin typeface="Cambria Math" panose="02040503050406030204" pitchFamily="18" charset="0"/>
                          </a:rPr>
                          <m:t>∞</m:t>
                        </m:r>
                      </m:sup>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𝑛</m:t>
                            </m:r>
                          </m:sub>
                        </m:sSub>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𝑇</m:t>
                                </m:r>
                              </m:sub>
                            </m:sSub>
                            <m:r>
                              <a:rPr lang="en-IN" b="0" i="1" smtClean="0">
                                <a:latin typeface="Cambria Math" panose="02040503050406030204" pitchFamily="18" charset="0"/>
                              </a:rPr>
                              <m:t>𝑛𝑡</m:t>
                            </m:r>
                            <m:r>
                              <a:rPr lang="en-IN" i="1">
                                <a:latin typeface="Cambria Math" panose="02040503050406030204" pitchFamily="18" charset="0"/>
                              </a:rPr>
                              <m:t>]</m:t>
                            </m:r>
                          </m:sup>
                        </m:sSup>
                        <m:r>
                          <a:rPr lang="en-IN" b="0" i="1" smtClean="0">
                            <a:latin typeface="Cambria Math" panose="02040503050406030204" pitchFamily="18" charset="0"/>
                          </a:rPr>
                          <m:t> </m:t>
                        </m:r>
                        <m:r>
                          <a:rPr lang="en-IN" b="0" i="1" smtClean="0">
                            <a:latin typeface="Cambria Math" panose="02040503050406030204" pitchFamily="18" charset="0"/>
                          </a:rPr>
                          <m:t>𝑤h𝑒𝑟𝑒</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𝑇</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r>
                          <a:rPr lang="en-IN" b="0" i="1" smtClean="0">
                            <a:latin typeface="Cambria Math" panose="02040503050406030204" pitchFamily="18" charset="0"/>
                          </a:rPr>
                          <m:t> </m:t>
                        </m:r>
                        <m:r>
                          <a:rPr lang="en-IN" b="0" i="1" smtClean="0">
                            <a:latin typeface="Cambria Math" panose="02040503050406030204" pitchFamily="18" charset="0"/>
                          </a:rPr>
                          <m:t>𝑎𝑛𝑑</m:t>
                        </m:r>
                      </m:e>
                    </m:nary>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0</m:t>
                        </m:r>
                      </m:sub>
                      <m:sup>
                        <m:r>
                          <a:rPr lang="en-IN" b="0" i="1" smtClean="0">
                            <a:latin typeface="Cambria Math" panose="02040503050406030204" pitchFamily="18" charset="0"/>
                          </a:rPr>
                          <m:t>𝑇</m:t>
                        </m:r>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𝑇</m:t>
                                </m:r>
                              </m:sub>
                            </m:sSub>
                            <m:r>
                              <a:rPr lang="en-IN" b="0" i="1" smtClean="0">
                                <a:latin typeface="Cambria Math" panose="02040503050406030204" pitchFamily="18" charset="0"/>
                              </a:rPr>
                              <m:t>𝑛𝑡</m:t>
                            </m:r>
                            <m:r>
                              <a:rPr lang="en-IN" b="0" i="1" smtClean="0">
                                <a:latin typeface="Cambria Math" panose="02040503050406030204" pitchFamily="18" charset="0"/>
                              </a:rPr>
                              <m:t>]</m:t>
                            </m:r>
                          </m:sup>
                        </m:sSup>
                        <m:r>
                          <a:rPr lang="en-IN" b="0" i="1" smtClean="0">
                            <a:latin typeface="Cambria Math" panose="02040503050406030204" pitchFamily="18" charset="0"/>
                          </a:rPr>
                          <m:t>𝑑𝑡</m:t>
                        </m:r>
                      </m:e>
                    </m:nary>
                  </m:oMath>
                </a14:m>
                <a:endParaRPr lang="en-IN" dirty="0"/>
              </a:p>
              <a:p>
                <a:r>
                  <a:rPr lang="en-IN" dirty="0"/>
                  <a:t>Example</a:t>
                </a:r>
              </a:p>
              <a:p>
                <a:pPr lvl="1"/>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d>
                          <m:dPr>
                            <m:ctrlPr>
                              <a:rPr lang="en-IN" b="0" i="1" smtClean="0">
                                <a:latin typeface="Cambria Math" panose="02040503050406030204" pitchFamily="18" charset="0"/>
                              </a:rPr>
                            </m:ctrlPr>
                          </m:dPr>
                          <m:e>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𝑚</m:t>
                                </m:r>
                              </m:sub>
                            </m:sSub>
                            <m:r>
                              <a:rPr lang="en-IN" b="0" i="1" smtClean="0">
                                <a:latin typeface="Cambria Math" panose="02040503050406030204" pitchFamily="18" charset="0"/>
                              </a:rPr>
                              <m:t>𝑡</m:t>
                            </m:r>
                          </m:e>
                        </m:d>
                      </m:e>
                    </m:func>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𝑇</m:t>
                            </m:r>
                          </m:sub>
                        </m:sSub>
                        <m:r>
                          <a:rPr lang="en-IN" b="0" i="1" smtClean="0">
                            <a:latin typeface="Cambria Math" panose="02040503050406030204" pitchFamily="18" charset="0"/>
                          </a:rPr>
                          <m:t>𝑡</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𝑇</m:t>
                            </m:r>
                          </m:sub>
                        </m:sSub>
                        <m:r>
                          <a:rPr lang="en-IN" i="1">
                            <a:latin typeface="Cambria Math" panose="02040503050406030204" pitchFamily="18" charset="0"/>
                          </a:rPr>
                          <m:t>𝑡</m:t>
                        </m:r>
                        <m:r>
                          <m:rPr>
                            <m:nor/>
                          </m:rPr>
                          <a:rPr lang="en-IN" dirty="0"/>
                          <m:t> </m:t>
                        </m:r>
                      </m:sup>
                    </m:sSup>
                  </m:oMath>
                </a14:m>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FFE929AE-BBD2-4DB8-05B0-53A576662249}"/>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131885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C906-C920-BA12-3475-61E98CBE9293}"/>
              </a:ext>
            </a:extLst>
          </p:cNvPr>
          <p:cNvSpPr>
            <a:spLocks noGrp="1"/>
          </p:cNvSpPr>
          <p:nvPr>
            <p:ph type="title"/>
          </p:nvPr>
        </p:nvSpPr>
        <p:spPr/>
        <p:txBody>
          <a:bodyPr/>
          <a:lstStyle/>
          <a:p>
            <a:r>
              <a:rPr lang="en-IN" dirty="0"/>
              <a:t>Even and Odd Functions</a:t>
            </a:r>
          </a:p>
        </p:txBody>
      </p:sp>
      <p:pic>
        <p:nvPicPr>
          <p:cNvPr id="5" name="Content Placeholder 4">
            <a:extLst>
              <a:ext uri="{FF2B5EF4-FFF2-40B4-BE49-F238E27FC236}">
                <a16:creationId xmlns:a16="http://schemas.microsoft.com/office/drawing/2014/main" id="{049A7AD1-A493-38C7-673C-D9222E8DDC97}"/>
              </a:ext>
            </a:extLst>
          </p:cNvPr>
          <p:cNvPicPr>
            <a:picLocks noGrp="1" noChangeAspect="1"/>
          </p:cNvPicPr>
          <p:nvPr>
            <p:ph sz="quarter" idx="10"/>
          </p:nvPr>
        </p:nvPicPr>
        <p:blipFill>
          <a:blip r:embed="rId2">
            <a:clrChange>
              <a:clrFrom>
                <a:srgbClr val="B2B2B2"/>
              </a:clrFrom>
              <a:clrTo>
                <a:srgbClr val="B2B2B2">
                  <a:alpha val="0"/>
                </a:srgbClr>
              </a:clrTo>
            </a:clrChange>
          </a:blip>
          <a:stretch>
            <a:fillRect/>
          </a:stretch>
        </p:blipFill>
        <p:spPr>
          <a:xfrm>
            <a:off x="2323751" y="572700"/>
            <a:ext cx="5838737" cy="4499192"/>
          </a:xfr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27FA602-189A-0529-7AE3-D3F8E4A5F9C9}"/>
                  </a:ext>
                </a:extLst>
              </p:cNvPr>
              <p:cNvSpPr txBox="1"/>
              <p:nvPr/>
            </p:nvSpPr>
            <p:spPr>
              <a:xfrm>
                <a:off x="136732" y="5243119"/>
                <a:ext cx="12055268" cy="893514"/>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func>
                      <m:funcPr>
                        <m:ctrlPr>
                          <a:rPr lang="en-IN" sz="1600" b="0" i="1" smtClean="0">
                            <a:latin typeface="Cambria Math" panose="02040503050406030204" pitchFamily="18" charset="0"/>
                          </a:rPr>
                        </m:ctrlPr>
                      </m:funcPr>
                      <m:fName>
                        <m:r>
                          <a:rPr lang="en-IN" sz="1600" b="0" i="1" smtClean="0">
                            <a:latin typeface="Cambria Math" panose="02040503050406030204" pitchFamily="18" charset="0"/>
                          </a:rPr>
                          <m:t>𝑐𝑜𝑠</m:t>
                        </m:r>
                      </m:fName>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m:t>
                            </m:r>
                            <m:r>
                              <a:rPr lang="en-IN" sz="1600" b="0" i="1" smtClean="0">
                                <a:latin typeface="Cambria Math" panose="02040503050406030204" pitchFamily="18" charset="0"/>
                              </a:rPr>
                              <m:t>𝜃</m:t>
                            </m:r>
                          </m:e>
                        </m:d>
                      </m:e>
                    </m:func>
                    <m:r>
                      <a:rPr lang="en-IN" sz="1600" b="0" i="1" smtClean="0">
                        <a:latin typeface="Cambria Math" panose="02040503050406030204" pitchFamily="18" charset="0"/>
                      </a:rPr>
                      <m:t>=</m:t>
                    </m:r>
                    <m:r>
                      <a:rPr lang="en-IN" sz="1600" b="0" i="1" smtClean="0">
                        <a:latin typeface="Cambria Math" panose="02040503050406030204" pitchFamily="18" charset="0"/>
                      </a:rPr>
                      <m:t>𝑐𝑜</m:t>
                    </m:r>
                    <m:func>
                      <m:funcPr>
                        <m:ctrlPr>
                          <a:rPr lang="en-IN" sz="1600" b="0" i="1" smtClean="0">
                            <a:latin typeface="Cambria Math" panose="02040503050406030204" pitchFamily="18" charset="0"/>
                          </a:rPr>
                        </m:ctrlPr>
                      </m:funcPr>
                      <m:fName>
                        <m:r>
                          <a:rPr lang="en-IN" sz="1600" b="0" i="1" smtClean="0">
                            <a:latin typeface="Cambria Math" panose="02040503050406030204" pitchFamily="18" charset="0"/>
                          </a:rPr>
                          <m:t>𝑠</m:t>
                        </m:r>
                      </m:fName>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𝜃</m:t>
                            </m:r>
                          </m:e>
                        </m:d>
                      </m:e>
                    </m:func>
                  </m:oMath>
                </a14:m>
                <a:r>
                  <a:rPr lang="en-IN" sz="1600" b="0" i="1" dirty="0">
                    <a:latin typeface="Cambria Math" panose="02040503050406030204" pitchFamily="18" charset="0"/>
                  </a:rPr>
                  <a:t> </a:t>
                </a:r>
                <a14:m>
                  <m:oMath xmlns:m="http://schemas.openxmlformats.org/officeDocument/2006/math">
                    <m:r>
                      <a:rPr lang="en-IN" sz="1600" b="0" i="1" smtClean="0">
                        <a:latin typeface="Cambria Math" panose="02040503050406030204" pitchFamily="18" charset="0"/>
                      </a:rPr>
                      <m:t>⇒</m:t>
                    </m:r>
                    <m:func>
                      <m:funcPr>
                        <m:ctrlPr>
                          <a:rPr lang="en-IN" sz="1600" i="1">
                            <a:latin typeface="Cambria Math" panose="02040503050406030204" pitchFamily="18" charset="0"/>
                          </a:rPr>
                        </m:ctrlPr>
                      </m:funcPr>
                      <m:fName>
                        <m:r>
                          <a:rPr lang="en-IN" sz="1600" i="1">
                            <a:latin typeface="Cambria Math" panose="02040503050406030204" pitchFamily="18" charset="0"/>
                          </a:rPr>
                          <m:t>𝑐𝑜𝑠</m:t>
                        </m:r>
                      </m:fName>
                      <m:e>
                        <m:d>
                          <m:dPr>
                            <m:ctrlPr>
                              <a:rPr lang="en-IN" sz="1600" i="1">
                                <a:latin typeface="Cambria Math" panose="02040503050406030204" pitchFamily="18" charset="0"/>
                              </a:rPr>
                            </m:ctrlPr>
                          </m:dPr>
                          <m:e>
                            <m:r>
                              <a:rPr lang="en-IN" sz="1600" b="0" i="1" smtClean="0">
                                <a:latin typeface="Cambria Math" panose="02040503050406030204" pitchFamily="18" charset="0"/>
                              </a:rPr>
                              <m:t>2</m:t>
                            </m:r>
                            <m:r>
                              <a:rPr lang="en-IN" sz="1600" b="0" i="1" smtClean="0">
                                <a:latin typeface="Cambria Math" panose="02040503050406030204" pitchFamily="18" charset="0"/>
                              </a:rPr>
                              <m:t>𝜋</m:t>
                            </m:r>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𝑓</m:t>
                                </m:r>
                                <m:r>
                                  <a:rPr lang="en-IN" sz="1600" b="0" i="1" smtClean="0">
                                    <a:latin typeface="Cambria Math" panose="02040503050406030204" pitchFamily="18" charset="0"/>
                                  </a:rPr>
                                  <m:t>)</m:t>
                                </m:r>
                                <m:r>
                                  <a:rPr lang="en-IN" sz="1600" b="0" i="1" smtClean="0">
                                    <a:latin typeface="Cambria Math" panose="02040503050406030204" pitchFamily="18" charset="0"/>
                                  </a:rPr>
                                  <m:t>𝑡</m:t>
                                </m:r>
                              </m:e>
                              <m:sub>
                                <m:r>
                                  <a:rPr lang="en-IN" sz="1600" b="0" i="1" smtClean="0">
                                    <a:latin typeface="Cambria Math" panose="02040503050406030204" pitchFamily="18" charset="0"/>
                                  </a:rPr>
                                  <m:t> </m:t>
                                </m:r>
                              </m:sub>
                            </m:sSub>
                            <m:r>
                              <a:rPr lang="en-IN" sz="1600" b="0" i="1" smtClean="0">
                                <a:latin typeface="Cambria Math" panose="02040503050406030204" pitchFamily="18" charset="0"/>
                              </a:rPr>
                              <m:t>+</m:t>
                            </m:r>
                            <m:r>
                              <a:rPr lang="en-IN" sz="1600" i="1">
                                <a:latin typeface="Cambria Math" panose="02040503050406030204" pitchFamily="18" charset="0"/>
                              </a:rPr>
                              <m:t>𝜃</m:t>
                            </m:r>
                          </m:e>
                        </m:d>
                      </m:e>
                    </m:func>
                    <m:r>
                      <a:rPr lang="en-IN" sz="1600" i="1">
                        <a:latin typeface="Cambria Math" panose="02040503050406030204" pitchFamily="18" charset="0"/>
                      </a:rPr>
                      <m:t>=</m:t>
                    </m:r>
                    <m:r>
                      <a:rPr lang="en-IN" sz="1600" i="1">
                        <a:latin typeface="Cambria Math" panose="02040503050406030204" pitchFamily="18" charset="0"/>
                      </a:rPr>
                      <m:t>𝑐𝑜</m:t>
                    </m:r>
                    <m:func>
                      <m:funcPr>
                        <m:ctrlPr>
                          <a:rPr lang="en-IN" sz="1600" i="1">
                            <a:latin typeface="Cambria Math" panose="02040503050406030204" pitchFamily="18" charset="0"/>
                          </a:rPr>
                        </m:ctrlPr>
                      </m:funcPr>
                      <m:fName>
                        <m:r>
                          <a:rPr lang="en-IN" sz="1600" i="1">
                            <a:latin typeface="Cambria Math" panose="02040503050406030204" pitchFamily="18" charset="0"/>
                          </a:rPr>
                          <m:t>𝑠</m:t>
                        </m:r>
                      </m:fName>
                      <m:e>
                        <m:d>
                          <m:dPr>
                            <m:ctrlPr>
                              <a:rPr lang="en-IN" sz="1600" i="1">
                                <a:latin typeface="Cambria Math" panose="02040503050406030204" pitchFamily="18" charset="0"/>
                              </a:rPr>
                            </m:ctrlPr>
                          </m:dPr>
                          <m:e>
                            <m:r>
                              <a:rPr lang="en-IN" sz="1600" b="0" i="1" smtClean="0">
                                <a:latin typeface="Cambria Math" panose="02040503050406030204" pitchFamily="18" charset="0"/>
                              </a:rPr>
                              <m:t>−(2</m:t>
                            </m:r>
                            <m:r>
                              <a:rPr lang="en-IN" sz="1600" b="0" i="1" smtClean="0">
                                <a:latin typeface="Cambria Math" panose="02040503050406030204" pitchFamily="18" charset="0"/>
                              </a:rPr>
                              <m:t>𝜋</m:t>
                            </m:r>
                            <m:r>
                              <a:rPr lang="en-IN" sz="1600" b="0" i="1" smtClean="0">
                                <a:latin typeface="Cambria Math" panose="02040503050406030204" pitchFamily="18" charset="0"/>
                              </a:rPr>
                              <m:t>𝑓𝑡</m:t>
                            </m:r>
                            <m:r>
                              <a:rPr lang="en-IN" sz="1600" b="0" i="1" smtClean="0">
                                <a:latin typeface="Cambria Math" panose="02040503050406030204" pitchFamily="18" charset="0"/>
                              </a:rPr>
                              <m:t>−</m:t>
                            </m:r>
                            <m:r>
                              <a:rPr lang="en-IN" sz="1600" b="0" i="1" smtClean="0">
                                <a:latin typeface="Cambria Math" panose="02040503050406030204" pitchFamily="18" charset="0"/>
                              </a:rPr>
                              <m:t>𝜃</m:t>
                            </m:r>
                            <m:r>
                              <a:rPr lang="en-IN" sz="1600" b="0" i="1" smtClean="0">
                                <a:latin typeface="Cambria Math" panose="02040503050406030204" pitchFamily="18" charset="0"/>
                              </a:rPr>
                              <m:t>)</m:t>
                            </m:r>
                          </m:e>
                        </m:d>
                        <m:r>
                          <a:rPr lang="en-IN" sz="1600" b="0" i="1" smtClean="0">
                            <a:latin typeface="Cambria Math" panose="02040503050406030204" pitchFamily="18" charset="0"/>
                          </a:rPr>
                          <m:t>=</m:t>
                        </m:r>
                      </m:e>
                    </m:func>
                  </m:oMath>
                </a14:m>
                <a:r>
                  <a:rPr lang="en-IN" sz="1600" dirty="0"/>
                  <a:t> </a:t>
                </a:r>
                <a14:m>
                  <m:oMath xmlns:m="http://schemas.openxmlformats.org/officeDocument/2006/math">
                    <m:r>
                      <a:rPr lang="en-IN" sz="1600" i="1">
                        <a:latin typeface="Cambria Math" panose="02040503050406030204" pitchFamily="18" charset="0"/>
                      </a:rPr>
                      <m:t>𝑐𝑜</m:t>
                    </m:r>
                    <m:func>
                      <m:funcPr>
                        <m:ctrlPr>
                          <a:rPr lang="en-IN" sz="1600" i="1">
                            <a:latin typeface="Cambria Math" panose="02040503050406030204" pitchFamily="18" charset="0"/>
                          </a:rPr>
                        </m:ctrlPr>
                      </m:funcPr>
                      <m:fName>
                        <m:r>
                          <a:rPr lang="en-IN" sz="1600" i="1">
                            <a:latin typeface="Cambria Math" panose="02040503050406030204" pitchFamily="18" charset="0"/>
                          </a:rPr>
                          <m:t>𝑠</m:t>
                        </m:r>
                      </m:fName>
                      <m:e>
                        <m:d>
                          <m:dPr>
                            <m:ctrlPr>
                              <a:rPr lang="en-IN" sz="1600" i="1">
                                <a:latin typeface="Cambria Math" panose="02040503050406030204" pitchFamily="18" charset="0"/>
                              </a:rPr>
                            </m:ctrlPr>
                          </m:dPr>
                          <m:e>
                            <m:r>
                              <a:rPr lang="en-IN" sz="1600" i="1">
                                <a:latin typeface="Cambria Math" panose="02040503050406030204" pitchFamily="18" charset="0"/>
                              </a:rPr>
                              <m:t>−(2</m:t>
                            </m:r>
                            <m:r>
                              <a:rPr lang="en-IN" sz="1600" i="1">
                                <a:latin typeface="Cambria Math" panose="02040503050406030204" pitchFamily="18" charset="0"/>
                              </a:rPr>
                              <m:t>𝜋</m:t>
                            </m:r>
                            <m:r>
                              <a:rPr lang="en-IN" sz="1600" i="1">
                                <a:latin typeface="Cambria Math" panose="02040503050406030204" pitchFamily="18" charset="0"/>
                              </a:rPr>
                              <m:t>𝑓𝑡</m:t>
                            </m:r>
                            <m:r>
                              <a:rPr lang="en-IN" sz="1600" i="1">
                                <a:latin typeface="Cambria Math" panose="02040503050406030204" pitchFamily="18" charset="0"/>
                              </a:rPr>
                              <m:t>−</m:t>
                            </m:r>
                            <m:r>
                              <a:rPr lang="en-IN" sz="1600" i="1">
                                <a:latin typeface="Cambria Math" panose="02040503050406030204" pitchFamily="18" charset="0"/>
                              </a:rPr>
                              <m:t>𝜃</m:t>
                            </m:r>
                            <m:r>
                              <a:rPr lang="en-IN" sz="1600" i="1">
                                <a:latin typeface="Cambria Math" panose="02040503050406030204" pitchFamily="18" charset="0"/>
                              </a:rPr>
                              <m:t>)</m:t>
                            </m:r>
                          </m:e>
                        </m:d>
                        <m:r>
                          <a:rPr lang="en-IN" sz="1600" i="1">
                            <a:latin typeface="Cambria Math" panose="02040503050406030204" pitchFamily="18" charset="0"/>
                          </a:rPr>
                          <m:t>=</m:t>
                        </m:r>
                      </m:e>
                    </m:func>
                    <m:r>
                      <a:rPr lang="en-IN" sz="1600" i="1">
                        <a:latin typeface="Cambria Math" panose="02040503050406030204" pitchFamily="18" charset="0"/>
                      </a:rPr>
                      <m:t>𝑐𝑜</m:t>
                    </m:r>
                    <m:func>
                      <m:funcPr>
                        <m:ctrlPr>
                          <a:rPr lang="en-IN" sz="1600" i="1">
                            <a:latin typeface="Cambria Math" panose="02040503050406030204" pitchFamily="18" charset="0"/>
                          </a:rPr>
                        </m:ctrlPr>
                      </m:funcPr>
                      <m:fName>
                        <m:r>
                          <a:rPr lang="en-IN" sz="1600" i="1">
                            <a:latin typeface="Cambria Math" panose="02040503050406030204" pitchFamily="18" charset="0"/>
                          </a:rPr>
                          <m:t>𝑠</m:t>
                        </m:r>
                      </m:fName>
                      <m:e>
                        <m:d>
                          <m:dPr>
                            <m:ctrlPr>
                              <a:rPr lang="en-IN" sz="1600" i="1">
                                <a:latin typeface="Cambria Math" panose="02040503050406030204" pitchFamily="18" charset="0"/>
                              </a:rPr>
                            </m:ctrlPr>
                          </m:dPr>
                          <m:e>
                            <m:r>
                              <a:rPr lang="en-IN" sz="1600" i="1">
                                <a:latin typeface="Cambria Math" panose="02040503050406030204" pitchFamily="18" charset="0"/>
                              </a:rPr>
                              <m:t>2</m:t>
                            </m:r>
                            <m:r>
                              <a:rPr lang="en-IN" sz="1600" i="1">
                                <a:latin typeface="Cambria Math" panose="02040503050406030204" pitchFamily="18" charset="0"/>
                              </a:rPr>
                              <m:t>𝜋</m:t>
                            </m:r>
                            <m:r>
                              <a:rPr lang="en-IN" sz="1600" i="1">
                                <a:latin typeface="Cambria Math" panose="02040503050406030204" pitchFamily="18" charset="0"/>
                              </a:rPr>
                              <m:t>𝑓𝑡</m:t>
                            </m:r>
                            <m:r>
                              <a:rPr lang="en-IN" sz="1600" i="1">
                                <a:latin typeface="Cambria Math" panose="02040503050406030204" pitchFamily="18" charset="0"/>
                              </a:rPr>
                              <m:t>−</m:t>
                            </m:r>
                            <m:r>
                              <a:rPr lang="en-IN" sz="1600" i="1">
                                <a:latin typeface="Cambria Math" panose="02040503050406030204" pitchFamily="18" charset="0"/>
                              </a:rPr>
                              <m:t>𝜃</m:t>
                            </m:r>
                          </m:e>
                        </m:d>
                      </m:e>
                    </m:func>
                  </m:oMath>
                </a14:m>
                <a:endParaRPr lang="en-IN" sz="1600" i="1" dirty="0">
                  <a:latin typeface="Gotham Light" pitchFamily="50" charset="0"/>
                </a:endParaRPr>
              </a:p>
              <a:p>
                <a:pPr marL="171450" indent="-171450">
                  <a:buFont typeface="Arial" panose="020B0604020202020204" pitchFamily="34" charset="0"/>
                  <a:buChar char="•"/>
                </a:pPr>
                <a14:m>
                  <m:oMath xmlns:m="http://schemas.openxmlformats.org/officeDocument/2006/math">
                    <m:func>
                      <m:funcPr>
                        <m:ctrlPr>
                          <a:rPr lang="en-IN" sz="1600" b="0" i="1" smtClean="0">
                            <a:latin typeface="Cambria Math" panose="02040503050406030204" pitchFamily="18" charset="0"/>
                          </a:rPr>
                        </m:ctrlPr>
                      </m:funcPr>
                      <m:fName>
                        <m:r>
                          <a:rPr lang="en-IN" sz="1600" b="0" i="1" smtClean="0">
                            <a:latin typeface="Cambria Math" panose="02040503050406030204" pitchFamily="18" charset="0"/>
                          </a:rPr>
                          <m:t>𝑠𝑖𝑛</m:t>
                        </m:r>
                      </m:fName>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m:t>
                            </m:r>
                            <m:r>
                              <a:rPr lang="en-IN" sz="1600" b="0" i="1" smtClean="0">
                                <a:latin typeface="Cambria Math" panose="02040503050406030204" pitchFamily="18" charset="0"/>
                              </a:rPr>
                              <m:t>𝜃</m:t>
                            </m:r>
                          </m:e>
                        </m:d>
                      </m:e>
                    </m:func>
                    <m:r>
                      <a:rPr lang="en-IN" sz="1600" b="0" i="1" smtClean="0">
                        <a:latin typeface="Cambria Math" panose="02040503050406030204" pitchFamily="18" charset="0"/>
                      </a:rPr>
                      <m:t>=−</m:t>
                    </m:r>
                    <m:r>
                      <a:rPr lang="en-IN" sz="1600" b="0" i="1" smtClean="0">
                        <a:latin typeface="Cambria Math" panose="02040503050406030204" pitchFamily="18" charset="0"/>
                      </a:rPr>
                      <m:t>𝑠𝑖</m:t>
                    </m:r>
                    <m:func>
                      <m:funcPr>
                        <m:ctrlPr>
                          <a:rPr lang="en-IN" sz="1600" b="0" i="1" smtClean="0">
                            <a:latin typeface="Cambria Math" panose="02040503050406030204" pitchFamily="18" charset="0"/>
                          </a:rPr>
                        </m:ctrlPr>
                      </m:funcPr>
                      <m:fName>
                        <m:r>
                          <a:rPr lang="en-IN" sz="1600" b="0" i="1" smtClean="0">
                            <a:latin typeface="Cambria Math" panose="02040503050406030204" pitchFamily="18" charset="0"/>
                          </a:rPr>
                          <m:t>𝑛</m:t>
                        </m:r>
                      </m:fName>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𝜃</m:t>
                            </m:r>
                          </m:e>
                        </m:d>
                      </m:e>
                    </m:func>
                    <m:r>
                      <a:rPr lang="en-IN" sz="1600" i="1">
                        <a:latin typeface="Cambria Math" panose="02040503050406030204" pitchFamily="18" charset="0"/>
                      </a:rPr>
                      <m:t>=</m:t>
                    </m:r>
                    <m:r>
                      <a:rPr lang="en-IN" sz="1600" i="1">
                        <a:latin typeface="Cambria Math" panose="02040503050406030204" pitchFamily="18" charset="0"/>
                      </a:rPr>
                      <m:t>𝑠𝑖</m:t>
                    </m:r>
                    <m:func>
                      <m:funcPr>
                        <m:ctrlPr>
                          <a:rPr lang="en-IN" sz="1600" i="1">
                            <a:latin typeface="Cambria Math" panose="02040503050406030204" pitchFamily="18" charset="0"/>
                          </a:rPr>
                        </m:ctrlPr>
                      </m:funcPr>
                      <m:fName>
                        <m:r>
                          <a:rPr lang="en-IN" sz="1600" i="1">
                            <a:latin typeface="Cambria Math" panose="02040503050406030204" pitchFamily="18" charset="0"/>
                          </a:rPr>
                          <m:t>𝑛</m:t>
                        </m:r>
                      </m:fName>
                      <m:e>
                        <m:d>
                          <m:dPr>
                            <m:ctrlPr>
                              <a:rPr lang="en-IN" sz="1600" i="1">
                                <a:latin typeface="Cambria Math" panose="02040503050406030204" pitchFamily="18" charset="0"/>
                              </a:rPr>
                            </m:ctrlPr>
                          </m:dPr>
                          <m:e>
                            <m:r>
                              <a:rPr lang="en-IN" sz="1600" i="1">
                                <a:latin typeface="Cambria Math" panose="02040503050406030204" pitchFamily="18" charset="0"/>
                              </a:rPr>
                              <m:t>𝜃</m:t>
                            </m:r>
                            <m:r>
                              <a:rPr lang="en-IN" sz="1600" i="1">
                                <a:latin typeface="Cambria Math" panose="02040503050406030204" pitchFamily="18" charset="0"/>
                              </a:rPr>
                              <m:t>−</m:t>
                            </m:r>
                            <m:r>
                              <a:rPr lang="en-IN" sz="1600" i="1">
                                <a:latin typeface="Cambria Math" panose="02040503050406030204" pitchFamily="18" charset="0"/>
                              </a:rPr>
                              <m:t>𝜋</m:t>
                            </m:r>
                          </m:e>
                        </m:d>
                      </m:e>
                    </m:func>
                    <m:r>
                      <a:rPr lang="en-IN" sz="1600" i="1">
                        <a:latin typeface="Cambria Math" panose="02040503050406030204" pitchFamily="18" charset="0"/>
                      </a:rPr>
                      <m:t>⇒</m:t>
                    </m:r>
                    <m:func>
                      <m:funcPr>
                        <m:ctrlPr>
                          <a:rPr lang="en-IN" sz="1600" i="1">
                            <a:latin typeface="Cambria Math" panose="02040503050406030204" pitchFamily="18" charset="0"/>
                          </a:rPr>
                        </m:ctrlPr>
                      </m:funcPr>
                      <m:fName>
                        <m:r>
                          <a:rPr lang="en-IN" sz="1600" b="0" i="1" smtClean="0">
                            <a:latin typeface="Cambria Math" panose="02040503050406030204" pitchFamily="18" charset="0"/>
                          </a:rPr>
                          <m:t>𝑠𝑖𝑛</m:t>
                        </m:r>
                      </m:fName>
                      <m:e>
                        <m:d>
                          <m:dPr>
                            <m:ctrlPr>
                              <a:rPr lang="en-IN" sz="1600" i="1">
                                <a:latin typeface="Cambria Math" panose="02040503050406030204" pitchFamily="18" charset="0"/>
                              </a:rPr>
                            </m:ctrlPr>
                          </m:dPr>
                          <m:e>
                            <m:r>
                              <a:rPr lang="en-IN" sz="1600" i="1">
                                <a:latin typeface="Cambria Math" panose="02040503050406030204" pitchFamily="18" charset="0"/>
                              </a:rPr>
                              <m:t>2</m:t>
                            </m:r>
                            <m:r>
                              <a:rPr lang="en-IN" sz="1600" i="1">
                                <a:latin typeface="Cambria Math" panose="02040503050406030204" pitchFamily="18" charset="0"/>
                              </a:rPr>
                              <m:t>𝜋</m:t>
                            </m:r>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𝑓</m:t>
                                </m:r>
                                <m:r>
                                  <a:rPr lang="en-IN" sz="1600" i="1">
                                    <a:latin typeface="Cambria Math" panose="02040503050406030204" pitchFamily="18" charset="0"/>
                                  </a:rPr>
                                  <m:t>)</m:t>
                                </m:r>
                                <m:r>
                                  <a:rPr lang="en-IN" sz="1600" i="1">
                                    <a:latin typeface="Cambria Math" panose="02040503050406030204" pitchFamily="18" charset="0"/>
                                  </a:rPr>
                                  <m:t>𝑡</m:t>
                                </m:r>
                              </m:e>
                              <m:sub>
                                <m:r>
                                  <a:rPr lang="en-IN" sz="1600" i="1">
                                    <a:latin typeface="Cambria Math" panose="02040503050406030204" pitchFamily="18" charset="0"/>
                                  </a:rPr>
                                  <m:t> </m:t>
                                </m:r>
                              </m:sub>
                            </m:sSub>
                            <m:r>
                              <a:rPr lang="en-IN" sz="1600" i="1">
                                <a:latin typeface="Cambria Math" panose="02040503050406030204" pitchFamily="18" charset="0"/>
                              </a:rPr>
                              <m:t>+</m:t>
                            </m:r>
                            <m:r>
                              <a:rPr lang="en-IN" sz="1600" i="1">
                                <a:latin typeface="Cambria Math" panose="02040503050406030204" pitchFamily="18" charset="0"/>
                              </a:rPr>
                              <m:t>𝜃</m:t>
                            </m:r>
                          </m:e>
                        </m:d>
                      </m:e>
                    </m:func>
                    <m:r>
                      <a:rPr lang="en-IN" sz="1600" i="1">
                        <a:latin typeface="Cambria Math" panose="02040503050406030204" pitchFamily="18" charset="0"/>
                      </a:rPr>
                      <m:t>=</m:t>
                    </m:r>
                    <m:func>
                      <m:funcPr>
                        <m:ctrlPr>
                          <a:rPr lang="en-IN" sz="1600" i="1">
                            <a:latin typeface="Cambria Math" panose="02040503050406030204" pitchFamily="18" charset="0"/>
                          </a:rPr>
                        </m:ctrlPr>
                      </m:funcPr>
                      <m:fName>
                        <m:r>
                          <a:rPr lang="en-IN" sz="1600" i="1">
                            <a:latin typeface="Cambria Math" panose="02040503050406030204" pitchFamily="18" charset="0"/>
                          </a:rPr>
                          <m:t>𝑠</m:t>
                        </m:r>
                        <m:r>
                          <a:rPr lang="en-IN" sz="1600" b="0" i="1" smtClean="0">
                            <a:latin typeface="Cambria Math" panose="02040503050406030204" pitchFamily="18" charset="0"/>
                          </a:rPr>
                          <m:t>𝑖𝑛</m:t>
                        </m:r>
                      </m:fName>
                      <m:e>
                        <m:d>
                          <m:dPr>
                            <m:ctrlPr>
                              <a:rPr lang="en-IN" sz="1600" i="1">
                                <a:latin typeface="Cambria Math" panose="02040503050406030204" pitchFamily="18" charset="0"/>
                              </a:rPr>
                            </m:ctrlPr>
                          </m:dPr>
                          <m:e>
                            <m:r>
                              <a:rPr lang="en-IN" sz="1600" i="1">
                                <a:latin typeface="Cambria Math" panose="02040503050406030204" pitchFamily="18" charset="0"/>
                              </a:rPr>
                              <m:t>−</m:t>
                            </m:r>
                            <m:d>
                              <m:dPr>
                                <m:ctrlPr>
                                  <a:rPr lang="en-IN" sz="1600" i="1">
                                    <a:latin typeface="Cambria Math" panose="02040503050406030204" pitchFamily="18" charset="0"/>
                                  </a:rPr>
                                </m:ctrlPr>
                              </m:dPr>
                              <m:e>
                                <m:r>
                                  <a:rPr lang="en-IN" sz="1600" i="1">
                                    <a:latin typeface="Cambria Math" panose="02040503050406030204" pitchFamily="18" charset="0"/>
                                  </a:rPr>
                                  <m:t>2</m:t>
                                </m:r>
                                <m:r>
                                  <a:rPr lang="en-IN" sz="1600" i="1">
                                    <a:latin typeface="Cambria Math" panose="02040503050406030204" pitchFamily="18" charset="0"/>
                                  </a:rPr>
                                  <m:t>𝜋</m:t>
                                </m:r>
                                <m:r>
                                  <a:rPr lang="en-IN" sz="1600" i="1">
                                    <a:latin typeface="Cambria Math" panose="02040503050406030204" pitchFamily="18" charset="0"/>
                                  </a:rPr>
                                  <m:t>𝑓𝑡</m:t>
                                </m:r>
                                <m:r>
                                  <a:rPr lang="en-IN" sz="1600" i="1">
                                    <a:latin typeface="Cambria Math" panose="02040503050406030204" pitchFamily="18" charset="0"/>
                                  </a:rPr>
                                  <m:t>−</m:t>
                                </m:r>
                                <m:r>
                                  <a:rPr lang="en-IN" sz="1600" i="1">
                                    <a:latin typeface="Cambria Math" panose="02040503050406030204" pitchFamily="18" charset="0"/>
                                  </a:rPr>
                                  <m:t>𝜃</m:t>
                                </m:r>
                              </m:e>
                            </m:d>
                          </m:e>
                        </m:d>
                        <m:r>
                          <a:rPr lang="en-IN" sz="1600" i="1">
                            <a:latin typeface="Cambria Math" panose="02040503050406030204" pitchFamily="18" charset="0"/>
                          </a:rPr>
                          <m:t>=</m:t>
                        </m:r>
                      </m:e>
                    </m:func>
                    <m:r>
                      <m:rPr>
                        <m:nor/>
                      </m:rPr>
                      <a:rPr lang="en-IN" sz="1600" dirty="0"/>
                      <m:t> </m:t>
                    </m:r>
                    <m:r>
                      <m:rPr>
                        <m:nor/>
                      </m:rPr>
                      <a:rPr lang="en-IN" sz="1600" b="0" i="0" dirty="0" smtClean="0"/>
                      <m:t>−</m:t>
                    </m:r>
                    <m:r>
                      <a:rPr lang="en-IN" sz="1600" b="0" i="1" dirty="0" smtClean="0">
                        <a:latin typeface="Cambria Math" panose="02040503050406030204" pitchFamily="18" charset="0"/>
                      </a:rPr>
                      <m:t>𝑠𝑖𝑛</m:t>
                    </m:r>
                    <m:func>
                      <m:funcPr>
                        <m:ctrlPr>
                          <a:rPr lang="en-IN" sz="1600" i="1">
                            <a:latin typeface="Cambria Math" panose="02040503050406030204" pitchFamily="18" charset="0"/>
                          </a:rPr>
                        </m:ctrlPr>
                      </m:funcPr>
                      <m:fName>
                        <m:d>
                          <m:dPr>
                            <m:ctrlPr>
                              <a:rPr lang="en-IN" sz="1600" i="1">
                                <a:latin typeface="Cambria Math" panose="02040503050406030204" pitchFamily="18" charset="0"/>
                              </a:rPr>
                            </m:ctrlPr>
                          </m:dPr>
                          <m:e>
                            <m:r>
                              <a:rPr lang="en-IN" sz="1600" i="1">
                                <a:latin typeface="Cambria Math" panose="02040503050406030204" pitchFamily="18" charset="0"/>
                              </a:rPr>
                              <m:t>2</m:t>
                            </m:r>
                            <m:r>
                              <a:rPr lang="en-IN" sz="1600" i="1">
                                <a:latin typeface="Cambria Math" panose="02040503050406030204" pitchFamily="18" charset="0"/>
                              </a:rPr>
                              <m:t>𝜋</m:t>
                            </m:r>
                            <m:r>
                              <a:rPr lang="en-IN" sz="1600" i="1">
                                <a:latin typeface="Cambria Math" panose="02040503050406030204" pitchFamily="18" charset="0"/>
                              </a:rPr>
                              <m:t>𝑓𝑡</m:t>
                            </m:r>
                            <m:r>
                              <a:rPr lang="en-IN" sz="1600" i="1">
                                <a:latin typeface="Cambria Math" panose="02040503050406030204" pitchFamily="18" charset="0"/>
                              </a:rPr>
                              <m:t>−</m:t>
                            </m:r>
                            <m:r>
                              <a:rPr lang="en-IN" sz="1600" i="1">
                                <a:latin typeface="Cambria Math" panose="02040503050406030204" pitchFamily="18" charset="0"/>
                              </a:rPr>
                              <m:t>𝜃</m:t>
                            </m:r>
                          </m:e>
                        </m:d>
                      </m:fName>
                      <m:e>
                        <m:r>
                          <a:rPr lang="en-IN" sz="1600" b="0" i="1" smtClean="0">
                            <a:latin typeface="Cambria Math" panose="02040503050406030204" pitchFamily="18" charset="0"/>
                          </a:rPr>
                          <m:t> </m:t>
                        </m:r>
                      </m:e>
                    </m:func>
                    <m:r>
                      <a:rPr lang="en-IN" sz="1600" b="0" i="1" smtClean="0">
                        <a:latin typeface="Cambria Math" panose="02040503050406030204" pitchFamily="18" charset="0"/>
                      </a:rPr>
                      <m:t>=</m:t>
                    </m:r>
                    <m:r>
                      <a:rPr lang="en-IN" sz="1600" i="1" dirty="0">
                        <a:latin typeface="Cambria Math" panose="02040503050406030204" pitchFamily="18" charset="0"/>
                      </a:rPr>
                      <m:t>𝑠𝑖𝑛</m:t>
                    </m:r>
                    <m:func>
                      <m:funcPr>
                        <m:ctrlPr>
                          <a:rPr lang="en-IN" sz="1600" i="1">
                            <a:latin typeface="Cambria Math" panose="02040503050406030204" pitchFamily="18" charset="0"/>
                          </a:rPr>
                        </m:ctrlPr>
                      </m:funcPr>
                      <m:fName>
                        <m:d>
                          <m:dPr>
                            <m:ctrlPr>
                              <a:rPr lang="en-IN" sz="1600" i="1">
                                <a:latin typeface="Cambria Math" panose="02040503050406030204" pitchFamily="18" charset="0"/>
                              </a:rPr>
                            </m:ctrlPr>
                          </m:dPr>
                          <m:e>
                            <m:r>
                              <a:rPr lang="en-IN" sz="1600" i="1">
                                <a:latin typeface="Cambria Math" panose="02040503050406030204" pitchFamily="18" charset="0"/>
                              </a:rPr>
                              <m:t>2</m:t>
                            </m:r>
                            <m:r>
                              <a:rPr lang="en-IN" sz="1600" i="1">
                                <a:latin typeface="Cambria Math" panose="02040503050406030204" pitchFamily="18" charset="0"/>
                              </a:rPr>
                              <m:t>𝜋</m:t>
                            </m:r>
                            <m:r>
                              <a:rPr lang="en-IN" sz="1600" i="1">
                                <a:latin typeface="Cambria Math" panose="02040503050406030204" pitchFamily="18" charset="0"/>
                              </a:rPr>
                              <m:t>𝑓𝑡</m:t>
                            </m:r>
                            <m:r>
                              <a:rPr lang="en-IN" sz="1600" i="1">
                                <a:latin typeface="Cambria Math" panose="02040503050406030204" pitchFamily="18" charset="0"/>
                              </a:rPr>
                              <m:t>−</m:t>
                            </m:r>
                            <m:r>
                              <a:rPr lang="en-IN" sz="1600" i="1">
                                <a:latin typeface="Cambria Math" panose="02040503050406030204" pitchFamily="18" charset="0"/>
                              </a:rPr>
                              <m:t>𝜃</m:t>
                            </m:r>
                            <m:r>
                              <a:rPr lang="en-IN" sz="1600" b="0" i="1" smtClean="0">
                                <a:latin typeface="Cambria Math" panose="02040503050406030204" pitchFamily="18" charset="0"/>
                              </a:rPr>
                              <m:t>−</m:t>
                            </m:r>
                            <m:r>
                              <a:rPr lang="en-IN" sz="1600" b="0" i="1" smtClean="0">
                                <a:latin typeface="Cambria Math" panose="02040503050406030204" pitchFamily="18" charset="0"/>
                              </a:rPr>
                              <m:t>𝜋</m:t>
                            </m:r>
                          </m:e>
                        </m:d>
                      </m:fName>
                      <m:e>
                        <m:r>
                          <a:rPr lang="en-IN" sz="1600" i="1">
                            <a:latin typeface="Cambria Math" panose="02040503050406030204" pitchFamily="18" charset="0"/>
                          </a:rPr>
                          <m:t> </m:t>
                        </m:r>
                      </m:e>
                    </m:func>
                  </m:oMath>
                </a14:m>
                <a:endParaRPr lang="en-IN" sz="1600" i="1" dirty="0">
                  <a:latin typeface="Gotham Light" pitchFamily="50" charset="0"/>
                </a:endParaRPr>
              </a:p>
              <a:p>
                <a:pPr marL="171450" indent="-171450">
                  <a:buFont typeface="Arial" panose="020B0604020202020204" pitchFamily="34" charset="0"/>
                  <a:buChar char="•"/>
                </a:pPr>
                <a:endParaRPr lang="en-IN" sz="1600" i="1" dirty="0">
                  <a:latin typeface="Gotham Light" pitchFamily="50" charset="0"/>
                </a:endParaRPr>
              </a:p>
            </p:txBody>
          </p:sp>
        </mc:Choice>
        <mc:Fallback xmlns="">
          <p:sp>
            <p:nvSpPr>
              <p:cNvPr id="3" name="TextBox 2">
                <a:extLst>
                  <a:ext uri="{FF2B5EF4-FFF2-40B4-BE49-F238E27FC236}">
                    <a16:creationId xmlns:a16="http://schemas.microsoft.com/office/drawing/2014/main" id="{127FA602-189A-0529-7AE3-D3F8E4A5F9C9}"/>
                  </a:ext>
                </a:extLst>
              </p:cNvPr>
              <p:cNvSpPr txBox="1">
                <a:spLocks noRot="1" noChangeAspect="1" noMove="1" noResize="1" noEditPoints="1" noAdjustHandles="1" noChangeArrowheads="1" noChangeShapeType="1" noTextEdit="1"/>
              </p:cNvSpPr>
              <p:nvPr/>
            </p:nvSpPr>
            <p:spPr>
              <a:xfrm>
                <a:off x="136732" y="5243119"/>
                <a:ext cx="12055268" cy="893514"/>
              </a:xfrm>
              <a:prstGeom prst="rect">
                <a:avLst/>
              </a:prstGeom>
              <a:blipFill>
                <a:blip r:embed="rId3"/>
                <a:stretch>
                  <a:fillRect l="-202" t="-680"/>
                </a:stretch>
              </a:blipFill>
            </p:spPr>
            <p:txBody>
              <a:bodyPr/>
              <a:lstStyle/>
              <a:p>
                <a:r>
                  <a:rPr lang="en-IN">
                    <a:noFill/>
                  </a:rPr>
                  <a:t> </a:t>
                </a:r>
              </a:p>
            </p:txBody>
          </p:sp>
        </mc:Fallback>
      </mc:AlternateContent>
    </p:spTree>
    <p:extLst>
      <p:ext uri="{BB962C8B-B14F-4D97-AF65-F5344CB8AC3E}">
        <p14:creationId xmlns:p14="http://schemas.microsoft.com/office/powerpoint/2010/main" val="416596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C5C5C-0A0D-40FB-EBEE-1E2E93CD0E91}"/>
              </a:ext>
            </a:extLst>
          </p:cNvPr>
          <p:cNvSpPr>
            <a:spLocks noGrp="1"/>
          </p:cNvSpPr>
          <p:nvPr>
            <p:ph type="title"/>
          </p:nvPr>
        </p:nvSpPr>
        <p:spPr/>
        <p:txBody>
          <a:bodyPr/>
          <a:lstStyle/>
          <a:p>
            <a:r>
              <a:rPr lang="en-IN" dirty="0"/>
              <a:t>Fourier Analysis and Transform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EC33BB-7D02-B6D1-2B02-C775C07C778C}"/>
                  </a:ext>
                </a:extLst>
              </p:cNvPr>
              <p:cNvSpPr>
                <a:spLocks noGrp="1"/>
              </p:cNvSpPr>
              <p:nvPr>
                <p:ph sz="quarter" idx="10"/>
              </p:nvPr>
            </p:nvSpPr>
            <p:spPr>
              <a:xfrm>
                <a:off x="213644" y="550862"/>
                <a:ext cx="11368755" cy="6307137"/>
              </a:xfrm>
            </p:spPr>
            <p:txBody>
              <a:bodyPr>
                <a:normAutofit fontScale="85000" lnSpcReduction="20000"/>
              </a:bodyPr>
              <a:lstStyle/>
              <a:p>
                <a:r>
                  <a:rPr lang="en-IN" dirty="0"/>
                  <a:t>Any continuous periodic signal could be represented as the sum of properly chosen sinusoidal waves</a:t>
                </a:r>
              </a:p>
              <a:p>
                <a:r>
                  <a:rPr lang="en-IN" dirty="0"/>
                  <a:t>The Fourier transform pair for a continuous-time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a:t>
                </a:r>
              </a:p>
              <a:p>
                <a:pPr lvl="1"/>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𝑗</m:t>
                        </m:r>
                        <m:r>
                          <a:rPr lang="en-IN" b="0" i="1" smtClean="0">
                            <a:latin typeface="Cambria Math" panose="02040503050406030204" pitchFamily="18" charset="0"/>
                          </a:rPr>
                          <m:t>𝜔</m:t>
                        </m:r>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𝜔</m:t>
                            </m:r>
                            <m:r>
                              <a:rPr lang="en-IN" b="0" i="1" smtClean="0">
                                <a:latin typeface="Cambria Math" panose="02040503050406030204" pitchFamily="18" charset="0"/>
                              </a:rPr>
                              <m:t>𝑡</m:t>
                            </m:r>
                          </m:sup>
                        </m:sSup>
                        <m:r>
                          <a:rPr lang="en-IN" b="0" i="1" smtClean="0">
                            <a:latin typeface="Cambria Math" panose="02040503050406030204" pitchFamily="18" charset="0"/>
                          </a:rPr>
                          <m:t>𝑑𝑡</m:t>
                        </m:r>
                        <m:r>
                          <a:rPr lang="en-IN" b="0" i="1" smtClean="0">
                            <a:latin typeface="Cambria Math" panose="02040503050406030204" pitchFamily="18" charset="0"/>
                          </a:rPr>
                          <m:t>,  </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𝜋</m:t>
                            </m:r>
                          </m:den>
                        </m:f>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𝑗</m:t>
                                </m:r>
                                <m:r>
                                  <a:rPr lang="en-IN" b="0" i="1" smtClean="0">
                                    <a:latin typeface="Cambria Math" panose="02040503050406030204" pitchFamily="18" charset="0"/>
                                  </a:rPr>
                                  <m:t>𝜔</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𝜔</m:t>
                                </m:r>
                                <m:r>
                                  <a:rPr lang="en-IN" b="0" i="1" smtClean="0">
                                    <a:latin typeface="Cambria Math" panose="02040503050406030204" pitchFamily="18" charset="0"/>
                                  </a:rPr>
                                  <m:t>𝑡</m:t>
                                </m:r>
                              </m:sup>
                            </m:sSup>
                            <m:r>
                              <a:rPr lang="en-IN" b="0" i="1" smtClean="0">
                                <a:latin typeface="Cambria Math" panose="02040503050406030204" pitchFamily="18" charset="0"/>
                              </a:rPr>
                              <m:t>𝑑</m:t>
                            </m:r>
                            <m:r>
                              <a:rPr lang="en-IN" b="0" i="1" smtClean="0">
                                <a:latin typeface="Cambria Math" panose="02040503050406030204" pitchFamily="18" charset="0"/>
                              </a:rPr>
                              <m:t>𝜔</m:t>
                            </m:r>
                          </m:e>
                        </m:nary>
                      </m:e>
                    </m:nary>
                  </m:oMath>
                </a14:m>
                <a:endParaRPr lang="en-IN" dirty="0"/>
              </a:p>
              <a:p>
                <a:r>
                  <a:rPr lang="en-IN" dirty="0"/>
                  <a:t>The discrete-time Fourier transform (DTFT) pair for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oMath>
                </a14:m>
                <a:r>
                  <a:rPr lang="en-IN" dirty="0"/>
                  <a:t> is</a:t>
                </a:r>
              </a:p>
              <a:p>
                <a:pPr lvl="1"/>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𝜔</m:t>
                            </m:r>
                            <m:r>
                              <a:rPr lang="en-IN" b="0" i="1" smtClean="0">
                                <a:latin typeface="Cambria Math" panose="02040503050406030204" pitchFamily="18" charset="0"/>
                              </a:rPr>
                              <m:t>𝑇</m:t>
                            </m:r>
                          </m:sup>
                        </m:sSup>
                      </m:e>
                    </m:d>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𝑘</m:t>
                        </m:r>
                        <m:r>
                          <a:rPr lang="en-IN" b="0" i="1" smtClean="0">
                            <a:latin typeface="Cambria Math" panose="02040503050406030204" pitchFamily="18" charset="0"/>
                          </a:rPr>
                          <m:t>=−∞</m:t>
                        </m:r>
                      </m:sub>
                      <m:sup>
                        <m:r>
                          <a:rPr lang="en-IN" b="0" i="1" smtClean="0">
                            <a:latin typeface="Cambria Math" panose="02040503050406030204" pitchFamily="18" charset="0"/>
                          </a:rPr>
                          <m:t>∞</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𝜔</m:t>
                            </m:r>
                            <m:r>
                              <a:rPr lang="en-IN" b="0" i="1" smtClean="0">
                                <a:latin typeface="Cambria Math" panose="02040503050406030204" pitchFamily="18" charset="0"/>
                              </a:rPr>
                              <m:t>𝑘𝑇</m:t>
                            </m:r>
                          </m:sup>
                        </m:sSup>
                      </m:e>
                    </m:nary>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r>
                          <a:rPr lang="en-IN" b="0" i="1" smtClean="0">
                            <a:latin typeface="Cambria Math" panose="02040503050406030204" pitchFamily="18" charset="0"/>
                          </a:rPr>
                          <m:t>𝜋</m:t>
                        </m:r>
                      </m:den>
                    </m:f>
                    <m:r>
                      <a:rPr lang="en-IN" b="0" i="1" smtClean="0">
                        <a:latin typeface="Cambria Math" panose="02040503050406030204" pitchFamily="18" charset="0"/>
                      </a:rPr>
                      <m:t> </m:t>
                    </m:r>
                    <m:nary>
                      <m:naryPr>
                        <m:limLoc m:val="undOvr"/>
                        <m:ctrlPr>
                          <a:rPr lang="en-IN" b="0" i="1" smtClean="0">
                            <a:latin typeface="Cambria Math" panose="02040503050406030204" pitchFamily="18" charset="0"/>
                          </a:rPr>
                        </m:ctrlPr>
                      </m:naryPr>
                      <m:sub>
                        <m:f>
                          <m:fPr>
                            <m:ctrlPr>
                              <a:rPr lang="en-IN" b="0" i="1" smtClean="0">
                                <a:latin typeface="Cambria Math" panose="02040503050406030204" pitchFamily="18" charset="0"/>
                              </a:rPr>
                            </m:ctrlPr>
                          </m:fPr>
                          <m:num>
                            <m:r>
                              <a:rPr lang="en-IN" b="0" i="1" smtClean="0">
                                <a:latin typeface="Cambria Math" panose="02040503050406030204" pitchFamily="18" charset="0"/>
                              </a:rPr>
                              <m:t>−</m:t>
                            </m:r>
                            <m:r>
                              <a:rPr lang="en-IN" b="0" i="1" smtClean="0">
                                <a:latin typeface="Cambria Math" panose="02040503050406030204" pitchFamily="18" charset="0"/>
                              </a:rPr>
                              <m:t>𝜋</m:t>
                            </m:r>
                          </m:num>
                          <m:den>
                            <m:r>
                              <m:rPr>
                                <m:brk m:alnAt="24"/>
                              </m:rPr>
                              <a:rPr lang="en-IN" b="0" i="1" smtClean="0">
                                <a:latin typeface="Cambria Math" panose="02040503050406030204" pitchFamily="18" charset="0"/>
                              </a:rPr>
                              <m:t>𝑇</m:t>
                            </m:r>
                          </m:den>
                        </m:f>
                      </m:sub>
                      <m:sup>
                        <m:f>
                          <m:fPr>
                            <m:ctrlPr>
                              <a:rPr lang="en-IN" b="0" i="1" smtClean="0">
                                <a:latin typeface="Cambria Math" panose="02040503050406030204" pitchFamily="18" charset="0"/>
                              </a:rPr>
                            </m:ctrlPr>
                          </m:fPr>
                          <m:num>
                            <m:r>
                              <a:rPr lang="en-IN" b="0" i="1" smtClean="0">
                                <a:latin typeface="Cambria Math" panose="02040503050406030204" pitchFamily="18" charset="0"/>
                              </a:rPr>
                              <m:t>𝜋</m:t>
                            </m:r>
                          </m:num>
                          <m:den>
                            <m:r>
                              <a:rPr lang="en-IN" b="0" i="1" smtClean="0">
                                <a:latin typeface="Cambria Math" panose="02040503050406030204" pitchFamily="18" charset="0"/>
                              </a:rPr>
                              <m:t>𝑇</m:t>
                            </m:r>
                          </m:den>
                        </m:f>
                        <m:r>
                          <a:rPr lang="en-IN" b="0" i="1" smtClean="0">
                            <a:latin typeface="Cambria Math" panose="02040503050406030204" pitchFamily="18" charset="0"/>
                          </a:rPr>
                          <m:t> </m:t>
                        </m:r>
                      </m:sup>
                      <m:e>
                        <m:r>
                          <a:rPr lang="en-IN" b="0" i="1" smtClean="0">
                            <a:latin typeface="Cambria Math" panose="02040503050406030204" pitchFamily="18" charset="0"/>
                          </a:rPr>
                          <m:t>𝑋</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𝜔</m:t>
                            </m:r>
                            <m:r>
                              <a:rPr lang="en-IN" b="0" i="1" smtClean="0">
                                <a:latin typeface="Cambria Math" panose="02040503050406030204" pitchFamily="18" charset="0"/>
                              </a:rPr>
                              <m:t>𝑇</m:t>
                            </m:r>
                            <m:r>
                              <a:rPr lang="en-IN" b="0" i="1" smtClean="0">
                                <a:latin typeface="Cambria Math" panose="02040503050406030204" pitchFamily="18" charset="0"/>
                              </a:rPr>
                              <m:t>)</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𝜔</m:t>
                            </m:r>
                            <m:r>
                              <a:rPr lang="en-IN" b="0" i="1" smtClean="0">
                                <a:latin typeface="Cambria Math" panose="02040503050406030204" pitchFamily="18" charset="0"/>
                              </a:rPr>
                              <m:t>𝑘𝑇</m:t>
                            </m:r>
                          </m:sup>
                        </m:sSup>
                        <m:r>
                          <a:rPr lang="en-IN" b="0" i="1" smtClean="0">
                            <a:latin typeface="Cambria Math" panose="02040503050406030204" pitchFamily="18" charset="0"/>
                          </a:rPr>
                          <m:t>𝑑</m:t>
                        </m:r>
                        <m:r>
                          <a:rPr lang="en-IN" b="0" i="1" smtClean="0">
                            <a:latin typeface="Cambria Math" panose="02040503050406030204" pitchFamily="18" charset="0"/>
                          </a:rPr>
                          <m:t>𝜔</m:t>
                        </m:r>
                      </m:e>
                    </m:nary>
                  </m:oMath>
                </a14:m>
                <a:endParaRPr lang="en-IN" b="0" dirty="0"/>
              </a:p>
              <a:p>
                <a:r>
                  <a:rPr lang="en-IN" dirty="0"/>
                  <a:t>The notation </a:t>
                </a:r>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𝜔</m:t>
                            </m:r>
                            <m:r>
                              <a:rPr lang="en-IN" b="0" i="1" smtClean="0">
                                <a:latin typeface="Cambria Math" panose="02040503050406030204" pitchFamily="18" charset="0"/>
                              </a:rPr>
                              <m:t>𝑇</m:t>
                            </m:r>
                          </m:sup>
                        </m:sSup>
                      </m:e>
                    </m:d>
                  </m:oMath>
                </a14:m>
                <a:r>
                  <a:rPr lang="en-IN" dirty="0"/>
                  <a:t>  - is the Z-transform X(z) and defined as </a:t>
                </a:r>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𝑧</m:t>
                        </m:r>
                      </m:e>
                    </m:d>
                    <m:r>
                      <a:rPr lang="en-IN" b="0" i="1" smtClean="0">
                        <a:latin typeface="Cambria Math" panose="02040503050406030204" pitchFamily="18" charset="0"/>
                      </a:rPr>
                      <m:t>=</m:t>
                    </m:r>
                    <m:nary>
                      <m:naryPr>
                        <m:chr m:val="∑"/>
                        <m:limLoc m:val="subSup"/>
                        <m:ctrlPr>
                          <a:rPr lang="en-IN" b="0" i="1" smtClean="0">
                            <a:latin typeface="Cambria Math" panose="02040503050406030204" pitchFamily="18" charset="0"/>
                          </a:rPr>
                        </m:ctrlPr>
                      </m:naryPr>
                      <m:sub>
                        <m:r>
                          <m:rPr>
                            <m:brk m:alnAt="25"/>
                          </m:rPr>
                          <a:rPr lang="en-IN" b="0" i="1" smtClean="0">
                            <a:latin typeface="Cambria Math" panose="02040503050406030204" pitchFamily="18" charset="0"/>
                          </a:rPr>
                          <m:t>𝑘</m:t>
                        </m:r>
                        <m:r>
                          <a:rPr lang="en-IN" b="0" i="1" smtClean="0">
                            <a:latin typeface="Cambria Math" panose="02040503050406030204" pitchFamily="18" charset="0"/>
                          </a:rPr>
                          <m:t>=−∞</m:t>
                        </m:r>
                      </m:sub>
                      <m:sup>
                        <m:r>
                          <a:rPr lang="en-IN" b="0" i="1" smtClean="0">
                            <a:latin typeface="Cambria Math" panose="02040503050406030204" pitchFamily="18" charset="0"/>
                          </a:rPr>
                          <m:t>∞</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𝑧</m:t>
                            </m:r>
                          </m:e>
                          <m:sup>
                            <m:r>
                              <a:rPr lang="en-IN" b="0" i="1" smtClean="0">
                                <a:latin typeface="Cambria Math" panose="02040503050406030204" pitchFamily="18" charset="0"/>
                              </a:rPr>
                              <m:t>−</m:t>
                            </m:r>
                            <m:r>
                              <a:rPr lang="en-IN" b="0" i="1" smtClean="0">
                                <a:latin typeface="Cambria Math" panose="02040503050406030204" pitchFamily="18" charset="0"/>
                              </a:rPr>
                              <m:t>𝑘</m:t>
                            </m:r>
                          </m:sup>
                        </m:sSup>
                      </m:e>
                    </m:nary>
                  </m:oMath>
                </a14:m>
                <a:r>
                  <a:rPr lang="en-IN" dirty="0"/>
                  <a:t> evaluated at </a:t>
                </a:r>
                <a14:m>
                  <m:oMath xmlns:m="http://schemas.openxmlformats.org/officeDocument/2006/math">
                    <m:r>
                      <a:rPr lang="en-IN" b="0" i="1" smtClean="0">
                        <a:latin typeface="Cambria Math" panose="02040503050406030204" pitchFamily="18" charset="0"/>
                      </a:rPr>
                      <m:t>𝑧</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𝜔</m:t>
                        </m:r>
                        <m:r>
                          <a:rPr lang="en-IN" b="0" i="1" smtClean="0">
                            <a:latin typeface="Cambria Math" panose="02040503050406030204" pitchFamily="18" charset="0"/>
                          </a:rPr>
                          <m:t>𝑇</m:t>
                        </m:r>
                      </m:sup>
                    </m:sSup>
                  </m:oMath>
                </a14:m>
                <a:endParaRPr lang="en-IN" dirty="0"/>
              </a:p>
              <a:p>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𝜔</m:t>
                        </m:r>
                        <m:r>
                          <a:rPr lang="en-IN" b="0" i="1" smtClean="0">
                            <a:latin typeface="Cambria Math" panose="02040503050406030204" pitchFamily="18" charset="0"/>
                          </a:rPr>
                          <m:t>𝑇</m:t>
                        </m:r>
                      </m:sup>
                    </m:sSup>
                  </m:oMath>
                </a14:m>
                <a:r>
                  <a:rPr lang="en-IN" dirty="0"/>
                  <a:t>is a periodic in </a:t>
                </a:r>
                <a14:m>
                  <m:oMath xmlns:m="http://schemas.openxmlformats.org/officeDocument/2006/math">
                    <m:r>
                      <a:rPr lang="en-IN" b="0" i="1" smtClean="0">
                        <a:latin typeface="Cambria Math" panose="02040503050406030204" pitchFamily="18" charset="0"/>
                      </a:rPr>
                      <m:t>𝜔</m:t>
                    </m:r>
                  </m:oMath>
                </a14:m>
                <a:r>
                  <a:rPr lang="en-IN" dirty="0"/>
                  <a:t> emphasizing that the DTFT itself is periodic in </a:t>
                </a:r>
                <a14:m>
                  <m:oMath xmlns:m="http://schemas.openxmlformats.org/officeDocument/2006/math">
                    <m:r>
                      <a:rPr lang="en-IN" b="0" i="1" smtClean="0">
                        <a:latin typeface="Cambria Math" panose="02040503050406030204" pitchFamily="18" charset="0"/>
                      </a:rPr>
                      <m:t>𝜔</m:t>
                    </m:r>
                  </m:oMath>
                </a14:m>
                <a:r>
                  <a:rPr lang="en-IN" dirty="0"/>
                  <a:t> with period equal to the sampling rate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𝜋</m:t>
                        </m:r>
                      </m:num>
                      <m:den>
                        <m:r>
                          <a:rPr lang="en-IN" b="0" i="1" smtClean="0">
                            <a:latin typeface="Cambria Math" panose="02040503050406030204" pitchFamily="18" charset="0"/>
                          </a:rPr>
                          <m:t>𝑇</m:t>
                        </m:r>
                      </m:den>
                    </m:f>
                  </m:oMath>
                </a14:m>
                <a:r>
                  <a:rPr lang="en-IN" dirty="0"/>
                  <a:t> </a:t>
                </a:r>
              </a:p>
              <a:p>
                <a:r>
                  <a:rPr lang="en-IN" dirty="0"/>
                  <a:t>The </a:t>
                </a:r>
                <a14:m>
                  <m:oMath xmlns:m="http://schemas.openxmlformats.org/officeDocument/2006/math">
                    <m:r>
                      <a:rPr lang="en-IN" b="0" i="1" smtClean="0">
                        <a:latin typeface="Cambria Math" panose="02040503050406030204" pitchFamily="18" charset="0"/>
                      </a:rPr>
                      <m:t>𝑗</m:t>
                    </m:r>
                  </m:oMath>
                </a14:m>
                <a:r>
                  <a:rPr lang="en-IN" dirty="0"/>
                  <a:t> in </a:t>
                </a:r>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𝑗</m:t>
                        </m:r>
                        <m:r>
                          <a:rPr lang="en-IN" b="0" i="1" smtClean="0">
                            <a:latin typeface="Cambria Math" panose="02040503050406030204" pitchFamily="18" charset="0"/>
                          </a:rPr>
                          <m:t>𝜔</m:t>
                        </m:r>
                      </m:e>
                    </m:d>
                  </m:oMath>
                </a14:m>
                <a:r>
                  <a:rPr lang="en-IN" dirty="0"/>
                  <a:t> comes from the observation that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𝜔</m:t>
                    </m:r>
                    <m:r>
                      <a:rPr lang="en-IN" b="0" i="1" smtClean="0">
                        <a:latin typeface="Cambria Math" panose="02040503050406030204" pitchFamily="18" charset="0"/>
                      </a:rPr>
                      <m:t>)</m:t>
                    </m:r>
                  </m:oMath>
                </a14:m>
                <a:r>
                  <a:rPr lang="en-IN" dirty="0"/>
                  <a:t> is the Laplace transform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𝑠</m:t>
                    </m:r>
                    <m:r>
                      <a:rPr lang="en-IN" b="0" i="1" smtClean="0">
                        <a:latin typeface="Cambria Math" panose="02040503050406030204" pitchFamily="18" charset="0"/>
                      </a:rPr>
                      <m:t>)</m:t>
                    </m:r>
                  </m:oMath>
                </a14:m>
                <a:r>
                  <a:rPr lang="en-IN" dirty="0"/>
                  <a:t> evaluated at </a:t>
                </a:r>
                <a14:m>
                  <m:oMath xmlns:m="http://schemas.openxmlformats.org/officeDocument/2006/math">
                    <m:r>
                      <a:rPr lang="en-IN" b="0" i="1" smtClean="0">
                        <a:latin typeface="Cambria Math" panose="02040503050406030204" pitchFamily="18" charset="0"/>
                      </a:rPr>
                      <m:t>𝑠</m:t>
                    </m:r>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𝜔</m:t>
                    </m:r>
                  </m:oMath>
                </a14:m>
                <a:endParaRPr lang="en-IN" dirty="0"/>
              </a:p>
              <a:p>
                <a:r>
                  <a:rPr lang="en-IN" dirty="0"/>
                  <a:t>If </a:t>
                </a:r>
                <a14:m>
                  <m:oMath xmlns:m="http://schemas.openxmlformats.org/officeDocument/2006/math">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dirty="0"/>
                  <a:t> is the impulse response of a continuous-time system, then the Laplace transform </a:t>
                </a:r>
                <a14:m>
                  <m:oMath xmlns:m="http://schemas.openxmlformats.org/officeDocument/2006/math">
                    <m:r>
                      <a:rPr lang="en-IN" b="0" i="1" smtClean="0">
                        <a:latin typeface="Cambria Math" panose="02040503050406030204" pitchFamily="18" charset="0"/>
                      </a:rPr>
                      <m:t>𝐻</m:t>
                    </m:r>
                    <m:r>
                      <a:rPr lang="en-IN" b="0" i="1" smtClean="0">
                        <a:latin typeface="Cambria Math" panose="02040503050406030204" pitchFamily="18" charset="0"/>
                      </a:rPr>
                      <m:t>(</m:t>
                    </m:r>
                    <m:r>
                      <a:rPr lang="en-IN" b="0" i="1" smtClean="0">
                        <a:latin typeface="Cambria Math" panose="02040503050406030204" pitchFamily="18" charset="0"/>
                      </a:rPr>
                      <m:t>𝑠</m:t>
                    </m:r>
                    <m:r>
                      <a:rPr lang="en-IN" b="0" i="1" smtClean="0">
                        <a:latin typeface="Cambria Math" panose="02040503050406030204" pitchFamily="18" charset="0"/>
                      </a:rPr>
                      <m:t>)</m:t>
                    </m:r>
                  </m:oMath>
                </a14:m>
                <a:r>
                  <a:rPr lang="en-IN" dirty="0"/>
                  <a:t> is called the </a:t>
                </a:r>
                <a:r>
                  <a:rPr lang="en-IN" b="1" i="1" dirty="0"/>
                  <a:t>transfer function</a:t>
                </a:r>
                <a:r>
                  <a:rPr lang="en-IN" dirty="0"/>
                  <a:t> and Fourier transform </a:t>
                </a:r>
                <a14:m>
                  <m:oMath xmlns:m="http://schemas.openxmlformats.org/officeDocument/2006/math">
                    <m:r>
                      <a:rPr lang="en-IN" b="0" i="1" smtClean="0">
                        <a:latin typeface="Cambria Math" panose="02040503050406030204" pitchFamily="18" charset="0"/>
                      </a:rPr>
                      <m:t>𝐻</m:t>
                    </m:r>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𝜔</m:t>
                    </m:r>
                    <m:r>
                      <a:rPr lang="en-IN" b="0" i="1" smtClean="0">
                        <a:latin typeface="Cambria Math" panose="02040503050406030204" pitchFamily="18" charset="0"/>
                      </a:rPr>
                      <m:t>)</m:t>
                    </m:r>
                  </m:oMath>
                </a14:m>
                <a:r>
                  <a:rPr lang="en-IN" b="1" i="1" dirty="0"/>
                  <a:t> </a:t>
                </a:r>
                <a:r>
                  <a:rPr lang="en-IN" dirty="0"/>
                  <a:t>is called the </a:t>
                </a:r>
                <a:r>
                  <a:rPr lang="en-IN" b="1" i="1" dirty="0"/>
                  <a:t>frequency response</a:t>
                </a:r>
              </a:p>
              <a:p>
                <a:r>
                  <a:rPr lang="en-IN" dirty="0"/>
                  <a:t>Correspondingly, for a discrete-time impulse response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𝑘</m:t>
                        </m:r>
                      </m:sub>
                    </m:sSub>
                  </m:oMath>
                </a14:m>
                <a:r>
                  <a:rPr lang="en-IN" dirty="0"/>
                  <a:t>, the transfer function is H(z) and the frequency response is </a:t>
                </a:r>
                <a14:m>
                  <m:oMath xmlns:m="http://schemas.openxmlformats.org/officeDocument/2006/math">
                    <m:r>
                      <a:rPr lang="en-IN" b="0" i="1" smtClean="0">
                        <a:latin typeface="Cambria Math" panose="02040503050406030204" pitchFamily="18" charset="0"/>
                      </a:rPr>
                      <m:t>𝐻</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𝜔</m:t>
                        </m:r>
                        <m:r>
                          <a:rPr lang="en-IN" b="0" i="1" smtClean="0">
                            <a:latin typeface="Cambria Math" panose="02040503050406030204" pitchFamily="18" charset="0"/>
                          </a:rPr>
                          <m:t>𝑇</m:t>
                        </m:r>
                      </m:sup>
                    </m:sSup>
                    <m:r>
                      <a:rPr lang="en-IN" b="0" i="1" smtClean="0">
                        <a:latin typeface="Cambria Math" panose="02040503050406030204" pitchFamily="18" charset="0"/>
                      </a:rPr>
                      <m:t>)</m:t>
                    </m:r>
                  </m:oMath>
                </a14:m>
                <a:endParaRPr lang="en-IN" dirty="0"/>
              </a:p>
              <a:p>
                <a:r>
                  <a:rPr lang="en-IN" b="1" dirty="0"/>
                  <a:t>Fourier series </a:t>
                </a:r>
                <a:r>
                  <a:rPr lang="en-IN" dirty="0"/>
                  <a:t>is used to represent a periodic function as a sum of simple sinusoidal function and is often used </a:t>
                </a:r>
                <a:r>
                  <a:rPr lang="en-IN" b="1" dirty="0"/>
                  <a:t>to analyze periodic phenomena</a:t>
                </a:r>
                <a:r>
                  <a:rPr lang="en-IN" dirty="0"/>
                  <a:t> such as sound waves or electrical signal that repeat over time</a:t>
                </a:r>
              </a:p>
              <a:p>
                <a:r>
                  <a:rPr lang="en-IN" dirty="0"/>
                  <a:t>On the other hand, </a:t>
                </a:r>
                <a:r>
                  <a:rPr lang="en-IN" b="1" dirty="0"/>
                  <a:t>Fourier transform </a:t>
                </a:r>
                <a:r>
                  <a:rPr lang="en-IN" dirty="0"/>
                  <a:t>is used </a:t>
                </a:r>
                <a:r>
                  <a:rPr lang="en-IN" b="1" dirty="0"/>
                  <a:t>to analyze non-periodic signals </a:t>
                </a:r>
                <a:r>
                  <a:rPr lang="en-IN" dirty="0"/>
                  <a:t>or functions that exist over a finite range of time where the function gets transformed from time/space into frequency domain and widely used in signal processing, image processing etc.</a:t>
                </a:r>
              </a:p>
              <a:p>
                <a:pPr marL="914400" lvl="2" indent="0">
                  <a:buNone/>
                </a:pPr>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94EC33BB-7D02-B6D1-2B02-C775C07C778C}"/>
                  </a:ext>
                </a:extLst>
              </p:cNvPr>
              <p:cNvSpPr>
                <a:spLocks noGrp="1" noRot="1" noChangeAspect="1" noMove="1" noResize="1" noEditPoints="1" noAdjustHandles="1" noChangeArrowheads="1" noChangeShapeType="1" noTextEdit="1"/>
              </p:cNvSpPr>
              <p:nvPr>
                <p:ph sz="quarter" idx="10"/>
              </p:nvPr>
            </p:nvSpPr>
            <p:spPr>
              <a:xfrm>
                <a:off x="213644" y="550862"/>
                <a:ext cx="11368755" cy="6307137"/>
              </a:xfrm>
              <a:blipFill>
                <a:blip r:embed="rId2"/>
                <a:stretch>
                  <a:fillRect t="-1353" r="-1072"/>
                </a:stretch>
              </a:blipFill>
            </p:spPr>
            <p:txBody>
              <a:bodyPr/>
              <a:lstStyle/>
              <a:p>
                <a:r>
                  <a:rPr lang="en-IN">
                    <a:noFill/>
                  </a:rPr>
                  <a:t> </a:t>
                </a:r>
              </a:p>
            </p:txBody>
          </p:sp>
        </mc:Fallback>
      </mc:AlternateContent>
    </p:spTree>
    <p:extLst>
      <p:ext uri="{BB962C8B-B14F-4D97-AF65-F5344CB8AC3E}">
        <p14:creationId xmlns:p14="http://schemas.microsoft.com/office/powerpoint/2010/main" val="387465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EF747-C909-E352-AB8B-79BB162FFE74}"/>
              </a:ext>
            </a:extLst>
          </p:cNvPr>
          <p:cNvSpPr>
            <a:spLocks noGrp="1"/>
          </p:cNvSpPr>
          <p:nvPr>
            <p:ph type="title"/>
          </p:nvPr>
        </p:nvSpPr>
        <p:spPr/>
        <p:txBody>
          <a:bodyPr/>
          <a:lstStyle/>
          <a:p>
            <a:r>
              <a:rPr lang="en-IN" dirty="0"/>
              <a:t>Frequency Range and Wireless Channels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A01DB3-E9A7-9B0A-5929-0FFCEDF2E35B}"/>
                  </a:ext>
                </a:extLst>
              </p:cNvPr>
              <p:cNvSpPr>
                <a:spLocks noGrp="1"/>
              </p:cNvSpPr>
              <p:nvPr>
                <p:ph sz="quarter" idx="10"/>
              </p:nvPr>
            </p:nvSpPr>
            <p:spPr>
              <a:xfrm>
                <a:off x="213645" y="550863"/>
                <a:ext cx="6916974" cy="5952594"/>
              </a:xfrm>
            </p:spPr>
            <p:txBody>
              <a:bodyPr/>
              <a:lstStyle/>
              <a:p>
                <a:r>
                  <a:rPr lang="en-IN" dirty="0"/>
                  <a:t>Line of Sight propagation is limited by curvature of the earth</a:t>
                </a:r>
              </a:p>
              <a:p>
                <a:r>
                  <a:rPr lang="en-IN" dirty="0"/>
                  <a:t>If the transmitting antenna is mounted at heigh </a:t>
                </a:r>
                <a14:m>
                  <m:oMath xmlns:m="http://schemas.openxmlformats.org/officeDocument/2006/math">
                    <m:r>
                      <a:rPr lang="en-IN" b="0" i="1" smtClean="0">
                        <a:latin typeface="Cambria Math" panose="02040503050406030204" pitchFamily="18" charset="0"/>
                      </a:rPr>
                      <m:t>h</m:t>
                    </m:r>
                  </m:oMath>
                </a14:m>
                <a:r>
                  <a:rPr lang="en-IN" dirty="0"/>
                  <a:t> m above the surface o earth, the distance to the radio horizon, assuming no physical obstruction such as mountains, is approximately </a:t>
                </a:r>
                <a14:m>
                  <m:oMath xmlns:m="http://schemas.openxmlformats.org/officeDocument/2006/math">
                    <m:r>
                      <a:rPr lang="en-IN" b="0" i="1" smtClean="0">
                        <a:latin typeface="Cambria Math" panose="02040503050406030204" pitchFamily="18" charset="0"/>
                      </a:rPr>
                      <m:t>𝑑</m:t>
                    </m:r>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15</m:t>
                        </m:r>
                        <m:r>
                          <a:rPr lang="en-IN" b="0" i="1" smtClean="0">
                            <a:latin typeface="Cambria Math" panose="02040503050406030204" pitchFamily="18" charset="0"/>
                          </a:rPr>
                          <m:t>h</m:t>
                        </m:r>
                      </m:e>
                    </m:rad>
                    <m:r>
                      <a:rPr lang="en-IN" b="0" i="1" smtClean="0">
                        <a:latin typeface="Cambria Math" panose="02040503050406030204" pitchFamily="18" charset="0"/>
                      </a:rPr>
                      <m:t> </m:t>
                    </m:r>
                    <m:r>
                      <a:rPr lang="en-IN" b="0" i="1" smtClean="0">
                        <a:latin typeface="Cambria Math" panose="02040503050406030204" pitchFamily="18" charset="0"/>
                      </a:rPr>
                      <m:t>𝑘𝑚</m:t>
                    </m:r>
                  </m:oMath>
                </a14:m>
                <a:endParaRPr lang="en-IN" dirty="0"/>
              </a:p>
            </p:txBody>
          </p:sp>
        </mc:Choice>
        <mc:Fallback xmlns="">
          <p:sp>
            <p:nvSpPr>
              <p:cNvPr id="3" name="Content Placeholder 2">
                <a:extLst>
                  <a:ext uri="{FF2B5EF4-FFF2-40B4-BE49-F238E27FC236}">
                    <a16:creationId xmlns:a16="http://schemas.microsoft.com/office/drawing/2014/main" id="{6CA01DB3-E9A7-9B0A-5929-0FFCEDF2E35B}"/>
                  </a:ext>
                </a:extLst>
              </p:cNvPr>
              <p:cNvSpPr>
                <a:spLocks noGrp="1" noRot="1" noChangeAspect="1" noMove="1" noResize="1" noEditPoints="1" noAdjustHandles="1" noChangeArrowheads="1" noChangeShapeType="1" noTextEdit="1"/>
              </p:cNvSpPr>
              <p:nvPr>
                <p:ph sz="quarter" idx="10"/>
              </p:nvPr>
            </p:nvSpPr>
            <p:spPr>
              <a:xfrm>
                <a:off x="213645" y="550863"/>
                <a:ext cx="6916974" cy="5952594"/>
              </a:xfrm>
              <a:blipFill>
                <a:blip r:embed="rId2"/>
                <a:stretch>
                  <a:fillRect t="-819" r="-1586"/>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753EA4D5-E7A9-4833-BD0B-D02BC73A4AF1}"/>
              </a:ext>
            </a:extLst>
          </p:cNvPr>
          <p:cNvPicPr>
            <a:picLocks noChangeAspect="1"/>
          </p:cNvPicPr>
          <p:nvPr/>
        </p:nvPicPr>
        <p:blipFill>
          <a:blip r:embed="rId3"/>
          <a:stretch>
            <a:fillRect/>
          </a:stretch>
        </p:blipFill>
        <p:spPr>
          <a:xfrm>
            <a:off x="7130618" y="646605"/>
            <a:ext cx="4977514" cy="5564790"/>
          </a:xfrm>
          <a:prstGeom prst="rect">
            <a:avLst/>
          </a:prstGeom>
        </p:spPr>
      </p:pic>
    </p:spTree>
    <p:extLst>
      <p:ext uri="{BB962C8B-B14F-4D97-AF65-F5344CB8AC3E}">
        <p14:creationId xmlns:p14="http://schemas.microsoft.com/office/powerpoint/2010/main" val="373170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C5C5C-0A0D-40FB-EBEE-1E2E93CD0E91}"/>
              </a:ext>
            </a:extLst>
          </p:cNvPr>
          <p:cNvSpPr>
            <a:spLocks noGrp="1"/>
          </p:cNvSpPr>
          <p:nvPr>
            <p:ph type="title"/>
          </p:nvPr>
        </p:nvSpPr>
        <p:spPr/>
        <p:txBody>
          <a:bodyPr/>
          <a:lstStyle/>
          <a:p>
            <a:r>
              <a:rPr lang="en-IN" dirty="0"/>
              <a:t>Fourier Analysis and Transform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EC33BB-7D02-B6D1-2B02-C775C07C778C}"/>
                  </a:ext>
                </a:extLst>
              </p:cNvPr>
              <p:cNvSpPr>
                <a:spLocks noGrp="1"/>
              </p:cNvSpPr>
              <p:nvPr>
                <p:ph sz="quarter" idx="10"/>
              </p:nvPr>
            </p:nvSpPr>
            <p:spPr>
              <a:xfrm>
                <a:off x="213644" y="550862"/>
                <a:ext cx="11368755" cy="6307137"/>
              </a:xfrm>
            </p:spPr>
            <p:txBody>
              <a:bodyPr>
                <a:normAutofit fontScale="77500" lnSpcReduction="20000"/>
              </a:bodyPr>
              <a:lstStyle/>
              <a:p>
                <a:r>
                  <a:rPr lang="en-IN" dirty="0"/>
                  <a:t>Fourier transform can be broken into four categories – resulting from 4 basic types of signals that can be encountered by the combination of </a:t>
                </a:r>
                <a:r>
                  <a:rPr lang="en-IN" i="1" dirty="0"/>
                  <a:t>continuous or discrete</a:t>
                </a:r>
                <a:r>
                  <a:rPr lang="en-IN" dirty="0"/>
                  <a:t> with </a:t>
                </a:r>
                <a:r>
                  <a:rPr lang="en-IN" i="1" dirty="0"/>
                  <a:t>periodic or aperiodic</a:t>
                </a:r>
                <a:endParaRPr lang="en-IN" dirty="0"/>
              </a:p>
              <a:p>
                <a:r>
                  <a:rPr lang="en-IN" dirty="0"/>
                  <a:t>Periodic-Continuous – </a:t>
                </a:r>
                <a:r>
                  <a:rPr lang="en-IN" b="1" i="1" dirty="0"/>
                  <a:t>Fourier Series</a:t>
                </a:r>
                <a:endParaRPr lang="en-IN" dirty="0"/>
              </a:p>
              <a:p>
                <a:pPr lvl="1"/>
                <a:r>
                  <a:rPr lang="en-IN" dirty="0"/>
                  <a:t>Any waveform that repeats itself in a regular pattern from negative to positive infinity</a:t>
                </a:r>
              </a:p>
              <a:p>
                <a:pPr lvl="1"/>
                <a:r>
                  <a:rPr lang="en-IN" dirty="0"/>
                  <a:t>Example – Sine waves, square waves, etc.</a:t>
                </a:r>
              </a:p>
              <a:p>
                <a:pPr lvl="1"/>
                <a:r>
                  <a:rPr lang="en-IN" dirty="0"/>
                  <a:t>The Fourier transform for this type of signal is called </a:t>
                </a:r>
                <a:r>
                  <a:rPr lang="en-IN" i="1" dirty="0"/>
                  <a:t>the Fourier Series</a:t>
                </a:r>
                <a:endParaRPr lang="en-IN" dirty="0"/>
              </a:p>
              <a:p>
                <a:r>
                  <a:rPr lang="en-IN" dirty="0"/>
                  <a:t>Aperiodic-Continuous – </a:t>
                </a:r>
                <a:r>
                  <a:rPr lang="en-IN" b="1" i="1" dirty="0"/>
                  <a:t>Fourier Transform</a:t>
                </a:r>
                <a:endParaRPr lang="en-IN" dirty="0"/>
              </a:p>
              <a:p>
                <a:pPr lvl="1"/>
                <a:r>
                  <a:rPr lang="en-IN" dirty="0"/>
                  <a:t>These signals extend to both positive and negative infinity without repeating in a periodic pattern</a:t>
                </a:r>
              </a:p>
              <a:p>
                <a:pPr lvl="1"/>
                <a:r>
                  <a:rPr lang="en-IN" dirty="0"/>
                  <a:t>Example - Decaying exponentials and Gaussian curve</a:t>
                </a:r>
              </a:p>
              <a:p>
                <a:pPr lvl="1"/>
                <a:r>
                  <a:rPr lang="en-IN" dirty="0"/>
                  <a:t>The Fourier transform for this type of signal is simply called </a:t>
                </a:r>
                <a:r>
                  <a:rPr lang="en-IN" i="1" dirty="0"/>
                  <a:t>the Fourier Transform</a:t>
                </a:r>
              </a:p>
              <a:p>
                <a:r>
                  <a:rPr lang="en-IN" dirty="0"/>
                  <a:t>Periodic-Discrete – </a:t>
                </a:r>
                <a:r>
                  <a:rPr lang="en-IN" b="1" i="1" dirty="0"/>
                  <a:t>Discrete Fourier Series/Transform</a:t>
                </a:r>
                <a:endParaRPr lang="en-IN" dirty="0"/>
              </a:p>
              <a:p>
                <a:pPr lvl="1"/>
                <a:r>
                  <a:rPr lang="en-IN" dirty="0"/>
                  <a:t>These are discrete signals that repeat themselves in a periodic fashion from negative to positive infinity</a:t>
                </a:r>
              </a:p>
              <a:p>
                <a:pPr lvl="1"/>
                <a:r>
                  <a:rPr lang="en-IN" dirty="0"/>
                  <a:t>The Fourier transform for this type of signal is called </a:t>
                </a:r>
                <a:r>
                  <a:rPr lang="en-IN" i="1" dirty="0"/>
                  <a:t>the Discrete Fourier Series/Transform </a:t>
                </a:r>
              </a:p>
              <a:p>
                <a:r>
                  <a:rPr lang="en-IN" dirty="0"/>
                  <a:t>Aperiodic-Discrete – </a:t>
                </a:r>
                <a:r>
                  <a:rPr lang="en-IN" b="1" i="1" dirty="0"/>
                  <a:t>Fourier Transform</a:t>
                </a:r>
                <a:endParaRPr lang="en-IN" dirty="0"/>
              </a:p>
              <a:p>
                <a:pPr lvl="1"/>
                <a:r>
                  <a:rPr lang="en-IN" dirty="0"/>
                  <a:t>These signals are only defined at discrete points between positive and negative infinity and do not repeat themselves in a periodic fashion</a:t>
                </a:r>
              </a:p>
              <a:p>
                <a:pPr lvl="1"/>
                <a:r>
                  <a:rPr lang="en-IN" dirty="0"/>
                  <a:t>The Fourier transform for this type of signal is called </a:t>
                </a:r>
                <a:r>
                  <a:rPr lang="en-IN" i="1" dirty="0"/>
                  <a:t>the Fourier Transform</a:t>
                </a:r>
              </a:p>
              <a:p>
                <a:r>
                  <a:rPr lang="en-US" dirty="0"/>
                  <a:t>Given the time domain signal, the process of calculating the frequency domain is called:</a:t>
                </a:r>
              </a:p>
              <a:p>
                <a:pPr lvl="1"/>
                <a:r>
                  <a:rPr lang="en-US" dirty="0"/>
                  <a:t>Fourier decomposition, analysis, the forward DFT, or simply, the DFT</a:t>
                </a:r>
              </a:p>
              <a:p>
                <a:r>
                  <a:rPr lang="en-US" dirty="0"/>
                  <a:t>If you know the frequency domain, the calculation of the time domain is called:</a:t>
                </a:r>
              </a:p>
              <a:p>
                <a:pPr lvl="1"/>
                <a:r>
                  <a:rPr lang="en-US" dirty="0"/>
                  <a:t>Synthesis, or the inverse DFT</a:t>
                </a:r>
              </a:p>
              <a:p>
                <a:r>
                  <a:rPr lang="en-US" dirty="0"/>
                  <a:t>Lower case letters for time domain representation and upper case letters for frequency domain representation of the signal are used</a:t>
                </a:r>
              </a:p>
              <a:p>
                <a:r>
                  <a:rPr lang="en-US" dirty="0"/>
                  <a:t>The number of samples in the time domain is usually represented by the variable </a:t>
                </a:r>
                <a14:m>
                  <m:oMath xmlns:m="http://schemas.openxmlformats.org/officeDocument/2006/math">
                    <m:r>
                      <a:rPr lang="en-US" b="0" i="1" smtClean="0">
                        <a:latin typeface="Cambria Math" panose="02040503050406030204" pitchFamily="18" charset="0"/>
                      </a:rPr>
                      <m:t>𝑁</m:t>
                    </m:r>
                  </m:oMath>
                </a14:m>
                <a:r>
                  <a:rPr lang="en-IN" dirty="0"/>
                  <a:t> – </a:t>
                </a:r>
                <a:r>
                  <a:rPr lang="en-IN" i="1" dirty="0"/>
                  <a:t>N-points</a:t>
                </a:r>
                <a:endParaRPr lang="en-IN" dirty="0"/>
              </a:p>
              <a:p>
                <a:pPr lvl="2"/>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94EC33BB-7D02-B6D1-2B02-C775C07C778C}"/>
                  </a:ext>
                </a:extLst>
              </p:cNvPr>
              <p:cNvSpPr>
                <a:spLocks noGrp="1" noRot="1" noChangeAspect="1" noMove="1" noResize="1" noEditPoints="1" noAdjustHandles="1" noChangeArrowheads="1" noChangeShapeType="1" noTextEdit="1"/>
              </p:cNvSpPr>
              <p:nvPr>
                <p:ph sz="quarter" idx="10"/>
              </p:nvPr>
            </p:nvSpPr>
            <p:spPr>
              <a:xfrm>
                <a:off x="213644" y="550862"/>
                <a:ext cx="11368755" cy="6307137"/>
              </a:xfrm>
              <a:blipFill>
                <a:blip r:embed="rId2"/>
                <a:stretch>
                  <a:fillRect t="-1256" r="-107" b="-483"/>
                </a:stretch>
              </a:blipFill>
            </p:spPr>
            <p:txBody>
              <a:bodyPr/>
              <a:lstStyle/>
              <a:p>
                <a:r>
                  <a:rPr lang="en-IN">
                    <a:noFill/>
                  </a:rPr>
                  <a:t> </a:t>
                </a:r>
              </a:p>
            </p:txBody>
          </p:sp>
        </mc:Fallback>
      </mc:AlternateContent>
    </p:spTree>
    <p:extLst>
      <p:ext uri="{BB962C8B-B14F-4D97-AF65-F5344CB8AC3E}">
        <p14:creationId xmlns:p14="http://schemas.microsoft.com/office/powerpoint/2010/main" val="308740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ECF4-24F1-C131-E7AC-A668ED552221}"/>
              </a:ext>
            </a:extLst>
          </p:cNvPr>
          <p:cNvSpPr>
            <a:spLocks noGrp="1"/>
          </p:cNvSpPr>
          <p:nvPr>
            <p:ph type="title"/>
          </p:nvPr>
        </p:nvSpPr>
        <p:spPr/>
        <p:txBody>
          <a:bodyPr/>
          <a:lstStyle/>
          <a:p>
            <a:r>
              <a:rPr lang="en-US" dirty="0"/>
              <a:t>Fourier Analysis – Polar Representation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EBB274-1BB9-4838-912E-F4E52A6A6ACE}"/>
                  </a:ext>
                </a:extLst>
              </p:cNvPr>
              <p:cNvSpPr>
                <a:spLocks noGrp="1"/>
              </p:cNvSpPr>
              <p:nvPr>
                <p:ph sz="quarter" idx="10"/>
              </p:nvPr>
            </p:nvSpPr>
            <p:spPr/>
            <p:txBody>
              <a:bodyPr/>
              <a:lstStyle/>
              <a:p>
                <a:r>
                  <a:rPr lang="en-US" dirty="0"/>
                  <a:t>Rectangular notation – representation of amplitudes of sinusoidal waves of a signal in the frequency domain</a:t>
                </a:r>
              </a:p>
              <a:p>
                <a:r>
                  <a:rPr lang="en-US" dirty="0"/>
                  <a:t>Alternatively, the frequency domain can be expressed in polar form</a:t>
                </a:r>
              </a:p>
              <a:p>
                <a:pPr lvl="1"/>
                <a:r>
                  <a:rPr lang="en-IN" dirty="0"/>
                  <a:t>The </a:t>
                </a:r>
                <a14:m>
                  <m:oMath xmlns:m="http://schemas.openxmlformats.org/officeDocument/2006/math">
                    <m:r>
                      <a:rPr lang="en-US" b="0" i="1" smtClean="0">
                        <a:latin typeface="Cambria Math" panose="02040503050406030204" pitchFamily="18" charset="0"/>
                      </a:rPr>
                      <m:t>𝑅𝑒𝑎𝑙𝑋</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m:t>
                        </m:r>
                      </m:e>
                    </m:d>
                    <m:r>
                      <a:rPr lang="en-US" b="0" i="1" smtClean="0">
                        <a:latin typeface="Cambria Math" panose="02040503050406030204" pitchFamily="18" charset="0"/>
                      </a:rPr>
                      <m:t>→</m:t>
                    </m:r>
                    <m:r>
                      <a:rPr lang="en-US" b="0" i="1" smtClean="0">
                        <a:latin typeface="Cambria Math" panose="02040503050406030204" pitchFamily="18" charset="0"/>
                      </a:rPr>
                      <m:t>𝑅𝑒𝑋</m:t>
                    </m:r>
                    <m:r>
                      <a:rPr lang="en-US" b="0" i="1" smtClean="0">
                        <a:latin typeface="Cambria Math" panose="02040503050406030204" pitchFamily="18" charset="0"/>
                      </a:rPr>
                      <m:t>[ ]</m:t>
                    </m:r>
                  </m:oMath>
                </a14:m>
                <a:r>
                  <a:rPr lang="en-IN" dirty="0"/>
                  <a:t> and </a:t>
                </a:r>
                <a14:m>
                  <m:oMath xmlns:m="http://schemas.openxmlformats.org/officeDocument/2006/math">
                    <m:r>
                      <a:rPr lang="en-IN" b="0" i="1" smtClean="0">
                        <a:latin typeface="Cambria Math" panose="02040503050406030204" pitchFamily="18" charset="0"/>
                      </a:rPr>
                      <m:t>𝐼𝑚𝑎𝑔𝑖𝑛𝑒𝑟𝑦</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 </m:t>
                        </m:r>
                      </m:e>
                    </m:d>
                    <m:r>
                      <a:rPr lang="en-IN" b="0" i="1" smtClean="0">
                        <a:latin typeface="Cambria Math" panose="02040503050406030204" pitchFamily="18" charset="0"/>
                      </a:rPr>
                      <m:t>→</m:t>
                    </m:r>
                    <m:r>
                      <a:rPr lang="en-IN" b="0" i="1" smtClean="0">
                        <a:latin typeface="Cambria Math" panose="02040503050406030204" pitchFamily="18" charset="0"/>
                      </a:rPr>
                      <m:t>𝐼𝑚𝑋</m:t>
                    </m:r>
                    <m:r>
                      <a:rPr lang="en-IN" b="0" i="1" smtClean="0">
                        <a:latin typeface="Cambria Math" panose="02040503050406030204" pitchFamily="18" charset="0"/>
                      </a:rPr>
                      <m:t>[ ]</m:t>
                    </m:r>
                  </m:oMath>
                </a14:m>
                <a:r>
                  <a:rPr lang="en-IN" dirty="0"/>
                  <a:t> are replaced by </a:t>
                </a:r>
                <a14:m>
                  <m:oMath xmlns:m="http://schemas.openxmlformats.org/officeDocument/2006/math">
                    <m:r>
                      <a:rPr lang="en-IN" b="0" i="1" smtClean="0">
                        <a:latin typeface="Cambria Math" panose="02040503050406030204" pitchFamily="18" charset="0"/>
                      </a:rPr>
                      <m:t>𝑀𝑎𝑔𝑋</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 </m:t>
                        </m:r>
                      </m:e>
                    </m:d>
                    <m:r>
                      <a:rPr lang="en-IN" b="0" i="1" smtClean="0">
                        <a:latin typeface="Cambria Math" panose="02040503050406030204" pitchFamily="18" charset="0"/>
                      </a:rPr>
                      <m:t>→</m:t>
                    </m:r>
                    <m:r>
                      <a:rPr lang="en-IN" b="0" i="1" smtClean="0">
                        <a:latin typeface="Cambria Math" panose="02040503050406030204" pitchFamily="18" charset="0"/>
                      </a:rPr>
                      <m:t>𝑀𝑎𝑔𝑛𝑖𝑡𝑢𝑑𝑒</m:t>
                    </m:r>
                  </m:oMath>
                </a14:m>
                <a:r>
                  <a:rPr lang="en-IN" dirty="0"/>
                  <a:t> and </a:t>
                </a:r>
                <a14:m>
                  <m:oMath xmlns:m="http://schemas.openxmlformats.org/officeDocument/2006/math">
                    <m:r>
                      <a:rPr lang="en-IN" b="0" i="1" smtClean="0">
                        <a:latin typeface="Cambria Math" panose="02040503050406030204" pitchFamily="18" charset="0"/>
                      </a:rPr>
                      <m:t>𝑃h𝑎𝑠𝑒</m:t>
                    </m:r>
                    <m:r>
                      <a:rPr lang="en-IN" b="0" i="1" smtClean="0">
                        <a:latin typeface="Cambria Math" panose="02040503050406030204" pitchFamily="18" charset="0"/>
                      </a:rPr>
                      <m:t> </m:t>
                    </m:r>
                    <m:r>
                      <a:rPr lang="en-IN" b="0" i="1" smtClean="0">
                        <a:latin typeface="Cambria Math" panose="02040503050406030204" pitchFamily="18" charset="0"/>
                      </a:rPr>
                      <m:t>𝑋</m:t>
                    </m:r>
                    <m:r>
                      <a:rPr lang="en-IN" b="0" i="1" smtClean="0">
                        <a:latin typeface="Cambria Math" panose="02040503050406030204" pitchFamily="18" charset="0"/>
                      </a:rPr>
                      <m:t>[ ]</m:t>
                    </m:r>
                  </m:oMath>
                </a14:m>
                <a:endParaRPr lang="en-IN" dirty="0"/>
              </a:p>
            </p:txBody>
          </p:sp>
        </mc:Choice>
        <mc:Fallback xmlns="">
          <p:sp>
            <p:nvSpPr>
              <p:cNvPr id="3" name="Content Placeholder 2">
                <a:extLst>
                  <a:ext uri="{FF2B5EF4-FFF2-40B4-BE49-F238E27FC236}">
                    <a16:creationId xmlns:a16="http://schemas.microsoft.com/office/drawing/2014/main" id="{82EBB274-1BB9-4838-912E-F4E52A6A6ACE}"/>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246924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Fourier Series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a:xfrm>
                <a:off x="213644" y="550862"/>
                <a:ext cx="11368755" cy="6193887"/>
              </a:xfrm>
            </p:spPr>
            <p:txBody>
              <a:bodyPr>
                <a:normAutofit fontScale="70000" lnSpcReduction="20000"/>
              </a:bodyPr>
              <a:lstStyle/>
              <a:p>
                <a:r>
                  <a:rPr lang="en-US" dirty="0"/>
                  <a:t>A Fourier series is an expansion of a periodic function f(x) in terms of an infinite sum of sines and cosines</a:t>
                </a:r>
              </a:p>
              <a:p>
                <a:r>
                  <a:rPr lang="en-US" dirty="0"/>
                  <a:t>Fourier series make use of the orthogonality relationships of the sine and cosine functions</a:t>
                </a:r>
                <a:endParaRPr lang="en-IN" dirty="0"/>
              </a:p>
              <a:p>
                <a:r>
                  <a:rPr lang="en-IN" dirty="0"/>
                  <a:t>A signal analysis can be completed in either time or frequency domains and </a:t>
                </a:r>
                <a:r>
                  <a:rPr lang="en-IN" b="0" dirty="0"/>
                  <a:t>Fourier series exists for a continuous periodic signal</a:t>
                </a:r>
              </a:p>
              <a:p>
                <a:r>
                  <a:rPr lang="en-IN" b="0" dirty="0"/>
                  <a:t>For </a:t>
                </a:r>
                <a:r>
                  <a:rPr lang="en-IN" b="1" dirty="0"/>
                  <a:t>continuous periodic signals</a:t>
                </a:r>
                <a:r>
                  <a:rPr lang="en-IN" b="0" dirty="0"/>
                  <a:t>, </a:t>
                </a:r>
                <a:r>
                  <a:rPr lang="en-IN" b="1" dirty="0"/>
                  <a:t>Fourier series </a:t>
                </a:r>
                <a:r>
                  <a:rPr lang="en-IN" b="0" dirty="0"/>
                  <a:t>or </a:t>
                </a:r>
                <a:r>
                  <a:rPr lang="en-IN" b="1" dirty="0"/>
                  <a:t>complex exponential Fourier series </a:t>
                </a:r>
                <a:r>
                  <a:rPr lang="en-IN" b="0" dirty="0"/>
                  <a:t>or </a:t>
                </a:r>
                <a:r>
                  <a:rPr lang="en-IN" b="1" dirty="0"/>
                  <a:t>trigonometric Fourier </a:t>
                </a:r>
                <a:r>
                  <a:rPr lang="en-IN" b="0" dirty="0"/>
                  <a:t>series will be used</a:t>
                </a:r>
              </a:p>
              <a:p>
                <a:r>
                  <a:rPr lang="en-IN" b="0" dirty="0"/>
                  <a:t>For </a:t>
                </a:r>
                <a:r>
                  <a:rPr lang="en-IN" b="1" dirty="0"/>
                  <a:t>continuous aperiodic </a:t>
                </a:r>
                <a:r>
                  <a:rPr lang="en-IN" b="0" dirty="0"/>
                  <a:t>signals, </a:t>
                </a:r>
                <a:r>
                  <a:rPr lang="en-IN" b="1" dirty="0"/>
                  <a:t>Fourier transform </a:t>
                </a:r>
                <a:r>
                  <a:rPr lang="en-IN" b="0" dirty="0"/>
                  <a:t>is used</a:t>
                </a:r>
              </a:p>
              <a:p>
                <a:r>
                  <a:rPr lang="en-IN" dirty="0"/>
                  <a:t>For </a:t>
                </a:r>
                <a:r>
                  <a:rPr lang="en-IN" b="1" dirty="0"/>
                  <a:t>discrete aperiodic </a:t>
                </a:r>
                <a:r>
                  <a:rPr lang="en-IN" dirty="0"/>
                  <a:t>signals, </a:t>
                </a:r>
                <a:r>
                  <a:rPr lang="en-IN" b="1" dirty="0"/>
                  <a:t>Discrete-Time Fourier transform </a:t>
                </a:r>
                <a:r>
                  <a:rPr lang="en-IN" b="0" dirty="0"/>
                  <a:t>is used</a:t>
                </a:r>
              </a:p>
              <a:p>
                <a:r>
                  <a:rPr lang="en-IN" b="0" dirty="0"/>
                  <a:t>For </a:t>
                </a:r>
                <a:r>
                  <a:rPr lang="en-IN" b="1" dirty="0"/>
                  <a:t>discrete periodic </a:t>
                </a:r>
                <a:r>
                  <a:rPr lang="en-IN" b="0" dirty="0"/>
                  <a:t>signals, </a:t>
                </a:r>
                <a:r>
                  <a:rPr lang="en-IN" b="1" dirty="0"/>
                  <a:t>Discrete Fourier Series </a:t>
                </a:r>
                <a:r>
                  <a:rPr lang="en-IN" b="0" dirty="0"/>
                  <a:t>is used</a:t>
                </a:r>
              </a:p>
              <a:p>
                <a:r>
                  <a:rPr lang="en-IN" b="0" dirty="0"/>
                  <a:t>For </a:t>
                </a:r>
                <a:r>
                  <a:rPr lang="en-IN" b="1" dirty="0"/>
                  <a:t>discrete limited </a:t>
                </a:r>
                <a:r>
                  <a:rPr lang="en-IN" b="0" dirty="0"/>
                  <a:t>signals, </a:t>
                </a:r>
                <a:r>
                  <a:rPr lang="en-IN" b="1" dirty="0"/>
                  <a:t>FFT or DFT </a:t>
                </a:r>
                <a:r>
                  <a:rPr lang="en-IN" dirty="0"/>
                  <a:t>is used</a:t>
                </a:r>
              </a:p>
              <a:p>
                <a:r>
                  <a:rPr lang="en-IN" dirty="0"/>
                  <a:t>The general form of a Fourier series for a periodic function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with period </a:t>
                </a:r>
                <a14:m>
                  <m:oMath xmlns:m="http://schemas.openxmlformats.org/officeDocument/2006/math">
                    <m:r>
                      <a:rPr lang="en-IN" b="0" i="1" smtClean="0">
                        <a:latin typeface="Cambria Math" panose="02040503050406030204" pitchFamily="18" charset="0"/>
                      </a:rPr>
                      <m:t>𝑇</m:t>
                    </m:r>
                  </m:oMath>
                </a14:m>
                <a:r>
                  <a:rPr lang="en-IN" dirty="0"/>
                  <a:t> is:</a:t>
                </a:r>
              </a:p>
              <a:p>
                <a:pPr lvl="1"/>
                <a:r>
                  <a:rPr lang="en-IN" b="0" dirty="0"/>
                  <a:t>Trigonometric form:</a:t>
                </a:r>
              </a:p>
              <a:p>
                <a:pPr lvl="2"/>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r>
                      <a:rPr lang="en-IN" b="0" i="1" smtClean="0">
                        <a:latin typeface="Cambria Math" panose="02040503050406030204" pitchFamily="18" charset="0"/>
                      </a:rPr>
                      <m:t>+</m:t>
                    </m:r>
                    <m:nary>
                      <m:naryPr>
                        <m:chr m:val="∑"/>
                        <m:subHide m:val="on"/>
                        <m:supHide m:val="on"/>
                        <m:ctrlPr>
                          <a:rPr lang="en-IN" b="0" i="1" smtClean="0">
                            <a:latin typeface="Cambria Math" panose="02040503050406030204" pitchFamily="18" charset="0"/>
                          </a:rPr>
                        </m:ctrlPr>
                      </m:naryPr>
                      <m:sub/>
                      <m:sup/>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𝑛</m:t>
                                </m:r>
                              </m:sub>
                            </m:sSub>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𝑛</m:t>
                                    </m:r>
                                    <m:r>
                                      <a:rPr lang="en-IN" b="0" i="1" smtClean="0">
                                        <a:latin typeface="Cambria Math" panose="02040503050406030204" pitchFamily="18" charset="0"/>
                                      </a:rPr>
                                      <m:t>𝜔</m:t>
                                    </m:r>
                                    <m:r>
                                      <a:rPr lang="en-IN" b="0" i="1" smtClean="0">
                                        <a:latin typeface="Cambria Math" panose="02040503050406030204" pitchFamily="18" charset="0"/>
                                      </a:rPr>
                                      <m:t>𝑡</m:t>
                                    </m:r>
                                  </m:e>
                                </m:d>
                              </m:e>
                            </m:func>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𝑏</m:t>
                                </m:r>
                              </m:e>
                              <m:sub>
                                <m:r>
                                  <a:rPr lang="en-IN" b="0" i="1" smtClean="0">
                                    <a:latin typeface="Cambria Math" panose="02040503050406030204" pitchFamily="18" charset="0"/>
                                  </a:rPr>
                                  <m:t>𝑛</m:t>
                                </m:r>
                              </m:sub>
                            </m:sSub>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𝑛</m:t>
                                    </m:r>
                                    <m:r>
                                      <a:rPr lang="en-IN" b="0" i="1" smtClean="0">
                                        <a:latin typeface="Cambria Math" panose="02040503050406030204" pitchFamily="18" charset="0"/>
                                      </a:rPr>
                                      <m:t>𝜔</m:t>
                                    </m:r>
                                    <m:r>
                                      <a:rPr lang="en-IN" b="0" i="1" smtClean="0">
                                        <a:latin typeface="Cambria Math" panose="02040503050406030204" pitchFamily="18" charset="0"/>
                                      </a:rPr>
                                      <m:t>𝑡</m:t>
                                    </m:r>
                                  </m:e>
                                </m:d>
                              </m:e>
                            </m:func>
                          </m:e>
                        </m:d>
                        <m:r>
                          <a:rPr lang="en-IN" b="0" i="1" smtClean="0">
                            <a:latin typeface="Cambria Math" panose="02040503050406030204" pitchFamily="18" charset="0"/>
                          </a:rPr>
                          <m:t>,  </m:t>
                        </m:r>
                        <m:r>
                          <a:rPr lang="en-IN" b="0" i="1" smtClean="0">
                            <a:latin typeface="Cambria Math" panose="02040503050406030204" pitchFamily="18" charset="0"/>
                          </a:rPr>
                          <m:t>𝑛</m:t>
                        </m:r>
                        <m:r>
                          <a:rPr lang="en-IN" b="0" i="1" smtClean="0">
                            <a:latin typeface="Cambria Math" panose="02040503050406030204" pitchFamily="18" charset="0"/>
                          </a:rPr>
                          <m:t>=1,2,3,…</m:t>
                        </m:r>
                      </m:e>
                    </m:nary>
                  </m:oMath>
                </a14:m>
                <a:endParaRPr lang="en-IN" b="0" dirty="0"/>
              </a:p>
              <a:p>
                <a:pPr lvl="2"/>
                <a14:m>
                  <m:oMath xmlns:m="http://schemas.openxmlformats.org/officeDocument/2006/math">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𝑎</m:t>
                        </m:r>
                      </m:e>
                      <m:sub>
                        <m:r>
                          <a:rPr lang="en-IN" b="0" i="1" dirty="0" smtClean="0">
                            <a:latin typeface="Cambria Math" panose="02040503050406030204" pitchFamily="18" charset="0"/>
                          </a:rPr>
                          <m:t>0</m:t>
                        </m:r>
                      </m:sub>
                    </m:sSub>
                    <m:r>
                      <a:rPr lang="en-IN" b="0" i="1" dirty="0" smtClean="0">
                        <a:latin typeface="Cambria Math" panose="02040503050406030204" pitchFamily="18" charset="0"/>
                      </a:rPr>
                      <m:t> </m:t>
                    </m:r>
                  </m:oMath>
                </a14:m>
                <a:r>
                  <a:rPr lang="en-IN" b="0" i="0" dirty="0">
                    <a:latin typeface="+mj-lt"/>
                  </a:rPr>
                  <a:t>is the DC component or average value of the function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b="0" i="0" dirty="0">
                    <a:latin typeface="+mj-lt"/>
                  </a:rPr>
                  <a:t> =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𝐿</m:t>
                        </m:r>
                      </m:den>
                    </m:f>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𝜔</m:t>
                        </m:r>
                      </m:sub>
                      <m:sup>
                        <m:r>
                          <a:rPr lang="en-IN" b="0" i="1" smtClean="0">
                            <a:latin typeface="Cambria Math" panose="02040503050406030204" pitchFamily="18" charset="0"/>
                          </a:rPr>
                          <m:t>𝜔</m:t>
                        </m:r>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𝑑𝑡</m:t>
                        </m:r>
                      </m:e>
                    </m:nary>
                  </m:oMath>
                </a14:m>
                <a:endParaRPr lang="en-IN" b="0" i="0" dirty="0">
                  <a:latin typeface="+mj-lt"/>
                </a:endParaRP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𝑛</m:t>
                        </m:r>
                      </m:sub>
                    </m:sSub>
                  </m:oMath>
                </a14:m>
                <a:r>
                  <a:rPr lang="en-IN" dirty="0"/>
                  <a:t>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𝑏</m:t>
                        </m:r>
                      </m:e>
                      <m:sub>
                        <m:r>
                          <a:rPr lang="en-IN" b="0" i="1" smtClean="0">
                            <a:latin typeface="Cambria Math" panose="02040503050406030204" pitchFamily="18" charset="0"/>
                          </a:rPr>
                          <m:t>𝑛</m:t>
                        </m:r>
                      </m:sub>
                    </m:sSub>
                  </m:oMath>
                </a14:m>
                <a:r>
                  <a:rPr lang="en-IN" dirty="0"/>
                  <a:t> are Fourier coefficients given by:</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𝑛</m:t>
                        </m:r>
                      </m:sub>
                    </m:sSub>
                    <m:r>
                      <a:rPr lang="en-IN" b="0" i="1" smtClean="0">
                        <a:latin typeface="Cambria Math" panose="02040503050406030204" pitchFamily="18" charset="0"/>
                      </a:rPr>
                      <m:t>=</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2</m:t>
                            </m:r>
                          </m:num>
                          <m:den>
                            <m:r>
                              <a:rPr lang="en-IN" b="0" i="1" smtClean="0">
                                <a:latin typeface="Cambria Math" panose="02040503050406030204" pitchFamily="18" charset="0"/>
                              </a:rPr>
                              <m:t>𝑇</m:t>
                            </m:r>
                          </m:den>
                        </m:f>
                      </m:e>
                    </m:d>
                    <m:nary>
                      <m:naryPr>
                        <m:limLoc m:val="undOvr"/>
                        <m:subHide m:val="on"/>
                        <m:supHide m:val="on"/>
                        <m:ctrlPr>
                          <a:rPr lang="en-IN" b="0" i="1" smtClean="0">
                            <a:latin typeface="Cambria Math" panose="02040503050406030204" pitchFamily="18" charset="0"/>
                          </a:rPr>
                        </m:ctrlPr>
                      </m:naryPr>
                      <m:sub/>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func>
                          <m:funcPr>
                            <m:ctrlPr>
                              <a:rPr lang="en-IN" b="0" i="1" smtClean="0">
                                <a:latin typeface="Cambria Math" panose="02040503050406030204" pitchFamily="18" charset="0"/>
                              </a:rPr>
                            </m:ctrlPr>
                          </m:funcPr>
                          <m:fName>
                            <m:r>
                              <a:rPr lang="en-IN" b="0" i="1" smtClean="0">
                                <a:latin typeface="Cambria Math" panose="02040503050406030204" pitchFamily="18" charset="0"/>
                              </a:rPr>
                              <m:t>𝑐𝑜𝑠</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𝑛</m:t>
                                </m:r>
                                <m:r>
                                  <a:rPr lang="en-IN" b="0" i="1" smtClean="0">
                                    <a:latin typeface="Cambria Math" panose="02040503050406030204" pitchFamily="18" charset="0"/>
                                  </a:rPr>
                                  <m:t>𝜔</m:t>
                                </m:r>
                                <m:r>
                                  <a:rPr lang="en-IN" b="0" i="1" smtClean="0">
                                    <a:latin typeface="Cambria Math" panose="02040503050406030204" pitchFamily="18" charset="0"/>
                                  </a:rPr>
                                  <m:t>𝑡</m:t>
                                </m:r>
                              </m:e>
                            </m:d>
                          </m:e>
                        </m:func>
                        <m:r>
                          <a:rPr lang="en-IN" b="0" i="1" smtClean="0">
                            <a:latin typeface="Cambria Math" panose="02040503050406030204" pitchFamily="18" charset="0"/>
                          </a:rPr>
                          <m:t>𝑑𝑡</m:t>
                        </m:r>
                      </m:e>
                    </m:nary>
                    <m:r>
                      <a:rPr lang="en-IN" b="0" i="1" smtClean="0">
                        <a:latin typeface="Cambria Math" panose="02040503050406030204" pitchFamily="18" charset="0"/>
                      </a:rPr>
                      <m:t>, </m:t>
                    </m:r>
                    <m:r>
                      <a:rPr lang="en-IN" b="0" i="1" smtClean="0">
                        <a:latin typeface="Cambria Math" panose="02040503050406030204" pitchFamily="18" charset="0"/>
                      </a:rPr>
                      <m:t>𝑛</m:t>
                    </m:r>
                    <m:r>
                      <a:rPr lang="en-IN" b="0" i="1" smtClean="0">
                        <a:latin typeface="Cambria Math" panose="02040503050406030204" pitchFamily="18" charset="0"/>
                      </a:rPr>
                      <m:t>=1,2,3,…</m:t>
                    </m:r>
                  </m:oMath>
                </a14:m>
                <a:endParaRPr lang="en-IN"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𝑏</m:t>
                        </m:r>
                      </m:e>
                      <m:sub>
                        <m:r>
                          <a:rPr lang="en-IN" b="0" i="1" smtClean="0">
                            <a:latin typeface="Cambria Math" panose="02040503050406030204" pitchFamily="18" charset="0"/>
                          </a:rPr>
                          <m:t>𝑛</m:t>
                        </m:r>
                      </m:sub>
                    </m:sSub>
                    <m:r>
                      <a:rPr lang="en-IN" b="0" i="1" smtClean="0">
                        <a:latin typeface="Cambria Math" panose="02040503050406030204" pitchFamily="18" charset="0"/>
                      </a:rPr>
                      <m:t>=</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2</m:t>
                            </m:r>
                          </m:num>
                          <m:den>
                            <m:r>
                              <a:rPr lang="en-IN" b="0" i="1" smtClean="0">
                                <a:latin typeface="Cambria Math" panose="02040503050406030204" pitchFamily="18" charset="0"/>
                              </a:rPr>
                              <m:t>𝑇</m:t>
                            </m:r>
                          </m:den>
                        </m:f>
                      </m:e>
                    </m:d>
                    <m:nary>
                      <m:naryPr>
                        <m:limLoc m:val="undOvr"/>
                        <m:subHide m:val="on"/>
                        <m:supHide m:val="on"/>
                        <m:ctrlPr>
                          <a:rPr lang="en-IN" b="0" i="1" smtClean="0">
                            <a:latin typeface="Cambria Math" panose="02040503050406030204" pitchFamily="18" charset="0"/>
                          </a:rPr>
                        </m:ctrlPr>
                      </m:naryPr>
                      <m:sub/>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func>
                          <m:funcPr>
                            <m:ctrlPr>
                              <a:rPr lang="en-IN" b="0" i="1" smtClean="0">
                                <a:latin typeface="Cambria Math" panose="02040503050406030204" pitchFamily="18" charset="0"/>
                              </a:rPr>
                            </m:ctrlPr>
                          </m:funcPr>
                          <m:fName>
                            <m:r>
                              <a:rPr lang="en-IN" b="0" i="1" smtClean="0">
                                <a:latin typeface="Cambria Math" panose="02040503050406030204" pitchFamily="18" charset="0"/>
                              </a:rPr>
                              <m:t>𝑠𝑖𝑛</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𝑛</m:t>
                                </m:r>
                                <m:r>
                                  <a:rPr lang="en-IN" b="0" i="1" smtClean="0">
                                    <a:latin typeface="Cambria Math" panose="02040503050406030204" pitchFamily="18" charset="0"/>
                                  </a:rPr>
                                  <m:t>𝜔</m:t>
                                </m:r>
                                <m:r>
                                  <a:rPr lang="en-IN" b="0" i="1" smtClean="0">
                                    <a:latin typeface="Cambria Math" panose="02040503050406030204" pitchFamily="18" charset="0"/>
                                  </a:rPr>
                                  <m:t>𝑡</m:t>
                                </m:r>
                              </m:e>
                            </m:d>
                          </m:e>
                        </m:func>
                        <m:r>
                          <a:rPr lang="en-IN" b="0" i="1" smtClean="0">
                            <a:latin typeface="Cambria Math" panose="02040503050406030204" pitchFamily="18" charset="0"/>
                          </a:rPr>
                          <m:t>𝑑𝑡</m:t>
                        </m:r>
                      </m:e>
                    </m:nary>
                    <m:r>
                      <a:rPr lang="en-IN" b="0" i="1" smtClean="0">
                        <a:latin typeface="Cambria Math" panose="02040503050406030204" pitchFamily="18" charset="0"/>
                      </a:rPr>
                      <m:t>, </m:t>
                    </m:r>
                    <m:r>
                      <a:rPr lang="en-IN" b="0" i="1" smtClean="0">
                        <a:latin typeface="Cambria Math" panose="02040503050406030204" pitchFamily="18" charset="0"/>
                      </a:rPr>
                      <m:t>𝑛</m:t>
                    </m:r>
                    <m:r>
                      <a:rPr lang="en-IN" b="0" i="1" smtClean="0">
                        <a:latin typeface="Cambria Math" panose="02040503050406030204" pitchFamily="18" charset="0"/>
                      </a:rPr>
                      <m:t>=1,2,3,…</m:t>
                    </m:r>
                  </m:oMath>
                </a14:m>
                <a:endParaRPr lang="en-IN" dirty="0"/>
              </a:p>
              <a:p>
                <a:pPr lvl="2"/>
                <a14:m>
                  <m:oMath xmlns:m="http://schemas.openxmlformats.org/officeDocument/2006/math">
                    <m:r>
                      <a:rPr lang="en-IN" b="0" i="1" smtClean="0">
                        <a:latin typeface="Cambria Math" panose="02040503050406030204" pitchFamily="18" charset="0"/>
                      </a:rPr>
                      <m:t>𝜔</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𝜋</m:t>
                        </m:r>
                      </m:num>
                      <m:den>
                        <m:r>
                          <a:rPr lang="en-IN" b="0" i="1" smtClean="0">
                            <a:latin typeface="Cambria Math" panose="02040503050406030204" pitchFamily="18" charset="0"/>
                          </a:rPr>
                          <m:t>𝑇</m:t>
                        </m:r>
                      </m:den>
                    </m:f>
                  </m:oMath>
                </a14:m>
                <a:r>
                  <a:rPr lang="en-IN" dirty="0"/>
                  <a:t> is the fundamental angular frequency and integral is taken over one period of the function</a:t>
                </a:r>
                <a:endParaRPr lang="en-IN" b="0" i="0" dirty="0">
                  <a:latin typeface="+mj-lt"/>
                </a:endParaRPr>
              </a:p>
              <a:p>
                <a:pPr lvl="1"/>
                <a:r>
                  <a:rPr lang="en-IN" dirty="0"/>
                  <a:t>Cosine form </a:t>
                </a:r>
                <a:endParaRPr lang="en-IN" b="0" i="1" dirty="0">
                  <a:latin typeface="Cambria Math" panose="02040503050406030204" pitchFamily="18" charset="0"/>
                </a:endParaRPr>
              </a:p>
              <a:p>
                <a:pPr lvl="2"/>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0</m:t>
                        </m:r>
                      </m:sub>
                    </m:sSub>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=1</m:t>
                        </m:r>
                      </m:sub>
                      <m:sup>
                        <m:r>
                          <a:rPr lang="en-IN" b="0" i="1" smtClean="0">
                            <a:latin typeface="Cambria Math" panose="02040503050406030204" pitchFamily="18" charset="0"/>
                          </a:rPr>
                          <m:t>∞</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𝑛</m:t>
                            </m:r>
                          </m:sub>
                        </m:sSub>
                        <m:r>
                          <a:rPr lang="en-IN" b="0" i="1" smtClean="0">
                            <a:latin typeface="Cambria Math" panose="02040503050406030204" pitchFamily="18" charset="0"/>
                          </a:rPr>
                          <m:t>[</m:t>
                        </m:r>
                        <m:r>
                          <m:rPr>
                            <m:sty m:val="p"/>
                          </m:rPr>
                          <a:rPr lang="en-IN" b="0" i="0" smtClean="0">
                            <a:latin typeface="Cambria Math" panose="02040503050406030204" pitchFamily="18" charset="0"/>
                          </a:rPr>
                          <m:t>cos</m:t>
                        </m:r>
                        <m:r>
                          <a:rPr lang="en-IN" b="0" i="1" smtClean="0">
                            <a:latin typeface="Cambria Math" panose="02040503050406030204" pitchFamily="18" charset="0"/>
                          </a:rPr>
                          <m:t>⁡(</m:t>
                        </m:r>
                        <m:r>
                          <a:rPr lang="en-IN" b="0" i="1" smtClean="0">
                            <a:latin typeface="Cambria Math" panose="02040503050406030204" pitchFamily="18" charset="0"/>
                          </a:rPr>
                          <m:t>𝑛</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𝜔</m:t>
                            </m:r>
                          </m:e>
                          <m:sub>
                            <m:r>
                              <a:rPr lang="en-IN" b="0" i="1" smtClean="0">
                                <a:latin typeface="Cambria Math" panose="02040503050406030204" pitchFamily="18" charset="0"/>
                              </a:rPr>
                              <m:t>0</m:t>
                            </m:r>
                          </m:sub>
                        </m:sSub>
                        <m:r>
                          <a:rPr lang="en-IN" b="0" i="1" smtClean="0">
                            <a:latin typeface="Cambria Math" panose="02040503050406030204" pitchFamily="18" charset="0"/>
                          </a:rPr>
                          <m:t>𝑡</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𝑛</m:t>
                            </m:r>
                          </m:sub>
                        </m:sSub>
                        <m:r>
                          <a:rPr lang="en-IN" b="0" i="1" smtClean="0">
                            <a:latin typeface="Cambria Math" panose="02040503050406030204" pitchFamily="18" charset="0"/>
                          </a:rPr>
                          <m:t>)]</m:t>
                        </m:r>
                      </m:e>
                    </m:nary>
                  </m:oMath>
                </a14:m>
                <a:endParaRPr lang="en-IN" dirty="0"/>
              </a:p>
              <a:p>
                <a:pPr lvl="1"/>
                <a:r>
                  <a:rPr lang="en-IN" dirty="0"/>
                  <a:t>Exponential form</a:t>
                </a:r>
              </a:p>
              <a:p>
                <a:pPr lvl="2"/>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sub>
                      <m:sup>
                        <m:r>
                          <a:rPr lang="en-IN" b="0" i="1" smtClean="0">
                            <a:latin typeface="Cambria Math" panose="02040503050406030204" pitchFamily="18" charset="0"/>
                          </a:rPr>
                          <m:t>∞</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𝑛𝑡</m:t>
                                </m:r>
                              </m:num>
                              <m:den>
                                <m:r>
                                  <a:rPr lang="en-IN" b="0" i="1" smtClean="0">
                                    <a:latin typeface="Cambria Math" panose="02040503050406030204" pitchFamily="18" charset="0"/>
                                  </a:rPr>
                                  <m:t>𝑇</m:t>
                                </m:r>
                              </m:den>
                            </m:f>
                          </m:sup>
                        </m:sSup>
                      </m:e>
                    </m:nary>
                  </m:oMath>
                </a14:m>
                <a:r>
                  <a:rPr lang="en-IN" dirty="0"/>
                  <a:t>=</a:t>
                </a:r>
                <a14:m>
                  <m:oMath xmlns:m="http://schemas.openxmlformats.org/officeDocument/2006/math">
                    <m:nary>
                      <m:naryPr>
                        <m:chr m:val="∑"/>
                        <m:ctrlPr>
                          <a:rPr lang="en-IN" i="1" dirty="0" smtClean="0">
                            <a:latin typeface="Cambria Math" panose="02040503050406030204" pitchFamily="18" charset="0"/>
                          </a:rPr>
                        </m:ctrlPr>
                      </m:naryPr>
                      <m:sub>
                        <m:r>
                          <m:rPr>
                            <m:brk m:alnAt="23"/>
                          </m:rPr>
                          <a:rPr lang="en-IN" b="0" i="1" dirty="0" smtClean="0">
                            <a:latin typeface="Cambria Math" panose="02040503050406030204" pitchFamily="18" charset="0"/>
                          </a:rPr>
                          <m:t>−</m:t>
                        </m:r>
                        <m:r>
                          <a:rPr lang="en-IN" b="0" i="1" dirty="0" smtClean="0">
                            <a:latin typeface="Cambria Math" panose="02040503050406030204" pitchFamily="18" charset="0"/>
                          </a:rPr>
                          <m:t>∞</m:t>
                        </m:r>
                      </m:sub>
                      <m:sup>
                        <m:r>
                          <a:rPr lang="en-IN" b="0" i="1" dirty="0" smtClean="0">
                            <a:latin typeface="Cambria Math" panose="02040503050406030204" pitchFamily="18" charset="0"/>
                          </a:rPr>
                          <m:t>∞</m:t>
                        </m:r>
                      </m:sup>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𝑥</m:t>
                            </m:r>
                          </m:e>
                          <m:sub>
                            <m:r>
                              <a:rPr lang="en-IN" b="0" i="1" dirty="0" smtClean="0">
                                <a:latin typeface="Cambria Math" panose="02040503050406030204" pitchFamily="18" charset="0"/>
                              </a:rPr>
                              <m:t>𝑛</m:t>
                            </m:r>
                          </m:sub>
                        </m:sSub>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𝑒</m:t>
                            </m:r>
                          </m:e>
                          <m:sup>
                            <m:r>
                              <a:rPr lang="en-IN" b="0" i="1" dirty="0" smtClean="0">
                                <a:latin typeface="Cambria Math" panose="02040503050406030204" pitchFamily="18" charset="0"/>
                              </a:rPr>
                              <m:t>2</m:t>
                            </m:r>
                            <m:r>
                              <a:rPr lang="en-IN" b="0" i="1" dirty="0" smtClean="0">
                                <a:latin typeface="Cambria Math" panose="02040503050406030204" pitchFamily="18" charset="0"/>
                              </a:rPr>
                              <m:t>𝜋</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𝑓</m:t>
                                </m:r>
                              </m:e>
                              <m:sub>
                                <m:r>
                                  <a:rPr lang="en-IN" b="0" i="1" dirty="0" smtClean="0">
                                    <a:latin typeface="Cambria Math" panose="02040503050406030204" pitchFamily="18" charset="0"/>
                                  </a:rPr>
                                  <m:t>𝑇</m:t>
                                </m:r>
                              </m:sub>
                            </m:sSub>
                            <m:r>
                              <a:rPr lang="en-IN" b="0" i="1" dirty="0" smtClean="0">
                                <a:latin typeface="Cambria Math" panose="02040503050406030204" pitchFamily="18" charset="0"/>
                              </a:rPr>
                              <m:t>𝑛𝑡</m:t>
                            </m:r>
                          </m:sup>
                        </m:sSup>
                        <m:r>
                          <a:rPr lang="en-IN" b="0" i="1" dirty="0" smtClean="0">
                            <a:latin typeface="Cambria Math" panose="02040503050406030204" pitchFamily="18" charset="0"/>
                          </a:rPr>
                          <m:t> </m:t>
                        </m:r>
                        <m:r>
                          <a:rPr lang="en-IN" b="0" i="1" dirty="0" smtClean="0">
                            <a:latin typeface="Cambria Math" panose="02040503050406030204" pitchFamily="18" charset="0"/>
                          </a:rPr>
                          <m:t>𝑎𝑛𝑑</m:t>
                        </m:r>
                        <m:r>
                          <a:rPr lang="en-IN" b="0" i="1" dirty="0" smtClean="0">
                            <a:latin typeface="Cambria Math" panose="02040503050406030204" pitchFamily="18" charset="0"/>
                          </a:rPr>
                          <m:t> </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𝑥</m:t>
                            </m:r>
                          </m:e>
                          <m:sub>
                            <m:r>
                              <a:rPr lang="en-IN" b="0" i="1" dirty="0" smtClean="0">
                                <a:latin typeface="Cambria Math" panose="02040503050406030204" pitchFamily="18" charset="0"/>
                              </a:rPr>
                              <m:t>𝑛</m:t>
                            </m:r>
                          </m:sub>
                        </m:sSub>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1</m:t>
                            </m:r>
                          </m:num>
                          <m:den>
                            <m:r>
                              <a:rPr lang="en-IN" b="0" i="1" dirty="0" smtClean="0">
                                <a:latin typeface="Cambria Math" panose="02040503050406030204" pitchFamily="18" charset="0"/>
                              </a:rPr>
                              <m:t>𝑇</m:t>
                            </m:r>
                          </m:den>
                        </m:f>
                        <m:nary>
                          <m:naryPr>
                            <m:ctrlPr>
                              <a:rPr lang="en-IN" b="0" i="1" dirty="0" smtClean="0">
                                <a:latin typeface="Cambria Math" panose="02040503050406030204" pitchFamily="18" charset="0"/>
                              </a:rPr>
                            </m:ctrlPr>
                          </m:naryPr>
                          <m:sub>
                            <m:r>
                              <m:rPr>
                                <m:brk m:alnAt="23"/>
                              </m:rPr>
                              <a:rPr lang="en-IN" b="0" i="1" dirty="0" smtClean="0">
                                <a:latin typeface="Cambria Math" panose="02040503050406030204" pitchFamily="18" charset="0"/>
                              </a:rPr>
                              <m:t>0</m:t>
                            </m:r>
                          </m:sub>
                          <m:sup>
                            <m:r>
                              <a:rPr lang="en-IN" b="0" i="1" dirty="0" smtClean="0">
                                <a:latin typeface="Cambria Math" panose="02040503050406030204" pitchFamily="18" charset="0"/>
                              </a:rPr>
                              <m:t>𝑇</m:t>
                            </m:r>
                          </m:sup>
                          <m:e>
                            <m:r>
                              <a:rPr lang="en-IN" b="0" i="1" dirty="0" smtClean="0">
                                <a:latin typeface="Cambria Math" panose="02040503050406030204" pitchFamily="18" charset="0"/>
                              </a:rPr>
                              <m:t>𝑥</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𝑡</m:t>
                                </m:r>
                              </m:e>
                            </m:d>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𝑒</m:t>
                                </m:r>
                              </m:e>
                              <m:sup>
                                <m:r>
                                  <a:rPr lang="en-IN" b="0" i="1" dirty="0" smtClean="0">
                                    <a:latin typeface="Cambria Math" panose="02040503050406030204" pitchFamily="18" charset="0"/>
                                  </a:rPr>
                                  <m:t>−</m:t>
                                </m:r>
                                <m:r>
                                  <a:rPr lang="en-IN" b="0" i="1" dirty="0" smtClean="0">
                                    <a:latin typeface="Cambria Math" panose="02040503050406030204" pitchFamily="18" charset="0"/>
                                  </a:rPr>
                                  <m:t>𝑗</m:t>
                                </m:r>
                                <m:r>
                                  <a:rPr lang="en-IN" b="0" i="1" dirty="0" smtClean="0">
                                    <a:latin typeface="Cambria Math" panose="02040503050406030204" pitchFamily="18" charset="0"/>
                                  </a:rPr>
                                  <m:t>2</m:t>
                                </m:r>
                                <m:r>
                                  <a:rPr lang="en-IN" b="0" i="1" dirty="0" smtClean="0">
                                    <a:latin typeface="Cambria Math" panose="02040503050406030204" pitchFamily="18" charset="0"/>
                                  </a:rPr>
                                  <m:t>𝜋</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𝑓</m:t>
                                    </m:r>
                                  </m:e>
                                  <m:sub>
                                    <m:r>
                                      <a:rPr lang="en-IN" b="0" i="1" dirty="0" smtClean="0">
                                        <a:latin typeface="Cambria Math" panose="02040503050406030204" pitchFamily="18" charset="0"/>
                                      </a:rPr>
                                      <m:t>𝑇</m:t>
                                    </m:r>
                                  </m:sub>
                                </m:sSub>
                                <m:r>
                                  <a:rPr lang="en-IN" b="0" i="1" dirty="0" smtClean="0">
                                    <a:latin typeface="Cambria Math" panose="02040503050406030204" pitchFamily="18" charset="0"/>
                                  </a:rPr>
                                  <m:t>𝑛𝑡</m:t>
                                </m:r>
                              </m:sup>
                            </m:sSup>
                            <m:r>
                              <a:rPr lang="en-IN" b="0" i="1" dirty="0" smtClean="0">
                                <a:latin typeface="Cambria Math" panose="02040503050406030204" pitchFamily="18" charset="0"/>
                              </a:rPr>
                              <m:t>𝑑𝑡</m:t>
                            </m:r>
                            <m:r>
                              <a:rPr lang="en-IN" b="0" i="1" dirty="0" smtClean="0">
                                <a:latin typeface="Cambria Math" panose="02040503050406030204" pitchFamily="18" charset="0"/>
                              </a:rPr>
                              <m:t> </m:t>
                            </m:r>
                          </m:e>
                        </m:nary>
                      </m:e>
                    </m:nary>
                  </m:oMath>
                </a14:m>
                <a:endParaRPr lang="en-IN" dirty="0"/>
              </a:p>
              <a:p>
                <a:pPr lvl="1"/>
                <a:endParaRPr lang="en-IN" dirty="0"/>
              </a:p>
              <a:p>
                <a:pPr lvl="1"/>
                <a:endParaRPr lang="en-IN" dirty="0"/>
              </a:p>
              <a:p>
                <a:pPr lvl="1"/>
                <a:endParaRPr lang="en-IN" dirty="0"/>
              </a:p>
              <a:p>
                <a:pPr lvl="1"/>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xfrm>
                <a:off x="213644" y="550862"/>
                <a:ext cx="11368755" cy="6193887"/>
              </a:xfrm>
              <a:blipFill>
                <a:blip r:embed="rId2"/>
                <a:stretch>
                  <a:fillRect t="-984" r="-214" b="-1969"/>
                </a:stretch>
              </a:blipFill>
            </p:spPr>
            <p:txBody>
              <a:bodyPr/>
              <a:lstStyle/>
              <a:p>
                <a:r>
                  <a:rPr lang="en-IN">
                    <a:noFill/>
                  </a:rPr>
                  <a:t> </a:t>
                </a:r>
              </a:p>
            </p:txBody>
          </p:sp>
        </mc:Fallback>
      </mc:AlternateContent>
    </p:spTree>
    <p:extLst>
      <p:ext uri="{BB962C8B-B14F-4D97-AF65-F5344CB8AC3E}">
        <p14:creationId xmlns:p14="http://schemas.microsoft.com/office/powerpoint/2010/main" val="133273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9AE02-90F9-D644-6D9A-3CDB33D0BCCB}"/>
              </a:ext>
            </a:extLst>
          </p:cNvPr>
          <p:cNvSpPr>
            <a:spLocks noGrp="1"/>
          </p:cNvSpPr>
          <p:nvPr>
            <p:ph type="title"/>
          </p:nvPr>
        </p:nvSpPr>
        <p:spPr/>
        <p:txBody>
          <a:bodyPr/>
          <a:lstStyle/>
          <a:p>
            <a:r>
              <a:rPr lang="en-IN" dirty="0"/>
              <a:t>Dirichlet’s Condition for Existence of Fourier Series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DA162D-55DE-49BB-0C8D-89DF348F9B71}"/>
                  </a:ext>
                </a:extLst>
              </p:cNvPr>
              <p:cNvSpPr>
                <a:spLocks noGrp="1"/>
              </p:cNvSpPr>
              <p:nvPr>
                <p:ph sz="quarter" idx="10"/>
              </p:nvPr>
            </p:nvSpPr>
            <p:spPr/>
            <p:txBody>
              <a:bodyPr/>
              <a:lstStyle/>
              <a:p>
                <a:r>
                  <a:rPr lang="en-IN" dirty="0"/>
                  <a:t>A periodic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can be represented by the Fourier series if it satisfies the below conditions</a:t>
                </a:r>
              </a:p>
              <a:p>
                <a:pPr lvl="1"/>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must be a single valued function</a:t>
                </a:r>
              </a:p>
              <a:p>
                <a:pPr lvl="1"/>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has a finite number of discontinues</a:t>
                </a:r>
              </a:p>
              <a:p>
                <a:pPr lvl="1"/>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has only a finite number of maxima and minima</a:t>
                </a:r>
              </a:p>
              <a:p>
                <a:pPr lvl="1"/>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absolutely integrable over one period i.e.</a:t>
                </a:r>
              </a:p>
              <a:p>
                <a:pPr lvl="2"/>
                <a14:m>
                  <m:oMath xmlns:m="http://schemas.openxmlformats.org/officeDocument/2006/math">
                    <m:nary>
                      <m:naryPr>
                        <m:limLoc m:val="undOvr"/>
                        <m:ctrlPr>
                          <a:rPr lang="en-IN" i="1" smtClean="0">
                            <a:latin typeface="Cambria Math" panose="02040503050406030204" pitchFamily="18" charset="0"/>
                          </a:rPr>
                        </m:ctrlPr>
                      </m:naryPr>
                      <m:sub>
                        <m:r>
                          <m:rPr>
                            <m:brk m:alnAt="24"/>
                          </m:rPr>
                          <a:rPr lang="en-IN" b="0" i="1" smtClean="0">
                            <a:latin typeface="Cambria Math" panose="02040503050406030204" pitchFamily="18" charset="0"/>
                          </a:rPr>
                          <m:t>0</m:t>
                        </m:r>
                      </m:sub>
                      <m:sup>
                        <m:r>
                          <a:rPr lang="en-IN" b="0" i="1" smtClean="0">
                            <a:latin typeface="Cambria Math" panose="02040503050406030204" pitchFamily="18" charset="0"/>
                          </a:rPr>
                          <m:t>𝑇</m:t>
                        </m:r>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𝑑𝑡</m:t>
                        </m:r>
                      </m:e>
                    </m:nary>
                  </m:oMath>
                </a14:m>
                <a:endParaRPr lang="en-IN" dirty="0"/>
              </a:p>
            </p:txBody>
          </p:sp>
        </mc:Choice>
        <mc:Fallback xmlns="">
          <p:sp>
            <p:nvSpPr>
              <p:cNvPr id="3" name="Content Placeholder 2">
                <a:extLst>
                  <a:ext uri="{FF2B5EF4-FFF2-40B4-BE49-F238E27FC236}">
                    <a16:creationId xmlns:a16="http://schemas.microsoft.com/office/drawing/2014/main" id="{86DA162D-55DE-49BB-0C8D-89DF348F9B71}"/>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391761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9A887-A67D-8DA9-F427-490658A99447}"/>
              </a:ext>
            </a:extLst>
          </p:cNvPr>
          <p:cNvSpPr>
            <a:spLocks noGrp="1"/>
          </p:cNvSpPr>
          <p:nvPr>
            <p:ph type="title"/>
          </p:nvPr>
        </p:nvSpPr>
        <p:spPr/>
        <p:txBody>
          <a:bodyPr/>
          <a:lstStyle/>
          <a:p>
            <a:r>
              <a:rPr lang="en-IN" dirty="0"/>
              <a:t>Fourier Series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54625D-EC1D-FB7D-15DA-A0F11F57996E}"/>
                  </a:ext>
                </a:extLst>
              </p:cNvPr>
              <p:cNvSpPr>
                <a:spLocks noGrp="1"/>
              </p:cNvSpPr>
              <p:nvPr>
                <p:ph sz="quarter" idx="10"/>
              </p:nvPr>
            </p:nvSpPr>
            <p:spPr/>
            <p:txBody>
              <a:bodyPr/>
              <a:lstStyle/>
              <a:p>
                <a:r>
                  <a:rPr lang="en-IN" dirty="0"/>
                  <a:t>If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periodic with period </a:t>
                </a:r>
                <a14:m>
                  <m:oMath xmlns:m="http://schemas.openxmlformats.org/officeDocument/2006/math">
                    <m:r>
                      <a:rPr lang="en-IN" b="0" i="1" smtClean="0">
                        <a:latin typeface="Cambria Math" panose="02040503050406030204" pitchFamily="18" charset="0"/>
                      </a:rPr>
                      <m:t>𝑇</m:t>
                    </m:r>
                  </m:oMath>
                </a14:m>
                <a:r>
                  <a:rPr lang="en-IN" dirty="0"/>
                  <a:t>, then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can be represented using Fourier series as:</a:t>
                </a:r>
              </a:p>
              <a:p>
                <a:pPr lvl="1"/>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sub>
                      <m:sup>
                        <m:r>
                          <a:rPr lang="en-IN" b="0" i="1" smtClean="0">
                            <a:latin typeface="Cambria Math" panose="02040503050406030204" pitchFamily="18" charset="0"/>
                          </a:rPr>
                          <m:t>∞</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𝑛𝑡</m:t>
                                </m:r>
                              </m:num>
                              <m:den>
                                <m:r>
                                  <a:rPr lang="en-IN" b="0" i="1" smtClean="0">
                                    <a:latin typeface="Cambria Math" panose="02040503050406030204" pitchFamily="18" charset="0"/>
                                  </a:rPr>
                                  <m:t>𝑇</m:t>
                                </m:r>
                              </m:den>
                            </m:f>
                          </m:sup>
                        </m:sSup>
                      </m:e>
                    </m:nary>
                  </m:oMath>
                </a14:m>
                <a:r>
                  <a:rPr lang="en-IN" dirty="0"/>
                  <a:t>=</a:t>
                </a:r>
                <a14:m>
                  <m:oMath xmlns:m="http://schemas.openxmlformats.org/officeDocument/2006/math">
                    <m:nary>
                      <m:naryPr>
                        <m:chr m:val="∑"/>
                        <m:ctrlPr>
                          <a:rPr lang="en-IN" i="1" dirty="0" smtClean="0">
                            <a:latin typeface="Cambria Math" panose="02040503050406030204" pitchFamily="18" charset="0"/>
                          </a:rPr>
                        </m:ctrlPr>
                      </m:naryPr>
                      <m:sub>
                        <m:r>
                          <m:rPr>
                            <m:brk m:alnAt="23"/>
                          </m:rPr>
                          <a:rPr lang="en-IN" b="0" i="1" dirty="0" smtClean="0">
                            <a:latin typeface="Cambria Math" panose="02040503050406030204" pitchFamily="18" charset="0"/>
                          </a:rPr>
                          <m:t>−</m:t>
                        </m:r>
                        <m:r>
                          <a:rPr lang="en-IN" b="0" i="1" dirty="0" smtClean="0">
                            <a:latin typeface="Cambria Math" panose="02040503050406030204" pitchFamily="18" charset="0"/>
                          </a:rPr>
                          <m:t>∞</m:t>
                        </m:r>
                      </m:sub>
                      <m:sup>
                        <m:r>
                          <a:rPr lang="en-IN" b="0" i="1" dirty="0" smtClean="0">
                            <a:latin typeface="Cambria Math" panose="02040503050406030204" pitchFamily="18" charset="0"/>
                          </a:rPr>
                          <m:t>∞</m:t>
                        </m:r>
                      </m:sup>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𝑥</m:t>
                            </m:r>
                          </m:e>
                          <m:sub>
                            <m:r>
                              <a:rPr lang="en-IN" b="0" i="1" dirty="0" smtClean="0">
                                <a:latin typeface="Cambria Math" panose="02040503050406030204" pitchFamily="18" charset="0"/>
                              </a:rPr>
                              <m:t>𝑛</m:t>
                            </m:r>
                          </m:sub>
                        </m:sSub>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𝑒</m:t>
                            </m:r>
                          </m:e>
                          <m:sup>
                            <m:r>
                              <a:rPr lang="en-IN" b="0" i="1" dirty="0" smtClean="0">
                                <a:latin typeface="Cambria Math" panose="02040503050406030204" pitchFamily="18" charset="0"/>
                              </a:rPr>
                              <m:t>2</m:t>
                            </m:r>
                            <m:r>
                              <a:rPr lang="en-IN" b="0" i="1" dirty="0" smtClean="0">
                                <a:latin typeface="Cambria Math" panose="02040503050406030204" pitchFamily="18" charset="0"/>
                              </a:rPr>
                              <m:t>𝜋</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𝑓</m:t>
                                </m:r>
                              </m:e>
                              <m:sub>
                                <m:r>
                                  <a:rPr lang="en-IN" b="0" i="1" dirty="0" smtClean="0">
                                    <a:latin typeface="Cambria Math" panose="02040503050406030204" pitchFamily="18" charset="0"/>
                                  </a:rPr>
                                  <m:t>𝑇</m:t>
                                </m:r>
                              </m:sub>
                            </m:sSub>
                            <m:r>
                              <a:rPr lang="en-IN" b="0" i="1" dirty="0" smtClean="0">
                                <a:latin typeface="Cambria Math" panose="02040503050406030204" pitchFamily="18" charset="0"/>
                              </a:rPr>
                              <m:t>𝑛𝑡</m:t>
                            </m:r>
                          </m:sup>
                        </m:sSup>
                        <m:r>
                          <a:rPr lang="en-IN" b="0" i="1" dirty="0" smtClean="0">
                            <a:latin typeface="Cambria Math" panose="02040503050406030204" pitchFamily="18" charset="0"/>
                          </a:rPr>
                          <m:t> </m:t>
                        </m:r>
                        <m:r>
                          <a:rPr lang="en-IN" b="0" i="1" dirty="0" smtClean="0">
                            <a:latin typeface="Cambria Math" panose="02040503050406030204" pitchFamily="18" charset="0"/>
                          </a:rPr>
                          <m:t>𝑎𝑛𝑑</m:t>
                        </m:r>
                        <m:r>
                          <a:rPr lang="en-IN" b="0" i="1" dirty="0" smtClean="0">
                            <a:latin typeface="Cambria Math" panose="02040503050406030204" pitchFamily="18" charset="0"/>
                          </a:rPr>
                          <m:t> </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𝑥</m:t>
                            </m:r>
                          </m:e>
                          <m:sub>
                            <m:r>
                              <a:rPr lang="en-IN" b="0" i="1" dirty="0" smtClean="0">
                                <a:latin typeface="Cambria Math" panose="02040503050406030204" pitchFamily="18" charset="0"/>
                              </a:rPr>
                              <m:t>𝑛</m:t>
                            </m:r>
                          </m:sub>
                        </m:sSub>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1</m:t>
                            </m:r>
                          </m:num>
                          <m:den>
                            <m:r>
                              <a:rPr lang="en-IN" b="0" i="1" dirty="0" smtClean="0">
                                <a:latin typeface="Cambria Math" panose="02040503050406030204" pitchFamily="18" charset="0"/>
                              </a:rPr>
                              <m:t>𝑇</m:t>
                            </m:r>
                          </m:den>
                        </m:f>
                        <m:nary>
                          <m:naryPr>
                            <m:ctrlPr>
                              <a:rPr lang="en-IN" b="0" i="1" dirty="0" smtClean="0">
                                <a:latin typeface="Cambria Math" panose="02040503050406030204" pitchFamily="18" charset="0"/>
                              </a:rPr>
                            </m:ctrlPr>
                          </m:naryPr>
                          <m:sub>
                            <m:r>
                              <m:rPr>
                                <m:brk m:alnAt="23"/>
                              </m:rPr>
                              <a:rPr lang="en-IN" b="0" i="1" dirty="0" smtClean="0">
                                <a:latin typeface="Cambria Math" panose="02040503050406030204" pitchFamily="18" charset="0"/>
                              </a:rPr>
                              <m:t>0</m:t>
                            </m:r>
                          </m:sub>
                          <m:sup>
                            <m:r>
                              <a:rPr lang="en-IN" b="0" i="1" dirty="0" smtClean="0">
                                <a:latin typeface="Cambria Math" panose="02040503050406030204" pitchFamily="18" charset="0"/>
                              </a:rPr>
                              <m:t>𝑇</m:t>
                            </m:r>
                          </m:sup>
                          <m:e>
                            <m:r>
                              <a:rPr lang="en-IN" b="0" i="1" dirty="0" smtClean="0">
                                <a:latin typeface="Cambria Math" panose="02040503050406030204" pitchFamily="18" charset="0"/>
                              </a:rPr>
                              <m:t>𝑥</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𝑡</m:t>
                                </m:r>
                              </m:e>
                            </m:d>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𝑒</m:t>
                                </m:r>
                              </m:e>
                              <m:sup>
                                <m:r>
                                  <a:rPr lang="en-IN" b="0" i="1" dirty="0" smtClean="0">
                                    <a:latin typeface="Cambria Math" panose="02040503050406030204" pitchFamily="18" charset="0"/>
                                  </a:rPr>
                                  <m:t>−</m:t>
                                </m:r>
                                <m:r>
                                  <a:rPr lang="en-IN" b="0" i="1" dirty="0" smtClean="0">
                                    <a:latin typeface="Cambria Math" panose="02040503050406030204" pitchFamily="18" charset="0"/>
                                  </a:rPr>
                                  <m:t>𝑗</m:t>
                                </m:r>
                                <m:r>
                                  <a:rPr lang="en-IN" b="0" i="1" dirty="0" smtClean="0">
                                    <a:latin typeface="Cambria Math" panose="02040503050406030204" pitchFamily="18" charset="0"/>
                                  </a:rPr>
                                  <m:t>2</m:t>
                                </m:r>
                                <m:r>
                                  <a:rPr lang="en-IN" b="0" i="1" dirty="0" smtClean="0">
                                    <a:latin typeface="Cambria Math" panose="02040503050406030204" pitchFamily="18" charset="0"/>
                                  </a:rPr>
                                  <m:t>𝜋</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𝑓</m:t>
                                    </m:r>
                                  </m:e>
                                  <m:sub>
                                    <m:r>
                                      <a:rPr lang="en-IN" b="0" i="1" dirty="0" smtClean="0">
                                        <a:latin typeface="Cambria Math" panose="02040503050406030204" pitchFamily="18" charset="0"/>
                                      </a:rPr>
                                      <m:t>𝑇</m:t>
                                    </m:r>
                                  </m:sub>
                                </m:sSub>
                                <m:r>
                                  <a:rPr lang="en-IN" b="0" i="1" dirty="0" smtClean="0">
                                    <a:latin typeface="Cambria Math" panose="02040503050406030204" pitchFamily="18" charset="0"/>
                                  </a:rPr>
                                  <m:t>𝑛𝑡</m:t>
                                </m:r>
                              </m:sup>
                            </m:sSup>
                            <m:r>
                              <a:rPr lang="en-IN" b="0" i="1" dirty="0" smtClean="0">
                                <a:latin typeface="Cambria Math" panose="02040503050406030204" pitchFamily="18" charset="0"/>
                              </a:rPr>
                              <m:t>𝑑𝑡</m:t>
                            </m:r>
                            <m:r>
                              <a:rPr lang="en-IN" b="0" i="1" dirty="0" smtClean="0">
                                <a:latin typeface="Cambria Math" panose="02040503050406030204" pitchFamily="18" charset="0"/>
                              </a:rPr>
                              <m:t> </m:t>
                            </m:r>
                          </m:e>
                        </m:nary>
                      </m:e>
                    </m:nary>
                  </m:oMath>
                </a14:m>
                <a:endParaRPr lang="en-IN" b="0" i="1" dirty="0">
                  <a:latin typeface="Cambria Math" panose="02040503050406030204" pitchFamily="18" charset="0"/>
                </a:endParaRPr>
              </a:p>
              <a:p>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d>
                          <m:dPr>
                            <m:ctrlPr>
                              <a:rPr lang="en-IN" b="0" i="1" smtClean="0">
                                <a:latin typeface="Cambria Math" panose="02040503050406030204" pitchFamily="18" charset="0"/>
                              </a:rPr>
                            </m:ctrlPr>
                          </m:dPr>
                          <m:e>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𝑚</m:t>
                                </m:r>
                              </m:sub>
                            </m:sSub>
                            <m:r>
                              <a:rPr lang="en-IN" b="0" i="1" smtClean="0">
                                <a:latin typeface="Cambria Math" panose="02040503050406030204" pitchFamily="18" charset="0"/>
                              </a:rPr>
                              <m:t>𝑡</m:t>
                            </m:r>
                          </m:e>
                        </m:d>
                      </m:e>
                    </m:func>
                  </m:oMath>
                </a14:m>
                <a:endParaRPr lang="en-IN" b="0" dirty="0"/>
              </a:p>
              <a:p>
                <a14:m>
                  <m:oMath xmlns:m="http://schemas.openxmlformats.org/officeDocument/2006/math">
                    <m:r>
                      <a:rPr lang="en-IN" b="0" i="1" smtClean="0">
                        <a:latin typeface="Cambria Math" panose="02040503050406030204" pitchFamily="18" charset="0"/>
                      </a:rPr>
                      <m:t>𝑇</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𝑚</m:t>
                            </m:r>
                          </m:sub>
                        </m:sSub>
                      </m:den>
                    </m:f>
                  </m:oMath>
                </a14:m>
                <a:r>
                  <a:rPr lang="en-IN" b="0" dirty="0"/>
                  <a:t> and non-zero Fourier coefficients are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=0.5</m:t>
                    </m:r>
                  </m:oMath>
                </a14:m>
                <a:r>
                  <a:rPr lang="en-IN" b="0" dirty="0"/>
                  <a:t>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=0.5</m:t>
                    </m:r>
                  </m:oMath>
                </a14:m>
                <a:endParaRPr lang="en-IN" b="0" dirty="0"/>
              </a:p>
              <a:p>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𝑇</m:t>
                            </m:r>
                          </m:sub>
                        </m:sSub>
                        <m:r>
                          <a:rPr lang="en-IN" b="0" i="1" smtClean="0">
                            <a:latin typeface="Cambria Math" panose="02040503050406030204" pitchFamily="18" charset="0"/>
                          </a:rPr>
                          <m:t>𝑡</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𝑇</m:t>
                            </m:r>
                          </m:sub>
                        </m:sSub>
                        <m:r>
                          <a:rPr lang="en-IN" b="0" i="1" smtClean="0">
                            <a:latin typeface="Cambria Math" panose="02040503050406030204" pitchFamily="18" charset="0"/>
                          </a:rPr>
                          <m:t>𝑡</m:t>
                        </m:r>
                      </m:sup>
                    </m:sSup>
                  </m:oMath>
                </a14:m>
                <a:endParaRPr lang="en-IN" b="0" dirty="0"/>
              </a:p>
              <a:p>
                <a:endParaRPr lang="en-IN" dirty="0"/>
              </a:p>
            </p:txBody>
          </p:sp>
        </mc:Choice>
        <mc:Fallback xmlns="">
          <p:sp>
            <p:nvSpPr>
              <p:cNvPr id="3" name="Content Placeholder 2">
                <a:extLst>
                  <a:ext uri="{FF2B5EF4-FFF2-40B4-BE49-F238E27FC236}">
                    <a16:creationId xmlns:a16="http://schemas.microsoft.com/office/drawing/2014/main" id="{CC54625D-EC1D-FB7D-15DA-A0F11F57996E}"/>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1228703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7210-1FF3-2914-FF57-542E99D618FD}"/>
              </a:ext>
            </a:extLst>
          </p:cNvPr>
          <p:cNvSpPr>
            <a:spLocks noGrp="1"/>
          </p:cNvSpPr>
          <p:nvPr>
            <p:ph type="title"/>
          </p:nvPr>
        </p:nvSpPr>
        <p:spPr/>
        <p:txBody>
          <a:bodyPr/>
          <a:lstStyle/>
          <a:p>
            <a:r>
              <a:rPr lang="en-US" dirty="0"/>
              <a:t>Fourier Transform</a:t>
            </a:r>
            <a:endParaRPr lang="en-IN" dirty="0"/>
          </a:p>
        </p:txBody>
      </p:sp>
      <p:sp>
        <p:nvSpPr>
          <p:cNvPr id="3" name="Content Placeholder 2">
            <a:extLst>
              <a:ext uri="{FF2B5EF4-FFF2-40B4-BE49-F238E27FC236}">
                <a16:creationId xmlns:a16="http://schemas.microsoft.com/office/drawing/2014/main" id="{47D12735-A445-5CA9-892E-502A6D7D827D}"/>
              </a:ext>
            </a:extLst>
          </p:cNvPr>
          <p:cNvSpPr>
            <a:spLocks noGrp="1"/>
          </p:cNvSpPr>
          <p:nvPr>
            <p:ph sz="quarter" idx="10"/>
          </p:nvPr>
        </p:nvSpPr>
        <p:spPr/>
        <p:txBody>
          <a:bodyPr/>
          <a:lstStyle/>
          <a:p>
            <a:r>
              <a:rPr lang="en-US" dirty="0"/>
              <a:t>A periodic signal can be represented as linear combination of complex exponentials which are harmonically related</a:t>
            </a:r>
          </a:p>
          <a:p>
            <a:r>
              <a:rPr lang="en-US" dirty="0"/>
              <a:t>An aperiodic signal can be represented as linear combination of complex exponentials which are infinitesimally close in frequency – representation is of the form integral rather than sum/sigma</a:t>
            </a:r>
          </a:p>
          <a:p>
            <a:r>
              <a:rPr lang="en-US" dirty="0"/>
              <a:t>As period increases the fundamental frequency decreases and harmonics become closer in frequency</a:t>
            </a:r>
          </a:p>
          <a:p>
            <a:r>
              <a:rPr lang="en-US" dirty="0"/>
              <a:t>As the period becomes infinite, the frequency components form a continuum and Fourier series becomes and integral</a:t>
            </a:r>
          </a:p>
          <a:p>
            <a:endParaRPr lang="en-IN" dirty="0"/>
          </a:p>
        </p:txBody>
      </p:sp>
    </p:spTree>
    <p:extLst>
      <p:ext uri="{BB962C8B-B14F-4D97-AF65-F5344CB8AC3E}">
        <p14:creationId xmlns:p14="http://schemas.microsoft.com/office/powerpoint/2010/main" val="276191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D5326-0E9C-63A5-EBD7-0604A88E6F47}"/>
              </a:ext>
            </a:extLst>
          </p:cNvPr>
          <p:cNvSpPr>
            <a:spLocks noGrp="1"/>
          </p:cNvSpPr>
          <p:nvPr>
            <p:ph type="title"/>
          </p:nvPr>
        </p:nvSpPr>
        <p:spPr/>
        <p:txBody>
          <a:bodyPr/>
          <a:lstStyle/>
          <a:p>
            <a:r>
              <a:rPr lang="en-IN" dirty="0"/>
              <a:t>Fourier Transform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C1FC3A-6A8E-ACD1-AAE0-3B902BC238E7}"/>
                  </a:ext>
                </a:extLst>
              </p:cNvPr>
              <p:cNvSpPr>
                <a:spLocks noGrp="1"/>
              </p:cNvSpPr>
              <p:nvPr>
                <p:ph sz="quarter" idx="10"/>
              </p:nvPr>
            </p:nvSpPr>
            <p:spPr/>
            <p:txBody>
              <a:bodyPr/>
              <a:lstStyle/>
              <a:p>
                <a:r>
                  <a:rPr lang="en-IN" dirty="0"/>
                  <a:t>If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an energy signal, then the Fourier transform is defined as</a:t>
                </a:r>
              </a:p>
              <a:p>
                <a:pPr lvl="1"/>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𝑓𝑡</m:t>
                            </m:r>
                          </m:sup>
                        </m:sSup>
                        <m:r>
                          <a:rPr lang="en-IN" b="0" i="1" smtClean="0">
                            <a:latin typeface="Cambria Math" panose="02040503050406030204" pitchFamily="18" charset="0"/>
                          </a:rPr>
                          <m:t>𝑑𝑡</m:t>
                        </m:r>
                        <m:r>
                          <a:rPr lang="en-IN" b="0" i="1" smtClean="0">
                            <a:latin typeface="Cambria Math" panose="02040503050406030204" pitchFamily="18" charset="0"/>
                          </a:rPr>
                          <m:t>=</m:t>
                        </m:r>
                        <m:r>
                          <a:rPr lang="en-IN" b="0" i="1" smtClean="0">
                            <a:latin typeface="Cambria Math" panose="02040503050406030204" pitchFamily="18" charset="0"/>
                          </a:rPr>
                          <m:t>ℱ</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e>
                    </m:nary>
                  </m:oMath>
                </a14:m>
                <a:endParaRPr lang="en-IN" dirty="0"/>
              </a:p>
              <a:p>
                <a:pPr lvl="1"/>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oMath>
                </a14:m>
                <a:r>
                  <a:rPr lang="en-IN" dirty="0"/>
                  <a:t> is in general complex and gives the frequency domain representation of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r>
                  <a:rPr lang="en-IN" dirty="0"/>
                  <a:t>The inverse Fourier transform is</a:t>
                </a:r>
              </a:p>
              <a:p>
                <a:pPr lvl="1"/>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𝑓𝑡</m:t>
                            </m:r>
                          </m:sup>
                        </m:sSup>
                        <m:r>
                          <a:rPr lang="en-IN" b="0" i="1" smtClean="0">
                            <a:latin typeface="Cambria Math" panose="02040503050406030204" pitchFamily="18" charset="0"/>
                          </a:rPr>
                          <m:t>𝑑𝑡</m:t>
                        </m:r>
                        <m:r>
                          <a:rPr lang="en-IN" b="0" i="1" smtClean="0">
                            <a:latin typeface="Cambria Math" panose="02040503050406030204" pitchFamily="18" charset="0"/>
                          </a:rPr>
                          <m:t>=</m:t>
                        </m:r>
                        <m:r>
                          <a:rPr lang="en-IN" b="0" i="1" smtClean="0">
                            <a:latin typeface="Cambria Math" panose="02040503050406030204" pitchFamily="18" charset="0"/>
                          </a:rPr>
                          <m:t>ℱ</m:t>
                        </m:r>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e>
                    </m:nary>
                  </m:oMath>
                </a14:m>
                <a:endParaRPr lang="en-IN" dirty="0"/>
              </a:p>
              <a:p>
                <a:r>
                  <a:rPr lang="en-IN" dirty="0"/>
                  <a:t>Examples</a:t>
                </a:r>
              </a:p>
              <a:p>
                <a:pPr lvl="1"/>
                <a:r>
                  <a:rPr lang="en-IN" dirty="0"/>
                  <a:t>Fourier transform of</a:t>
                </a:r>
              </a:p>
              <a:p>
                <a:pPr lvl="2"/>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1  0≤</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𝑇</m:t>
                            </m:r>
                          </m:e>
                          <m:e>
                            <m:r>
                              <a:rPr lang="en-IN" b="0" i="1" smtClean="0">
                                <a:latin typeface="Cambria Math" panose="02040503050406030204" pitchFamily="18" charset="0"/>
                              </a:rPr>
                              <m:t>0  </m:t>
                            </m:r>
                            <m:r>
                              <a:rPr lang="en-IN" b="0" i="1" smtClean="0">
                                <a:latin typeface="Cambria Math" panose="02040503050406030204" pitchFamily="18" charset="0"/>
                              </a:rPr>
                              <m:t>𝑒𝑙𝑠𝑒𝑤h𝑒𝑟𝑒</m:t>
                            </m:r>
                          </m:e>
                        </m:eqArr>
                      </m:e>
                    </m:d>
                  </m:oMath>
                </a14:m>
                <a:endParaRPr lang="en-IN" b="0" dirty="0"/>
              </a:p>
              <a:p>
                <a:pPr lvl="2"/>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0</m:t>
                        </m:r>
                      </m:sub>
                      <m:sup>
                        <m:r>
                          <a:rPr lang="en-IN" b="0" i="1" smtClean="0">
                            <a:latin typeface="Cambria Math" panose="02040503050406030204" pitchFamily="18" charset="0"/>
                          </a:rPr>
                          <m:t>𝑇</m:t>
                        </m:r>
                      </m:sup>
                      <m:e>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𝑓𝑡</m:t>
                            </m:r>
                          </m:sup>
                        </m:sSup>
                        <m:r>
                          <a:rPr lang="en-IN" b="0" i="1" smtClean="0">
                            <a:latin typeface="Cambria Math" panose="02040503050406030204" pitchFamily="18" charset="0"/>
                          </a:rPr>
                          <m:t>𝑑𝑡</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𝑓</m:t>
                            </m:r>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𝑓𝑡</m:t>
                            </m:r>
                          </m:sup>
                        </m:sSup>
                        <m:sSubSup>
                          <m:sSubSupPr>
                            <m:ctrlPr>
                              <a:rPr lang="en-IN" b="0" i="1" smtClean="0">
                                <a:latin typeface="Cambria Math" panose="02040503050406030204" pitchFamily="18" charset="0"/>
                              </a:rPr>
                            </m:ctrlPr>
                          </m:sSubSupPr>
                          <m:e>
                            <m:d>
                              <m:dPr>
                                <m:begChr m:val=""/>
                                <m:endChr m:val="|"/>
                                <m:ctrlPr>
                                  <a:rPr lang="en-IN" b="0" i="1" smtClean="0">
                                    <a:latin typeface="Cambria Math" panose="02040503050406030204" pitchFamily="18" charset="0"/>
                                  </a:rPr>
                                </m:ctrlPr>
                              </m:dPr>
                              <m:e>
                                <m:r>
                                  <a:rPr lang="en-IN">
                                    <a:latin typeface="Cambria Math" panose="02040503050406030204" pitchFamily="18" charset="0"/>
                                  </a:rPr>
                                  <m:t>​</m:t>
                                </m:r>
                              </m:e>
                            </m:d>
                          </m:e>
                          <m:sub>
                            <m:r>
                              <a:rPr lang="en-IN" b="0" i="1" smtClean="0">
                                <a:latin typeface="Cambria Math" panose="02040503050406030204" pitchFamily="18" charset="0"/>
                              </a:rPr>
                              <m:t>0</m:t>
                            </m:r>
                          </m:sub>
                          <m:sup>
                            <m:r>
                              <a:rPr lang="en-IN" b="0" i="1" smtClean="0">
                                <a:latin typeface="Cambria Math" panose="02040503050406030204" pitchFamily="18" charset="0"/>
                              </a:rPr>
                              <m:t>𝑇</m:t>
                            </m:r>
                          </m:sup>
                        </m:sSubSup>
                        <m:r>
                          <a:rPr lang="en-IN" b="0" i="1" smtClean="0">
                            <a:latin typeface="Cambria Math" panose="02040503050406030204" pitchFamily="18" charset="0"/>
                          </a:rPr>
                          <m:t>=</m:t>
                        </m:r>
                        <m:r>
                          <a:rPr lang="en-IN" b="0" i="1" smtClean="0">
                            <a:latin typeface="Cambria Math" panose="02040503050406030204" pitchFamily="18" charset="0"/>
                          </a:rPr>
                          <m:t>𝑇</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𝜋</m:t>
                            </m:r>
                            <m:r>
                              <a:rPr lang="en-IN" b="0" i="1" smtClean="0">
                                <a:latin typeface="Cambria Math" panose="02040503050406030204" pitchFamily="18" charset="0"/>
                              </a:rPr>
                              <m:t>𝑓𝑇</m:t>
                            </m:r>
                          </m:sup>
                        </m:sSup>
                        <m:r>
                          <a:rPr lang="en-IN" b="0" i="1" smtClean="0">
                            <a:latin typeface="Cambria Math" panose="02040503050406030204" pitchFamily="18" charset="0"/>
                          </a:rPr>
                          <m:t>𝑠𝑖𝑛𝑐</m:t>
                        </m:r>
                        <m:r>
                          <a:rPr lang="en-IN" b="0" i="1" smtClean="0">
                            <a:latin typeface="Cambria Math" panose="02040503050406030204" pitchFamily="18" charset="0"/>
                          </a:rPr>
                          <m:t>(</m:t>
                        </m:r>
                        <m:r>
                          <a:rPr lang="en-IN" b="0" i="1" smtClean="0">
                            <a:latin typeface="Cambria Math" panose="02040503050406030204" pitchFamily="18" charset="0"/>
                          </a:rPr>
                          <m:t>𝑓𝑇</m:t>
                        </m:r>
                        <m:r>
                          <a:rPr lang="en-IN" b="0" i="1" smtClean="0">
                            <a:latin typeface="Cambria Math" panose="02040503050406030204" pitchFamily="18" charset="0"/>
                          </a:rPr>
                          <m:t>) </m:t>
                        </m:r>
                      </m:e>
                    </m:nary>
                  </m:oMath>
                </a14:m>
                <a:endParaRPr lang="en-IN" dirty="0"/>
              </a:p>
              <a:p>
                <a:endParaRPr lang="en-IN" dirty="0"/>
              </a:p>
            </p:txBody>
          </p:sp>
        </mc:Choice>
        <mc:Fallback xmlns="">
          <p:sp>
            <p:nvSpPr>
              <p:cNvPr id="3" name="Content Placeholder 2">
                <a:extLst>
                  <a:ext uri="{FF2B5EF4-FFF2-40B4-BE49-F238E27FC236}">
                    <a16:creationId xmlns:a16="http://schemas.microsoft.com/office/drawing/2014/main" id="{36C1FC3A-6A8E-ACD1-AAE0-3B902BC238E7}"/>
                  </a:ext>
                </a:extLst>
              </p:cNvPr>
              <p:cNvSpPr>
                <a:spLocks noGrp="1" noRot="1" noChangeAspect="1" noMove="1" noResize="1" noEditPoints="1" noAdjustHandles="1" noChangeArrowheads="1" noChangeShapeType="1" noTextEdit="1"/>
              </p:cNvSpPr>
              <p:nvPr>
                <p:ph sz="quarter" idx="10"/>
              </p:nvPr>
            </p:nvSpPr>
            <p:spPr>
              <a:blipFill>
                <a:blip r:embed="rId2"/>
                <a:stretch>
                  <a:fillRect t="-2559"/>
                </a:stretch>
              </a:blipFill>
            </p:spPr>
            <p:txBody>
              <a:bodyPr/>
              <a:lstStyle/>
              <a:p>
                <a:r>
                  <a:rPr lang="en-IN">
                    <a:noFill/>
                  </a:rPr>
                  <a:t> </a:t>
                </a:r>
              </a:p>
            </p:txBody>
          </p:sp>
        </mc:Fallback>
      </mc:AlternateContent>
    </p:spTree>
    <p:extLst>
      <p:ext uri="{BB962C8B-B14F-4D97-AF65-F5344CB8AC3E}">
        <p14:creationId xmlns:p14="http://schemas.microsoft.com/office/powerpoint/2010/main" val="259044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03E25-2351-FB8F-C6E6-37A7FF9BE14F}"/>
              </a:ext>
            </a:extLst>
          </p:cNvPr>
          <p:cNvSpPr>
            <a:spLocks noGrp="1"/>
          </p:cNvSpPr>
          <p:nvPr>
            <p:ph type="title"/>
          </p:nvPr>
        </p:nvSpPr>
        <p:spPr/>
        <p:txBody>
          <a:bodyPr/>
          <a:lstStyle/>
          <a:p>
            <a:r>
              <a:rPr lang="en-IN" dirty="0"/>
              <a:t>Fourier Transform and Inverse Fourier Transform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2A79C1-E865-910B-56ED-F6805DFC7D76}"/>
                  </a:ext>
                </a:extLst>
              </p:cNvPr>
              <p:cNvSpPr>
                <a:spLocks noGrp="1"/>
              </p:cNvSpPr>
              <p:nvPr>
                <p:ph sz="quarter" idx="10"/>
              </p:nvPr>
            </p:nvSpPr>
            <p:spPr/>
            <p:txBody>
              <a:bodyPr/>
              <a:lstStyle/>
              <a:p>
                <a:r>
                  <a:rPr lang="en-IN" dirty="0"/>
                  <a:t>To decompose a non-periodic function into its constituent frequency components</a:t>
                </a:r>
              </a:p>
              <a:p>
                <a:r>
                  <a:rPr lang="en-US" b="0" i="0" dirty="0">
                    <a:solidFill>
                      <a:srgbClr val="374151"/>
                    </a:solidFill>
                    <a:effectLst/>
                    <a:latin typeface="Söhne"/>
                  </a:rPr>
                  <a:t>Anharmonic waves are waves that do not have a simple harmonic relationship between their different frequency components</a:t>
                </a:r>
              </a:p>
              <a:p>
                <a:pPr lvl="1"/>
                <a:r>
                  <a:rPr lang="en-US" b="0" i="0" dirty="0">
                    <a:solidFill>
                      <a:srgbClr val="374151"/>
                    </a:solidFill>
                    <a:effectLst/>
                    <a:latin typeface="Söhne"/>
                  </a:rPr>
                  <a:t>Unlike harmonic waves, which consist of a fundamental frequency and its harmonics, anharmonic waves may have frequency components that are not integer multiples of a fundamental frequency</a:t>
                </a:r>
              </a:p>
              <a:p>
                <a:r>
                  <a:rPr lang="en-IN" dirty="0"/>
                  <a:t>The Fourier transform of a non-periodic function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0" smtClean="0">
                        <a:latin typeface="Cambria Math" panose="02040503050406030204" pitchFamily="18" charset="0"/>
                      </a:rPr>
                      <m:t>,</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oMath>
                </a14:m>
                <a:endParaRPr lang="en-IN" b="0" dirty="0"/>
              </a:p>
              <a:p>
                <a:pPr lvl="1"/>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𝑓𝑡</m:t>
                            </m:r>
                          </m:sup>
                        </m:sSup>
                        <m:r>
                          <a:rPr lang="en-IN" b="0" i="1" smtClean="0">
                            <a:latin typeface="Cambria Math" panose="02040503050406030204" pitchFamily="18" charset="0"/>
                          </a:rPr>
                          <m:t>𝑑𝑡</m:t>
                        </m:r>
                      </m:e>
                    </m:nary>
                  </m:oMath>
                </a14:m>
                <a:endParaRPr lang="en-IN" dirty="0"/>
              </a:p>
              <a:p>
                <a:r>
                  <a:rPr lang="en-IN" dirty="0"/>
                  <a:t>The inverse Fourier transform can be used to transform a function from the frequency domain back to the time domain</a:t>
                </a:r>
              </a:p>
              <a:p>
                <a:pPr lvl="1"/>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ℱ</m:t>
                        </m:r>
                      </m:e>
                      <m:sup>
                        <m:r>
                          <a:rPr lang="en-IN" b="0" i="1" smtClean="0">
                            <a:latin typeface="Cambria Math" panose="02040503050406030204" pitchFamily="18" charset="0"/>
                          </a:rPr>
                          <m:t>−1</m:t>
                        </m:r>
                      </m:sup>
                    </m:sSup>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𝜋</m:t>
                        </m:r>
                      </m:den>
                    </m:f>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𝑓𝑡</m:t>
                            </m:r>
                          </m:sup>
                        </m:sSup>
                        <m:r>
                          <a:rPr lang="en-IN" b="0" i="1" smtClean="0">
                            <a:latin typeface="Cambria Math" panose="02040503050406030204" pitchFamily="18" charset="0"/>
                          </a:rPr>
                          <m:t>𝑑𝑓</m:t>
                        </m:r>
                      </m:e>
                    </m:nary>
                  </m:oMath>
                </a14:m>
                <a:endParaRPr lang="en-IN" b="0" i="1" dirty="0">
                  <a:latin typeface="Cambria Math" panose="02040503050406030204" pitchFamily="18" charset="0"/>
                </a:endParaRPr>
              </a:p>
              <a:p>
                <a:pPr lvl="1"/>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𝑁</m:t>
                            </m:r>
                          </m:den>
                        </m:f>
                      </m:e>
                    </m:d>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𝑘</m:t>
                        </m:r>
                        <m:r>
                          <a:rPr lang="en-IN" b="0" i="1" smtClean="0">
                            <a:latin typeface="Cambria Math" panose="02040503050406030204" pitchFamily="18" charset="0"/>
                          </a:rPr>
                          <m:t>=0</m:t>
                        </m:r>
                      </m:sub>
                      <m:sup>
                        <m:r>
                          <a:rPr lang="en-IN" b="0" i="1" smtClean="0">
                            <a:latin typeface="Cambria Math" panose="02040503050406030204" pitchFamily="18" charset="0"/>
                          </a:rPr>
                          <m:t>𝑁</m:t>
                        </m:r>
                      </m:sup>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𝑘𝑡</m:t>
                            </m:r>
                            <m:r>
                              <a:rPr lang="en-IN" b="0" i="1" smtClean="0">
                                <a:latin typeface="Cambria Math" panose="02040503050406030204" pitchFamily="18" charset="0"/>
                              </a:rPr>
                              <m:t>/</m:t>
                            </m:r>
                            <m:r>
                              <a:rPr lang="en-IN" b="0" i="1" smtClean="0">
                                <a:latin typeface="Cambria Math" panose="02040503050406030204" pitchFamily="18" charset="0"/>
                              </a:rPr>
                              <m:t>𝑁</m:t>
                            </m:r>
                          </m:sup>
                        </m:sSup>
                      </m:e>
                    </m:nary>
                  </m:oMath>
                </a14:m>
                <a:endParaRPr lang="en-IN" dirty="0"/>
              </a:p>
              <a:p>
                <a:pPr lvl="1"/>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622A79C1-E865-910B-56ED-F6805DFC7D76}"/>
                  </a:ext>
                </a:extLst>
              </p:cNvPr>
              <p:cNvSpPr>
                <a:spLocks noGrp="1" noRot="1" noChangeAspect="1" noMove="1" noResize="1" noEditPoints="1" noAdjustHandles="1" noChangeArrowheads="1" noChangeShapeType="1" noTextEdit="1"/>
              </p:cNvSpPr>
              <p:nvPr>
                <p:ph sz="quarter" idx="10"/>
              </p:nvPr>
            </p:nvSpPr>
            <p:spPr>
              <a:blipFill>
                <a:blip r:embed="rId2"/>
                <a:stretch>
                  <a:fillRect t="-819" r="-375"/>
                </a:stretch>
              </a:blipFill>
            </p:spPr>
            <p:txBody>
              <a:bodyPr/>
              <a:lstStyle/>
              <a:p>
                <a:r>
                  <a:rPr lang="en-IN">
                    <a:noFill/>
                  </a:rPr>
                  <a:t> </a:t>
                </a:r>
              </a:p>
            </p:txBody>
          </p:sp>
        </mc:Fallback>
      </mc:AlternateContent>
    </p:spTree>
    <p:extLst>
      <p:ext uri="{BB962C8B-B14F-4D97-AF65-F5344CB8AC3E}">
        <p14:creationId xmlns:p14="http://schemas.microsoft.com/office/powerpoint/2010/main" val="225100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0A39-EBDD-B8E1-AA41-7A90989449D7}"/>
              </a:ext>
            </a:extLst>
          </p:cNvPr>
          <p:cNvSpPr>
            <a:spLocks noGrp="1"/>
          </p:cNvSpPr>
          <p:nvPr>
            <p:ph type="title"/>
          </p:nvPr>
        </p:nvSpPr>
        <p:spPr/>
        <p:txBody>
          <a:bodyPr/>
          <a:lstStyle/>
          <a:p>
            <a:r>
              <a:rPr lang="en-US" dirty="0"/>
              <a:t>Time and Frequency Duality</a:t>
            </a:r>
            <a:endParaRPr lang="en-IN" dirty="0"/>
          </a:p>
        </p:txBody>
      </p:sp>
      <p:sp>
        <p:nvSpPr>
          <p:cNvPr id="3" name="Content Placeholder 2">
            <a:extLst>
              <a:ext uri="{FF2B5EF4-FFF2-40B4-BE49-F238E27FC236}">
                <a16:creationId xmlns:a16="http://schemas.microsoft.com/office/drawing/2014/main" id="{B9A0A510-625F-9E02-04AD-381A81BC3F87}"/>
              </a:ext>
            </a:extLst>
          </p:cNvPr>
          <p:cNvSpPr>
            <a:spLocks noGrp="1"/>
          </p:cNvSpPr>
          <p:nvPr>
            <p:ph sz="quarter" idx="10"/>
          </p:nvPr>
        </p:nvSpPr>
        <p:spPr/>
        <p:txBody>
          <a:bodyPr/>
          <a:lstStyle/>
          <a:p>
            <a:r>
              <a:rPr lang="en-US" dirty="0"/>
              <a:t>The synthesis (inverse DFT) and analysis (DFT) of signals/equations are strikingly similar</a:t>
            </a:r>
          </a:p>
          <a:p>
            <a:r>
              <a:rPr lang="en-US" dirty="0"/>
              <a:t>To move from one domain o the other, the known values are multiplied by the basis functions and the resulting products added</a:t>
            </a:r>
          </a:p>
          <a:p>
            <a:r>
              <a:rPr lang="en-US" dirty="0"/>
              <a:t>This symmetry between the time and frequency domain is called </a:t>
            </a:r>
            <a:r>
              <a:rPr lang="en-US" b="1" i="1" dirty="0"/>
              <a:t>time and frequency duality</a:t>
            </a:r>
            <a:r>
              <a:rPr lang="en-US" b="1" dirty="0"/>
              <a:t> </a:t>
            </a:r>
            <a:r>
              <a:rPr lang="en-US" dirty="0"/>
              <a:t>and gives rise to many interesting properties</a:t>
            </a:r>
          </a:p>
          <a:p>
            <a:pPr lvl="1"/>
            <a:r>
              <a:rPr lang="en-US" dirty="0"/>
              <a:t>A single point in the frequency domain corresponds to a sinusoidal in the time domain. By duality, the inverse is also true – a single point in the time domain corresponds to a sinusoidal in the frequency domain</a:t>
            </a:r>
          </a:p>
          <a:p>
            <a:pPr lvl="1"/>
            <a:r>
              <a:rPr lang="en-US" dirty="0"/>
              <a:t>A convolution in the time domain corresponds to multiplication in the frequency domain. By duality, the reverse is also true – convolution in the frequency domain corresponds to multiplication in the time domain</a:t>
            </a:r>
            <a:endParaRPr lang="en-IN" dirty="0"/>
          </a:p>
        </p:txBody>
      </p:sp>
    </p:spTree>
    <p:extLst>
      <p:ext uri="{BB962C8B-B14F-4D97-AF65-F5344CB8AC3E}">
        <p14:creationId xmlns:p14="http://schemas.microsoft.com/office/powerpoint/2010/main" val="256880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A3571-116B-7E2A-7C33-23B02675F428}"/>
              </a:ext>
            </a:extLst>
          </p:cNvPr>
          <p:cNvSpPr>
            <a:spLocks noGrp="1"/>
          </p:cNvSpPr>
          <p:nvPr>
            <p:ph type="title"/>
          </p:nvPr>
        </p:nvSpPr>
        <p:spPr/>
        <p:txBody>
          <a:bodyPr/>
          <a:lstStyle/>
          <a:p>
            <a:r>
              <a:rPr lang="en-IN" dirty="0"/>
              <a:t>Modulation Property of Fourier Transform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1C6A73-AD14-6F97-448B-5A43E5CAF2F7}"/>
                  </a:ext>
                </a:extLst>
              </p:cNvPr>
              <p:cNvSpPr>
                <a:spLocks noGrp="1"/>
              </p:cNvSpPr>
              <p:nvPr>
                <p:ph sz="quarter" idx="10"/>
              </p:nvPr>
            </p:nvSpPr>
            <p:spPr/>
            <p:txBody>
              <a:bodyPr>
                <a:normAutofit fontScale="85000" lnSpcReduction="10000"/>
              </a:bodyPr>
              <a:lstStyle/>
              <a:p>
                <a:r>
                  <a:rPr lang="en-IN" dirty="0"/>
                  <a:t>The Fourier transform of a continuous-time function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a:t>
                </a:r>
              </a:p>
              <a:p>
                <a:pPr lvl="1"/>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𝑗𝑤𝑡</m:t>
                            </m:r>
                          </m:sup>
                        </m:sSup>
                        <m:r>
                          <a:rPr lang="en-IN" b="0" i="1" smtClean="0">
                            <a:latin typeface="Cambria Math" panose="02040503050406030204" pitchFamily="18" charset="0"/>
                          </a:rPr>
                          <m:t>𝑑𝑡</m:t>
                        </m:r>
                      </m:e>
                    </m:nary>
                  </m:oMath>
                </a14:m>
                <a:r>
                  <a:rPr lang="en-IN" dirty="0"/>
                  <a:t>, </a:t>
                </a:r>
                <a14:m>
                  <m:oMath xmlns:m="http://schemas.openxmlformats.org/officeDocument/2006/math">
                    <m:r>
                      <a:rPr lang="en-IN" i="1">
                        <a:latin typeface="Cambria Math" panose="02040503050406030204" pitchFamily="18" charset="0"/>
                      </a:rPr>
                      <m:t>𝑥</m:t>
                    </m:r>
                    <m:d>
                      <m:dPr>
                        <m:ctrlPr>
                          <a:rPr lang="en-IN" i="1">
                            <a:latin typeface="Cambria Math" panose="02040503050406030204" pitchFamily="18" charset="0"/>
                          </a:rPr>
                        </m:ctrlPr>
                      </m:dPr>
                      <m:e>
                        <m:r>
                          <a:rPr lang="en-IN" i="1">
                            <a:latin typeface="Cambria Math" panose="02040503050406030204" pitchFamily="18" charset="0"/>
                          </a:rPr>
                          <m:t>𝑡</m:t>
                        </m:r>
                      </m:e>
                    </m:d>
                    <m:groupChr>
                      <m:groupChrPr>
                        <m:chr m:val="↔"/>
                        <m:vertJc m:val="bot"/>
                        <m:ctrlPr>
                          <a:rPr lang="en-IN" i="1">
                            <a:latin typeface="Cambria Math" panose="02040503050406030204" pitchFamily="18" charset="0"/>
                            <a:ea typeface="Cambria Math" panose="02040503050406030204" pitchFamily="18" charset="0"/>
                          </a:rPr>
                        </m:ctrlPr>
                      </m:groupChrPr>
                      <m:e>
                        <m:r>
                          <m:rPr>
                            <m:brk m:alnAt="2"/>
                          </m:rPr>
                          <a:rPr lang="en-IN" i="1">
                            <a:latin typeface="Cambria Math" panose="02040503050406030204" pitchFamily="18" charset="0"/>
                            <a:ea typeface="Cambria Math" panose="02040503050406030204" pitchFamily="18" charset="0"/>
                          </a:rPr>
                          <m:t>𝐹</m:t>
                        </m:r>
                        <m:r>
                          <a:rPr lang="en-IN" i="1">
                            <a:latin typeface="Cambria Math" panose="02040503050406030204" pitchFamily="18" charset="0"/>
                            <a:ea typeface="Cambria Math" panose="02040503050406030204" pitchFamily="18" charset="0"/>
                          </a:rPr>
                          <m:t>𝑇</m:t>
                        </m:r>
                      </m:e>
                    </m:groupChr>
                    <m:r>
                      <a:rPr lang="en-IN" i="1">
                        <a:latin typeface="Cambria Math" panose="02040503050406030204" pitchFamily="18" charset="0"/>
                        <a:ea typeface="Cambria Math" panose="02040503050406030204" pitchFamily="18" charset="0"/>
                      </a:rPr>
                      <m:t>𝑋</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𝜔</m:t>
                        </m:r>
                      </m:e>
                    </m:d>
                  </m:oMath>
                </a14:m>
                <a:endParaRPr lang="en-IN" dirty="0">
                  <a:ea typeface="Cambria Math" panose="02040503050406030204" pitchFamily="18" charset="0"/>
                </a:endParaRPr>
              </a:p>
              <a:p>
                <a:r>
                  <a:rPr lang="en-IN" dirty="0"/>
                  <a:t>The modulation property of continuous-time Fourier transform states that:</a:t>
                </a:r>
              </a:p>
              <a:p>
                <a:pPr lvl="1"/>
                <a:r>
                  <a:rPr lang="en-IN" dirty="0"/>
                  <a:t>If a continuous-time function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dirty="0"/>
                  <a:t> is multiplied by </a:t>
                </a:r>
                <a14:m>
                  <m:oMath xmlns:m="http://schemas.openxmlformats.org/officeDocument/2006/math">
                    <m:r>
                      <a:rPr lang="en-IN" b="0" i="1" smtClean="0">
                        <a:latin typeface="Cambria Math" panose="02040503050406030204" pitchFamily="18" charset="0"/>
                      </a:rPr>
                      <m:t>𝑐𝑜𝑠</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𝜔</m:t>
                        </m:r>
                      </m:e>
                      <m:sub>
                        <m:r>
                          <a:rPr lang="en-IN" b="0" i="1" smtClean="0">
                            <a:latin typeface="Cambria Math" panose="02040503050406030204" pitchFamily="18" charset="0"/>
                          </a:rPr>
                          <m:t>0</m:t>
                        </m:r>
                      </m:sub>
                    </m:sSub>
                    <m:r>
                      <a:rPr lang="en-IN" b="0" i="1" smtClean="0">
                        <a:latin typeface="Cambria Math" panose="02040503050406030204" pitchFamily="18" charset="0"/>
                      </a:rPr>
                      <m:t>𝑡</m:t>
                    </m:r>
                  </m:oMath>
                </a14:m>
                <a:r>
                  <a:rPr lang="en-IN" dirty="0"/>
                  <a:t>, then its frequency spectrum gets translated up and down in frequency by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𝜔</m:t>
                        </m:r>
                      </m:e>
                      <m:sub>
                        <m:r>
                          <a:rPr lang="en-IN" b="0" i="1" smtClean="0">
                            <a:latin typeface="Cambria Math" panose="02040503050406030204" pitchFamily="18" charset="0"/>
                          </a:rPr>
                          <m:t>0</m:t>
                        </m:r>
                      </m:sub>
                    </m:sSub>
                  </m:oMath>
                </a14:m>
                <a:r>
                  <a:rPr lang="en-IN" dirty="0"/>
                  <a:t>, therefore</a:t>
                </a:r>
              </a:p>
              <a:p>
                <a:r>
                  <a:rPr lang="en-IN" dirty="0"/>
                  <a:t>Proof</a:t>
                </a:r>
              </a:p>
              <a:p>
                <a:pPr lvl="1"/>
                <a14:m>
                  <m:oMath xmlns:m="http://schemas.openxmlformats.org/officeDocument/2006/math">
                    <m:r>
                      <a:rPr lang="en-IN" b="0" i="1" smtClean="0">
                        <a:latin typeface="Cambria Math" panose="02040503050406030204" pitchFamily="18" charset="0"/>
                        <a:ea typeface="Cambria Math" panose="02040503050406030204" pitchFamily="18" charset="0"/>
                      </a:rPr>
                      <m:t>ℱ</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r>
                      <a:rPr lang="en-IN" b="0" i="1" smtClean="0">
                        <a:latin typeface="Cambria Math" panose="02040503050406030204" pitchFamily="18" charset="0"/>
                        <a:ea typeface="Cambria Math" panose="02040503050406030204" pitchFamily="18" charset="0"/>
                      </a:rPr>
                      <m:t>=</m:t>
                    </m:r>
                    <m:nary>
                      <m:naryPr>
                        <m:limLoc m:val="undOvr"/>
                        <m:ctrlPr>
                          <a:rPr lang="en-IN" b="0" i="1" smtClean="0">
                            <a:latin typeface="Cambria Math" panose="02040503050406030204" pitchFamily="18" charset="0"/>
                            <a:ea typeface="Cambria Math" panose="02040503050406030204" pitchFamily="18" charset="0"/>
                          </a:rPr>
                        </m:ctrlPr>
                      </m:naryPr>
                      <m:sub>
                        <m:r>
                          <m:rPr>
                            <m:brk m:alnAt="24"/>
                          </m:rP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m:t>
                        </m:r>
                      </m:sub>
                      <m:sup>
                        <m:r>
                          <a:rPr lang="en-IN" b="0" i="1" smtClean="0">
                            <a:latin typeface="Cambria Math" panose="02040503050406030204" pitchFamily="18" charset="0"/>
                            <a:ea typeface="Cambria Math" panose="02040503050406030204" pitchFamily="18" charset="0"/>
                          </a:rPr>
                          <m:t>∞</m:t>
                        </m:r>
                      </m:sup>
                      <m:e>
                        <m:r>
                          <a:rPr lang="en-IN" b="0" i="1" smtClean="0">
                            <a:latin typeface="Cambria Math" panose="02040503050406030204" pitchFamily="18" charset="0"/>
                            <a:ea typeface="Cambria Math" panose="02040503050406030204" pitchFamily="18" charset="0"/>
                          </a:rPr>
                          <m:t>𝑥</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𝑒</m:t>
                            </m:r>
                          </m:e>
                          <m:sup>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𝑗</m:t>
                            </m:r>
                            <m:r>
                              <a:rPr lang="en-IN" b="0" i="1" smtClean="0">
                                <a:latin typeface="Cambria Math" panose="02040503050406030204" pitchFamily="18" charset="0"/>
                                <a:ea typeface="Cambria Math" panose="02040503050406030204" pitchFamily="18" charset="0"/>
                              </a:rPr>
                              <m:t>𝜔</m:t>
                            </m:r>
                            <m:r>
                              <a:rPr lang="en-IN" b="0" i="1" smtClean="0">
                                <a:latin typeface="Cambria Math" panose="02040503050406030204" pitchFamily="18" charset="0"/>
                                <a:ea typeface="Cambria Math" panose="02040503050406030204" pitchFamily="18" charset="0"/>
                              </a:rPr>
                              <m:t>𝑡</m:t>
                            </m:r>
                          </m:sup>
                        </m:sSup>
                        <m:r>
                          <a:rPr lang="en-IN" b="0" i="1" smtClean="0">
                            <a:latin typeface="Cambria Math" panose="02040503050406030204" pitchFamily="18" charset="0"/>
                            <a:ea typeface="Cambria Math" panose="02040503050406030204" pitchFamily="18" charset="0"/>
                          </a:rPr>
                          <m:t>𝑑𝑡</m:t>
                        </m:r>
                      </m:e>
                    </m:nary>
                  </m:oMath>
                </a14:m>
                <a:endParaRPr lang="en-IN" b="0" dirty="0">
                  <a:ea typeface="Cambria Math" panose="02040503050406030204" pitchFamily="18" charset="0"/>
                </a:endParaRPr>
              </a:p>
              <a:p>
                <a:pPr lvl="1"/>
                <a14:m>
                  <m:oMath xmlns:m="http://schemas.openxmlformats.org/officeDocument/2006/math">
                    <m:r>
                      <a:rPr lang="en-IN" b="0" i="1" smtClean="0">
                        <a:latin typeface="Cambria Math" panose="02040503050406030204" pitchFamily="18" charset="0"/>
                        <a:ea typeface="Cambria Math" panose="02040503050406030204" pitchFamily="18" charset="0"/>
                      </a:rPr>
                      <m:t>ℱ</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r>
                          <a:rPr lang="en-IN" b="0" i="1" smtClean="0">
                            <a:latin typeface="Cambria Math" panose="02040503050406030204" pitchFamily="18" charset="0"/>
                            <a:ea typeface="Cambria Math" panose="02040503050406030204" pitchFamily="18" charset="0"/>
                          </a:rPr>
                          <m:t>𝑐𝑜𝑠</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𝜔</m:t>
                            </m:r>
                          </m:e>
                          <m:sub>
                            <m:r>
                              <a:rPr lang="en-IN" b="0" i="1" smtClean="0">
                                <a:latin typeface="Cambria Math" panose="02040503050406030204" pitchFamily="18" charset="0"/>
                                <a:ea typeface="Cambria Math" panose="02040503050406030204" pitchFamily="18" charset="0"/>
                              </a:rPr>
                              <m:t>0</m:t>
                            </m:r>
                          </m:sub>
                        </m:sSub>
                        <m:r>
                          <a:rPr lang="en-IN" b="0" i="1" smtClean="0">
                            <a:latin typeface="Cambria Math" panose="02040503050406030204" pitchFamily="18" charset="0"/>
                            <a:ea typeface="Cambria Math" panose="02040503050406030204" pitchFamily="18" charset="0"/>
                          </a:rPr>
                          <m:t>𝑡</m:t>
                        </m:r>
                      </m:e>
                    </m:d>
                    <m:r>
                      <a:rPr lang="en-IN" b="0" i="1" smtClean="0">
                        <a:latin typeface="Cambria Math" panose="02040503050406030204" pitchFamily="18" charset="0"/>
                        <a:ea typeface="Cambria Math" panose="02040503050406030204" pitchFamily="18" charset="0"/>
                      </a:rPr>
                      <m:t>=</m:t>
                    </m:r>
                    <m:nary>
                      <m:naryPr>
                        <m:limLoc m:val="undOvr"/>
                        <m:ctrlPr>
                          <a:rPr lang="en-IN" b="0" i="1" smtClean="0">
                            <a:latin typeface="Cambria Math" panose="02040503050406030204" pitchFamily="18" charset="0"/>
                            <a:ea typeface="Cambria Math" panose="02040503050406030204" pitchFamily="18" charset="0"/>
                          </a:rPr>
                        </m:ctrlPr>
                      </m:naryPr>
                      <m:sub>
                        <m:r>
                          <m:rPr>
                            <m:brk m:alnAt="24"/>
                          </m:rP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m:t>
                        </m:r>
                      </m:sub>
                      <m:sup>
                        <m:r>
                          <a:rPr lang="en-IN" b="0" i="1" smtClean="0">
                            <a:latin typeface="Cambria Math" panose="02040503050406030204" pitchFamily="18" charset="0"/>
                            <a:ea typeface="Cambria Math" panose="02040503050406030204" pitchFamily="18" charset="0"/>
                          </a:rPr>
                          <m:t>∞</m:t>
                        </m:r>
                      </m:sup>
                      <m:e>
                        <m:r>
                          <a:rPr lang="en-IN" b="0" i="1" smtClean="0">
                            <a:latin typeface="Cambria Math" panose="02040503050406030204" pitchFamily="18" charset="0"/>
                            <a:ea typeface="Cambria Math" panose="02040503050406030204" pitchFamily="18" charset="0"/>
                          </a:rPr>
                          <m:t>𝑥</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r>
                          <a:rPr lang="en-IN" b="0" i="1" smtClean="0">
                            <a:latin typeface="Cambria Math" panose="02040503050406030204" pitchFamily="18" charset="0"/>
                            <a:ea typeface="Cambria Math" panose="02040503050406030204" pitchFamily="18" charset="0"/>
                          </a:rPr>
                          <m:t>𝑐𝑜𝑠</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𝜔</m:t>
                            </m:r>
                          </m:e>
                          <m:sub>
                            <m:r>
                              <a:rPr lang="en-IN" b="0" i="1" smtClean="0">
                                <a:latin typeface="Cambria Math" panose="02040503050406030204" pitchFamily="18" charset="0"/>
                                <a:ea typeface="Cambria Math" panose="02040503050406030204" pitchFamily="18" charset="0"/>
                              </a:rPr>
                              <m:t>0</m:t>
                            </m:r>
                          </m:sub>
                        </m:sSub>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 </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𝑒</m:t>
                            </m:r>
                          </m:e>
                          <m:sup>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𝑗</m:t>
                            </m:r>
                            <m:r>
                              <a:rPr lang="en-IN" i="1">
                                <a:latin typeface="Cambria Math" panose="02040503050406030204" pitchFamily="18" charset="0"/>
                                <a:ea typeface="Cambria Math" panose="02040503050406030204" pitchFamily="18" charset="0"/>
                              </a:rPr>
                              <m:t>𝜔</m:t>
                            </m:r>
                            <m:r>
                              <a:rPr lang="en-IN" b="0" i="1" smtClean="0">
                                <a:latin typeface="Cambria Math" panose="02040503050406030204" pitchFamily="18" charset="0"/>
                                <a:ea typeface="Cambria Math" panose="02040503050406030204" pitchFamily="18" charset="0"/>
                              </a:rPr>
                              <m:t>𝑡</m:t>
                            </m:r>
                          </m:sup>
                        </m:sSup>
                        <m:r>
                          <a:rPr lang="en-IN" b="0" i="1" smtClean="0">
                            <a:latin typeface="Cambria Math" panose="02040503050406030204" pitchFamily="18" charset="0"/>
                            <a:ea typeface="Cambria Math" panose="02040503050406030204" pitchFamily="18" charset="0"/>
                          </a:rPr>
                          <m:t>𝑑𝑡</m:t>
                        </m:r>
                      </m:e>
                    </m:nary>
                  </m:oMath>
                </a14:m>
                <a:endParaRPr lang="en-IN" b="0" dirty="0">
                  <a:ea typeface="Cambria Math" panose="02040503050406030204" pitchFamily="18" charset="0"/>
                </a:endParaRPr>
              </a:p>
              <a:p>
                <a:pPr lvl="1"/>
                <a:r>
                  <a:rPr lang="en-IN" dirty="0">
                    <a:ea typeface="Cambria Math" panose="02040503050406030204" pitchFamily="18" charset="0"/>
                  </a:rPr>
                  <a:t>Per Euler’s formula, </a:t>
                </a:r>
                <a14:m>
                  <m:oMath xmlns:m="http://schemas.openxmlformats.org/officeDocument/2006/math">
                    <m:func>
                      <m:funcPr>
                        <m:ctrlPr>
                          <a:rPr lang="en-IN" b="0" i="1" smtClean="0">
                            <a:latin typeface="Cambria Math" panose="02040503050406030204" pitchFamily="18" charset="0"/>
                            <a:ea typeface="Cambria Math" panose="02040503050406030204" pitchFamily="18" charset="0"/>
                          </a:rPr>
                        </m:ctrlPr>
                      </m:funcPr>
                      <m:fName>
                        <m:r>
                          <a:rPr lang="en-IN" b="0" i="1" smtClean="0">
                            <a:latin typeface="Cambria Math" panose="02040503050406030204" pitchFamily="18" charset="0"/>
                            <a:ea typeface="Cambria Math" panose="02040503050406030204" pitchFamily="18" charset="0"/>
                          </a:rPr>
                          <m:t>𝑐𝑜𝑠</m:t>
                        </m:r>
                      </m:fName>
                      <m:e>
                        <m:d>
                          <m:dPr>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𝜔</m:t>
                                </m:r>
                              </m:e>
                              <m:sub>
                                <m:r>
                                  <a:rPr lang="en-IN" b="0" i="1" smtClean="0">
                                    <a:latin typeface="Cambria Math" panose="02040503050406030204" pitchFamily="18" charset="0"/>
                                    <a:ea typeface="Cambria Math" panose="02040503050406030204" pitchFamily="18" charset="0"/>
                                  </a:rPr>
                                  <m:t>0</m:t>
                                </m:r>
                              </m:sub>
                            </m:sSub>
                            <m:r>
                              <a:rPr lang="en-IN" b="0" i="1" smtClean="0">
                                <a:latin typeface="Cambria Math" panose="02040503050406030204" pitchFamily="18" charset="0"/>
                                <a:ea typeface="Cambria Math" panose="02040503050406030204" pitchFamily="18" charset="0"/>
                              </a:rPr>
                              <m:t>𝑡</m:t>
                            </m:r>
                          </m:e>
                        </m:d>
                      </m:e>
                    </m:func>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2</m:t>
                        </m:r>
                      </m:den>
                    </m:f>
                    <m:d>
                      <m:dPr>
                        <m:begChr m:val="["/>
                        <m:endChr m:val="]"/>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𝑒</m:t>
                            </m:r>
                          </m:e>
                          <m:sup>
                            <m:r>
                              <a:rPr lang="en-IN" b="0" i="1" smtClean="0">
                                <a:latin typeface="Cambria Math" panose="02040503050406030204" pitchFamily="18" charset="0"/>
                                <a:ea typeface="Cambria Math" panose="02040503050406030204" pitchFamily="18" charset="0"/>
                              </a:rPr>
                              <m:t>𝑗</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𝜔</m:t>
                                </m:r>
                              </m:e>
                              <m:sub>
                                <m:r>
                                  <a:rPr lang="en-IN" b="0" i="1" smtClean="0">
                                    <a:latin typeface="Cambria Math" panose="02040503050406030204" pitchFamily="18" charset="0"/>
                                    <a:ea typeface="Cambria Math" panose="02040503050406030204" pitchFamily="18" charset="0"/>
                                  </a:rPr>
                                  <m:t>0</m:t>
                                </m:r>
                              </m:sub>
                            </m:sSub>
                            <m:r>
                              <a:rPr lang="en-IN" b="0" i="1" smtClean="0">
                                <a:latin typeface="Cambria Math" panose="02040503050406030204" pitchFamily="18" charset="0"/>
                                <a:ea typeface="Cambria Math" panose="02040503050406030204" pitchFamily="18" charset="0"/>
                              </a:rPr>
                              <m:t>𝑡</m:t>
                            </m:r>
                          </m:sup>
                        </m:sSup>
                        <m:r>
                          <a:rPr lang="en-IN" b="0"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𝑒</m:t>
                            </m:r>
                          </m:e>
                          <m:sup>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𝑗</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𝜔</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𝑡</m:t>
                            </m:r>
                          </m:sup>
                        </m:sSup>
                      </m:e>
                    </m:d>
                  </m:oMath>
                </a14:m>
                <a:endParaRPr lang="en-IN" b="0" i="1" dirty="0">
                  <a:latin typeface="Cambria Math" panose="02040503050406030204" pitchFamily="18" charset="0"/>
                  <a:ea typeface="Cambria Math" panose="02040503050406030204" pitchFamily="18" charset="0"/>
                </a:endParaRPr>
              </a:p>
              <a:p>
                <a:pPr lvl="2"/>
                <a14:m>
                  <m:oMath xmlns:m="http://schemas.openxmlformats.org/officeDocument/2006/math">
                    <m:r>
                      <a:rPr lang="en-IN" b="0" i="1" smtClean="0">
                        <a:latin typeface="Cambria Math" panose="02040503050406030204" pitchFamily="18" charset="0"/>
                        <a:ea typeface="Cambria Math" panose="02040503050406030204" pitchFamily="18" charset="0"/>
                      </a:rPr>
                      <m:t>𝑅𝑒𝑚𝑒𝑚𝑏𝑒𝑟</m:t>
                    </m:r>
                    <m:r>
                      <a:rPr lang="en-IN" b="0" i="1" smtClean="0">
                        <a:latin typeface="Cambria Math" panose="02040503050406030204" pitchFamily="18" charset="0"/>
                        <a:ea typeface="Cambria Math" panose="02040503050406030204" pitchFamily="18" charset="0"/>
                      </a:rPr>
                      <m:t> </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𝑒</m:t>
                        </m:r>
                      </m:e>
                      <m:sup>
                        <m:r>
                          <a:rPr lang="en-IN" b="0" i="1" smtClean="0">
                            <a:latin typeface="Cambria Math" panose="02040503050406030204" pitchFamily="18" charset="0"/>
                            <a:ea typeface="Cambria Math" panose="02040503050406030204" pitchFamily="18" charset="0"/>
                          </a:rPr>
                          <m:t>𝑗</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𝜔</m:t>
                            </m:r>
                          </m:e>
                          <m:sub>
                            <m:r>
                              <a:rPr lang="en-IN" b="0" i="1" smtClean="0">
                                <a:latin typeface="Cambria Math" panose="02040503050406030204" pitchFamily="18" charset="0"/>
                                <a:ea typeface="Cambria Math" panose="02040503050406030204" pitchFamily="18" charset="0"/>
                              </a:rPr>
                              <m:t>0</m:t>
                            </m:r>
                          </m:sub>
                        </m:sSub>
                        <m:r>
                          <a:rPr lang="en-IN" b="0" i="1" smtClean="0">
                            <a:latin typeface="Cambria Math" panose="02040503050406030204" pitchFamily="18" charset="0"/>
                            <a:ea typeface="Cambria Math" panose="02040503050406030204" pitchFamily="18" charset="0"/>
                          </a:rPr>
                          <m:t>𝑡</m:t>
                        </m:r>
                      </m:sup>
                    </m:sSup>
                    <m:r>
                      <a:rPr lang="en-IN" b="0" i="1" smtClean="0">
                        <a:latin typeface="Cambria Math" panose="02040503050406030204" pitchFamily="18" charset="0"/>
                        <a:ea typeface="Cambria Math" panose="02040503050406030204" pitchFamily="18" charset="0"/>
                      </a:rPr>
                      <m:t>=</m:t>
                    </m:r>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cos</m:t>
                        </m:r>
                      </m:fName>
                      <m:e>
                        <m:d>
                          <m:dPr>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𝜔</m:t>
                                </m:r>
                              </m:e>
                              <m:sub>
                                <m:r>
                                  <a:rPr lang="en-IN" b="0" i="1" smtClean="0">
                                    <a:latin typeface="Cambria Math" panose="02040503050406030204" pitchFamily="18" charset="0"/>
                                    <a:ea typeface="Cambria Math" panose="02040503050406030204" pitchFamily="18" charset="0"/>
                                  </a:rPr>
                                  <m:t>0</m:t>
                                </m:r>
                              </m:sub>
                            </m:sSub>
                            <m:r>
                              <a:rPr lang="en-IN" b="0" i="1" smtClean="0">
                                <a:latin typeface="Cambria Math" panose="02040503050406030204" pitchFamily="18" charset="0"/>
                                <a:ea typeface="Cambria Math" panose="02040503050406030204" pitchFamily="18" charset="0"/>
                              </a:rPr>
                              <m:t>𝑡</m:t>
                            </m:r>
                          </m:e>
                        </m:d>
                      </m:e>
                    </m:func>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𝑗𝑠𝑖𝑛</m:t>
                    </m:r>
                    <m:d>
                      <m:dPr>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𝜔</m:t>
                            </m:r>
                          </m:e>
                          <m:sub>
                            <m:r>
                              <a:rPr lang="en-IN" b="0" i="1" smtClean="0">
                                <a:latin typeface="Cambria Math" panose="02040503050406030204" pitchFamily="18" charset="0"/>
                                <a:ea typeface="Cambria Math" panose="02040503050406030204" pitchFamily="18" charset="0"/>
                              </a:rPr>
                              <m:t>0</m:t>
                            </m:r>
                          </m:sub>
                        </m:sSub>
                        <m:r>
                          <a:rPr lang="en-IN" b="0" i="1" smtClean="0">
                            <a:latin typeface="Cambria Math" panose="02040503050406030204" pitchFamily="18" charset="0"/>
                            <a:ea typeface="Cambria Math" panose="02040503050406030204" pitchFamily="18" charset="0"/>
                          </a:rPr>
                          <m:t>𝑡</m:t>
                        </m:r>
                      </m:e>
                    </m:d>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𝑎𝑛𝑑</m:t>
                    </m:r>
                    <m:r>
                      <a:rPr lang="en-IN" b="0" i="1" smtClean="0">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𝑒</m:t>
                        </m:r>
                      </m:e>
                      <m:sup>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𝑗</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𝜔</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cos</m:t>
                        </m:r>
                      </m:fName>
                      <m:e>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𝜔</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𝑡</m:t>
                            </m:r>
                          </m:e>
                        </m:d>
                      </m:e>
                    </m:func>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𝑗𝑠𝑖𝑛</m:t>
                    </m:r>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𝜔</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𝑡</m:t>
                        </m:r>
                      </m:e>
                    </m:d>
                  </m:oMath>
                </a14:m>
                <a:endParaRPr lang="en-IN" dirty="0">
                  <a:ea typeface="Cambria Math" panose="02040503050406030204" pitchFamily="18" charset="0"/>
                </a:endParaRPr>
              </a:p>
              <a:p>
                <a:pPr lvl="1"/>
                <a14:m>
                  <m:oMath xmlns:m="http://schemas.openxmlformats.org/officeDocument/2006/math">
                    <m:r>
                      <a:rPr lang="en-IN" b="0" i="1" smtClean="0">
                        <a:latin typeface="Cambria Math" panose="02040503050406030204" pitchFamily="18" charset="0"/>
                        <a:ea typeface="Cambria Math" panose="02040503050406030204" pitchFamily="18" charset="0"/>
                      </a:rPr>
                      <m:t>⇒</m:t>
                    </m:r>
                    <m:nary>
                      <m:naryPr>
                        <m:limLoc m:val="undOvr"/>
                        <m:ctrlPr>
                          <a:rPr lang="en-IN" i="1">
                            <a:latin typeface="Cambria Math" panose="02040503050406030204" pitchFamily="18" charset="0"/>
                            <a:ea typeface="Cambria Math" panose="02040503050406030204" pitchFamily="18" charset="0"/>
                          </a:rPr>
                        </m:ctrlPr>
                      </m:naryPr>
                      <m:sub>
                        <m:r>
                          <m:rPr>
                            <m:brk m:alnAt="24"/>
                          </m:rP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m:t>
                        </m:r>
                      </m:sub>
                      <m:sup>
                        <m:r>
                          <a:rPr lang="en-IN" i="1">
                            <a:latin typeface="Cambria Math" panose="02040503050406030204" pitchFamily="18" charset="0"/>
                            <a:ea typeface="Cambria Math" panose="02040503050406030204" pitchFamily="18" charset="0"/>
                          </a:rPr>
                          <m:t>∞</m:t>
                        </m:r>
                      </m:sup>
                      <m:e>
                        <m:r>
                          <a:rPr lang="en-IN" i="1">
                            <a:latin typeface="Cambria Math" panose="02040503050406030204" pitchFamily="18" charset="0"/>
                            <a:ea typeface="Cambria Math" panose="02040503050406030204" pitchFamily="18" charset="0"/>
                          </a:rPr>
                          <m:t>𝑥</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𝑡</m:t>
                            </m:r>
                          </m:e>
                        </m:d>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2</m:t>
                            </m:r>
                          </m:den>
                        </m:f>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𝑒</m:t>
                                </m:r>
                              </m:e>
                              <m:sup>
                                <m:r>
                                  <a:rPr lang="en-IN" i="1">
                                    <a:latin typeface="Cambria Math" panose="02040503050406030204" pitchFamily="18" charset="0"/>
                                    <a:ea typeface="Cambria Math" panose="02040503050406030204" pitchFamily="18" charset="0"/>
                                  </a:rPr>
                                  <m:t>𝑗</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𝜔</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𝑒</m:t>
                                </m:r>
                              </m:e>
                              <m:sup>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𝑗</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𝜔</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𝑡</m:t>
                                </m:r>
                              </m:sup>
                            </m:sSup>
                          </m:e>
                        </m:d>
                        <m:r>
                          <m:rPr>
                            <m:nor/>
                          </m:rPr>
                          <a:rPr lang="en-IN" i="1" dirty="0">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𝑒</m:t>
                            </m:r>
                          </m:e>
                          <m:sup>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𝑗</m:t>
                            </m:r>
                            <m:r>
                              <a:rPr lang="en-IN" i="1">
                                <a:latin typeface="Cambria Math" panose="02040503050406030204" pitchFamily="18" charset="0"/>
                                <a:ea typeface="Cambria Math" panose="02040503050406030204" pitchFamily="18" charset="0"/>
                              </a:rPr>
                              <m:t>𝜔</m:t>
                            </m:r>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𝑑𝑡</m:t>
                        </m:r>
                      </m:e>
                    </m:nary>
                    <m:r>
                      <a:rPr lang="en-IN" b="0" i="1" smtClean="0">
                        <a:latin typeface="Cambria Math" panose="02040503050406030204" pitchFamily="18" charset="0"/>
                        <a:ea typeface="Cambria Math" panose="02040503050406030204" pitchFamily="18" charset="0"/>
                      </a:rPr>
                      <m:t>=</m:t>
                    </m:r>
                    <m:nary>
                      <m:naryPr>
                        <m:limLoc m:val="undOvr"/>
                        <m:ctrlPr>
                          <a:rPr lang="en-IN" i="1">
                            <a:latin typeface="Cambria Math" panose="02040503050406030204" pitchFamily="18" charset="0"/>
                            <a:ea typeface="Cambria Math" panose="02040503050406030204" pitchFamily="18" charset="0"/>
                          </a:rPr>
                        </m:ctrlPr>
                      </m:naryPr>
                      <m:sub>
                        <m:r>
                          <m:rPr>
                            <m:brk m:alnAt="24"/>
                          </m:rP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m:t>
                        </m:r>
                      </m:sub>
                      <m:sup>
                        <m:r>
                          <a:rPr lang="en-IN" i="1">
                            <a:latin typeface="Cambria Math" panose="02040503050406030204" pitchFamily="18" charset="0"/>
                            <a:ea typeface="Cambria Math" panose="02040503050406030204" pitchFamily="18" charset="0"/>
                          </a:rPr>
                          <m:t>∞</m:t>
                        </m:r>
                      </m:sup>
                      <m:e>
                        <m:r>
                          <a:rPr lang="en-IN" i="1">
                            <a:latin typeface="Cambria Math" panose="02040503050406030204" pitchFamily="18" charset="0"/>
                            <a:ea typeface="Cambria Math" panose="02040503050406030204" pitchFamily="18" charset="0"/>
                          </a:rPr>
                          <m:t>𝑥</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𝑡</m:t>
                            </m:r>
                          </m:e>
                        </m:d>
                        <m:f>
                          <m:fPr>
                            <m:ctrlPr>
                              <a:rPr lang="en-IN" i="1">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𝑒</m:t>
                                </m:r>
                              </m:e>
                              <m:sup>
                                <m:r>
                                  <a:rPr lang="en-IN" i="1">
                                    <a:latin typeface="Cambria Math" panose="02040503050406030204" pitchFamily="18" charset="0"/>
                                    <a:ea typeface="Cambria Math" panose="02040503050406030204" pitchFamily="18" charset="0"/>
                                  </a:rPr>
                                  <m:t>𝑗</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𝜔</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𝑒</m:t>
                                </m:r>
                              </m:e>
                              <m:sup>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𝑗</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𝜔</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𝑡</m:t>
                                </m:r>
                              </m:sup>
                            </m:sSup>
                            <m:r>
                              <a:rPr lang="en-IN" b="0" i="1" smtClean="0">
                                <a:latin typeface="Cambria Math" panose="02040503050406030204" pitchFamily="18" charset="0"/>
                                <a:ea typeface="Cambria Math" panose="02040503050406030204" pitchFamily="18" charset="0"/>
                              </a:rPr>
                              <m:t>)</m:t>
                            </m:r>
                          </m:num>
                          <m:den>
                            <m:r>
                              <a:rPr lang="en-IN" i="1">
                                <a:latin typeface="Cambria Math" panose="02040503050406030204" pitchFamily="18" charset="0"/>
                                <a:ea typeface="Cambria Math" panose="02040503050406030204" pitchFamily="18" charset="0"/>
                              </a:rPr>
                              <m:t>2</m:t>
                            </m:r>
                          </m:den>
                        </m:f>
                        <m:r>
                          <m:rPr>
                            <m:nor/>
                          </m:rPr>
                          <a:rPr lang="en-IN" i="1" dirty="0">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𝑒</m:t>
                            </m:r>
                          </m:e>
                          <m:sup>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𝑗</m:t>
                            </m:r>
                            <m:r>
                              <a:rPr lang="en-IN" i="1">
                                <a:latin typeface="Cambria Math" panose="02040503050406030204" pitchFamily="18" charset="0"/>
                                <a:ea typeface="Cambria Math" panose="02040503050406030204" pitchFamily="18" charset="0"/>
                              </a:rPr>
                              <m:t>𝜔</m:t>
                            </m:r>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𝑑𝑡</m:t>
                        </m:r>
                      </m:e>
                    </m:nary>
                  </m:oMath>
                </a14:m>
                <a:endParaRPr lang="en-IN" dirty="0">
                  <a:ea typeface="Cambria Math" panose="02040503050406030204" pitchFamily="18" charset="0"/>
                </a:endParaRPr>
              </a:p>
              <a:p>
                <a:pPr lvl="1"/>
                <a14:m>
                  <m:oMath xmlns:m="http://schemas.openxmlformats.org/officeDocument/2006/math">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2</m:t>
                        </m:r>
                      </m:den>
                    </m:f>
                    <m:nary>
                      <m:naryPr>
                        <m:limLoc m:val="undOvr"/>
                        <m:ctrlPr>
                          <a:rPr lang="en-IN" i="1">
                            <a:latin typeface="Cambria Math" panose="02040503050406030204" pitchFamily="18" charset="0"/>
                            <a:ea typeface="Cambria Math" panose="02040503050406030204" pitchFamily="18" charset="0"/>
                          </a:rPr>
                        </m:ctrlPr>
                      </m:naryPr>
                      <m:sub>
                        <m:r>
                          <m:rPr>
                            <m:brk m:alnAt="24"/>
                          </m:rP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m:t>
                        </m:r>
                      </m:sub>
                      <m:sup>
                        <m:r>
                          <a:rPr lang="en-IN" i="1">
                            <a:latin typeface="Cambria Math" panose="02040503050406030204" pitchFamily="18" charset="0"/>
                            <a:ea typeface="Cambria Math" panose="02040503050406030204" pitchFamily="18" charset="0"/>
                          </a:rPr>
                          <m:t>∞</m:t>
                        </m:r>
                      </m:sup>
                      <m:e>
                        <m:d>
                          <m:dPr>
                            <m:begChr m:val="["/>
                            <m:endChr m:val="]"/>
                            <m:ctrlPr>
                              <a:rPr lang="en-IN" b="0" i="1" smtClean="0">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𝑡</m:t>
                                </m:r>
                              </m:e>
                            </m:d>
                            <m:d>
                              <m:dPr>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𝑒</m:t>
                                    </m:r>
                                  </m:e>
                                  <m:sup>
                                    <m:r>
                                      <a:rPr lang="en-IN" i="1">
                                        <a:latin typeface="Cambria Math" panose="02040503050406030204" pitchFamily="18" charset="0"/>
                                        <a:ea typeface="Cambria Math" panose="02040503050406030204" pitchFamily="18" charset="0"/>
                                      </a:rPr>
                                      <m:t>𝑗</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𝜔</m:t>
                                        </m:r>
                                      </m:e>
                                      <m:sub>
                                        <m:r>
                                          <a:rPr lang="en-IN" b="0" i="1" smtClean="0">
                                            <a:latin typeface="Cambria Math" panose="02040503050406030204" pitchFamily="18" charset="0"/>
                                            <a:ea typeface="Cambria Math" panose="02040503050406030204" pitchFamily="18" charset="0"/>
                                          </a:rPr>
                                          <m:t>0</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𝜔</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𝑒</m:t>
                                    </m:r>
                                  </m:e>
                                  <m:sup>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𝑗</m:t>
                                    </m:r>
                                    <m:r>
                                      <a:rPr lang="en-IN" b="0" i="1" smtClean="0">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𝜔</m:t>
                                        </m:r>
                                      </m:e>
                                      <m:sub>
                                        <m:r>
                                          <a:rPr lang="en-IN" i="1">
                                            <a:latin typeface="Cambria Math" panose="02040503050406030204" pitchFamily="18" charset="0"/>
                                            <a:ea typeface="Cambria Math" panose="02040503050406030204" pitchFamily="18" charset="0"/>
                                          </a:rPr>
                                          <m:t>0</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𝜔</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𝑡</m:t>
                                    </m:r>
                                  </m:sup>
                                </m:sSup>
                              </m:e>
                            </m:d>
                          </m:e>
                        </m:d>
                        <m:r>
                          <a:rPr lang="en-IN" i="1">
                            <a:latin typeface="Cambria Math" panose="02040503050406030204" pitchFamily="18" charset="0"/>
                            <a:ea typeface="Cambria Math" panose="02040503050406030204" pitchFamily="18" charset="0"/>
                          </a:rPr>
                          <m:t>𝑑</m:t>
                        </m:r>
                        <m:r>
                          <a:rPr lang="en-IN" b="0" i="1" smtClean="0">
                            <a:latin typeface="Cambria Math" panose="02040503050406030204" pitchFamily="18" charset="0"/>
                            <a:ea typeface="Cambria Math" panose="02040503050406030204" pitchFamily="18" charset="0"/>
                          </a:rPr>
                          <m:t>𝑡</m:t>
                        </m:r>
                      </m:e>
                    </m:nary>
                  </m:oMath>
                </a14:m>
                <a:r>
                  <a:rPr lang="en-IN" dirty="0">
                    <a:ea typeface="Cambria Math" panose="02040503050406030204" pitchFamily="18" charset="0"/>
                  </a:rPr>
                  <a:t>=</a:t>
                </a:r>
                <a14:m>
                  <m:oMath xmlns:m="http://schemas.openxmlformats.org/officeDocument/2006/math">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2</m:t>
                        </m:r>
                      </m:den>
                    </m:f>
                    <m:nary>
                      <m:naryPr>
                        <m:limLoc m:val="undOvr"/>
                        <m:ctrlPr>
                          <a:rPr lang="en-IN" i="1">
                            <a:latin typeface="Cambria Math" panose="02040503050406030204" pitchFamily="18" charset="0"/>
                            <a:ea typeface="Cambria Math" panose="02040503050406030204" pitchFamily="18" charset="0"/>
                          </a:rPr>
                        </m:ctrlPr>
                      </m:naryPr>
                      <m:sub>
                        <m:r>
                          <m:rPr>
                            <m:brk m:alnAt="24"/>
                          </m:rP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m:t>
                        </m:r>
                      </m:sub>
                      <m:sup>
                        <m:r>
                          <a:rPr lang="en-IN" i="1">
                            <a:latin typeface="Cambria Math" panose="02040503050406030204" pitchFamily="18" charset="0"/>
                            <a:ea typeface="Cambria Math" panose="02040503050406030204" pitchFamily="18" charset="0"/>
                          </a:rPr>
                          <m:t>∞</m:t>
                        </m:r>
                      </m:sup>
                      <m:e>
                        <m:r>
                          <a:rPr lang="en-IN" i="1">
                            <a:latin typeface="Cambria Math" panose="02040503050406030204" pitchFamily="18" charset="0"/>
                            <a:ea typeface="Cambria Math" panose="02040503050406030204" pitchFamily="18" charset="0"/>
                          </a:rPr>
                          <m:t>𝑥</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𝑡</m:t>
                            </m:r>
                          </m:e>
                        </m:d>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𝑒</m:t>
                            </m:r>
                          </m:e>
                          <m:sup>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𝑗</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𝜔</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𝜔</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𝑡</m:t>
                            </m:r>
                          </m:sup>
                        </m:sSup>
                        <m:r>
                          <a:rPr lang="en-IN" b="0" i="1" smtClean="0">
                            <a:latin typeface="Cambria Math" panose="02040503050406030204" pitchFamily="18" charset="0"/>
                            <a:ea typeface="Cambria Math" panose="02040503050406030204" pitchFamily="18" charset="0"/>
                          </a:rPr>
                          <m:t>𝑑𝑡</m:t>
                        </m:r>
                        <m:r>
                          <a:rPr lang="en-IN" b="0" i="1" smtClean="0">
                            <a:latin typeface="Cambria Math" panose="02040503050406030204" pitchFamily="18" charset="0"/>
                            <a:ea typeface="Cambria Math" panose="02040503050406030204" pitchFamily="18" charset="0"/>
                          </a:rPr>
                          <m:t>+ </m:t>
                        </m:r>
                        <m:nary>
                          <m:naryPr>
                            <m:limLoc m:val="undOvr"/>
                            <m:ctrlPr>
                              <a:rPr lang="en-IN" b="0" i="1" smtClean="0">
                                <a:latin typeface="Cambria Math" panose="02040503050406030204" pitchFamily="18" charset="0"/>
                                <a:ea typeface="Cambria Math" panose="02040503050406030204" pitchFamily="18" charset="0"/>
                              </a:rPr>
                            </m:ctrlPr>
                          </m:naryPr>
                          <m:sub>
                            <m:r>
                              <a:rPr lang="en-IN" b="0" i="1" smtClean="0">
                                <a:latin typeface="Cambria Math" panose="02040503050406030204" pitchFamily="18" charset="0"/>
                                <a:ea typeface="Cambria Math" panose="02040503050406030204" pitchFamily="18" charset="0"/>
                              </a:rPr>
                              <m:t>∞</m:t>
                            </m:r>
                          </m:sub>
                          <m:sup>
                            <m:r>
                              <a:rPr lang="en-IN" b="0" i="1" smtClean="0">
                                <a:latin typeface="Cambria Math" panose="02040503050406030204" pitchFamily="18" charset="0"/>
                                <a:ea typeface="Cambria Math" panose="02040503050406030204" pitchFamily="18" charset="0"/>
                              </a:rPr>
                              <m:t>∞</m:t>
                            </m:r>
                          </m:sup>
                          <m:e>
                            <m:sSup>
                              <m:sSupPr>
                                <m:ctrlPr>
                                  <a:rPr lang="en-IN" i="1">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𝑒</m:t>
                                </m:r>
                              </m:e>
                              <m:sup>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𝑗</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𝜔</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𝜔</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𝑑𝑡</m:t>
                            </m:r>
                          </m:e>
                        </m:nary>
                      </m:e>
                    </m:nary>
                  </m:oMath>
                </a14:m>
                <a:endParaRPr lang="en-IN" dirty="0">
                  <a:ea typeface="Cambria Math" panose="02040503050406030204" pitchFamily="18" charset="0"/>
                </a:endParaRPr>
              </a:p>
              <a:p>
                <a:pPr lvl="1"/>
                <a14:m>
                  <m:oMath xmlns:m="http://schemas.openxmlformats.org/officeDocument/2006/math">
                    <m:r>
                      <a:rPr lang="en-IN" b="0" i="1" dirty="0"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ℱ</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rPr>
                      <m:t>𝑥</m:t>
                    </m:r>
                    <m:d>
                      <m:dPr>
                        <m:ctrlPr>
                          <a:rPr lang="en-IN" i="1">
                            <a:latin typeface="Cambria Math" panose="02040503050406030204" pitchFamily="18" charset="0"/>
                          </a:rPr>
                        </m:ctrlPr>
                      </m:dPr>
                      <m:e>
                        <m:r>
                          <a:rPr lang="en-IN" i="1">
                            <a:latin typeface="Cambria Math" panose="02040503050406030204" pitchFamily="18" charset="0"/>
                          </a:rPr>
                          <m:t>𝑡</m:t>
                        </m:r>
                      </m:e>
                    </m:d>
                    <m:r>
                      <a:rPr lang="en-IN" i="1">
                        <a:latin typeface="Cambria Math" panose="02040503050406030204" pitchFamily="18" charset="0"/>
                      </a:rPr>
                      <m:t>𝑐𝑜𝑠</m:t>
                    </m:r>
                    <m:sSub>
                      <m:sSubPr>
                        <m:ctrlPr>
                          <a:rPr lang="en-IN" i="1">
                            <a:latin typeface="Cambria Math" panose="02040503050406030204" pitchFamily="18" charset="0"/>
                          </a:rPr>
                        </m:ctrlPr>
                      </m:sSubPr>
                      <m:e>
                        <m:r>
                          <a:rPr lang="en-IN" i="1">
                            <a:latin typeface="Cambria Math" panose="02040503050406030204" pitchFamily="18" charset="0"/>
                          </a:rPr>
                          <m:t>𝜔</m:t>
                        </m:r>
                      </m:e>
                      <m:sub>
                        <m:r>
                          <a:rPr lang="en-IN" i="1">
                            <a:latin typeface="Cambria Math" panose="02040503050406030204" pitchFamily="18" charset="0"/>
                          </a:rPr>
                          <m:t>0</m:t>
                        </m:r>
                      </m:sub>
                    </m:sSub>
                    <m:r>
                      <a:rPr lang="en-IN" b="0" i="1" smtClean="0">
                        <a:latin typeface="Cambria Math" panose="02040503050406030204" pitchFamily="18" charset="0"/>
                      </a:rPr>
                      <m:t>𝑡</m:t>
                    </m:r>
                    <m:r>
                      <a:rPr lang="en-IN" b="0" i="1" smtClean="0">
                        <a:latin typeface="Cambria Math" panose="02040503050406030204" pitchFamily="18" charset="0"/>
                      </a:rPr>
                      <m:t>]=</m:t>
                    </m:r>
                    <m:f>
                      <m:fPr>
                        <m:ctrlPr>
                          <a:rPr lang="en-IN" b="0" i="1" dirty="0" smtClean="0">
                            <a:latin typeface="Cambria Math" panose="02040503050406030204" pitchFamily="18" charset="0"/>
                            <a:ea typeface="Cambria Math" panose="02040503050406030204" pitchFamily="18" charset="0"/>
                          </a:rPr>
                        </m:ctrlPr>
                      </m:fPr>
                      <m:num>
                        <m:r>
                          <a:rPr lang="en-IN" b="0" i="1" dirty="0" smtClean="0">
                            <a:latin typeface="Cambria Math" panose="02040503050406030204" pitchFamily="18" charset="0"/>
                            <a:ea typeface="Cambria Math" panose="02040503050406030204" pitchFamily="18" charset="0"/>
                          </a:rPr>
                          <m:t>1</m:t>
                        </m:r>
                      </m:num>
                      <m:den>
                        <m:r>
                          <a:rPr lang="en-IN" b="0" i="1" dirty="0" smtClean="0">
                            <a:latin typeface="Cambria Math" panose="02040503050406030204" pitchFamily="18" charset="0"/>
                            <a:ea typeface="Cambria Math" panose="02040503050406030204" pitchFamily="18" charset="0"/>
                          </a:rPr>
                          <m:t>2</m:t>
                        </m:r>
                      </m:den>
                    </m:f>
                    <m:r>
                      <a:rPr lang="en-IN" b="0" i="1" dirty="0" smtClean="0">
                        <a:latin typeface="Cambria Math" panose="02040503050406030204" pitchFamily="18" charset="0"/>
                        <a:ea typeface="Cambria Math" panose="02040503050406030204" pitchFamily="18" charset="0"/>
                      </a:rPr>
                      <m:t>[</m:t>
                    </m:r>
                    <m:r>
                      <a:rPr lang="en-IN" b="0" i="1" dirty="0" smtClean="0">
                        <a:latin typeface="Cambria Math" panose="02040503050406030204" pitchFamily="18" charset="0"/>
                        <a:ea typeface="Cambria Math" panose="02040503050406030204" pitchFamily="18" charset="0"/>
                      </a:rPr>
                      <m:t>𝑋</m:t>
                    </m:r>
                    <m:r>
                      <a:rPr lang="en-IN" b="0" i="1" dirty="0" smtClean="0">
                        <a:latin typeface="Cambria Math" panose="02040503050406030204" pitchFamily="18" charset="0"/>
                        <a:ea typeface="Cambria Math" panose="02040503050406030204" pitchFamily="18" charset="0"/>
                      </a:rPr>
                      <m:t>(</m:t>
                    </m:r>
                    <m:r>
                      <a:rPr lang="en-IN" b="0" i="1" dirty="0" smtClean="0">
                        <a:latin typeface="Cambria Math" panose="02040503050406030204" pitchFamily="18" charset="0"/>
                        <a:ea typeface="Cambria Math" panose="02040503050406030204" pitchFamily="18" charset="0"/>
                      </a:rPr>
                      <m:t>𝜔</m:t>
                    </m:r>
                    <m:r>
                      <a:rPr lang="en-IN" b="0" i="1" dirty="0" smtClean="0">
                        <a:latin typeface="Cambria Math" panose="02040503050406030204" pitchFamily="18" charset="0"/>
                        <a:ea typeface="Cambria Math" panose="02040503050406030204" pitchFamily="18" charset="0"/>
                      </a:rPr>
                      <m:t>−</m:t>
                    </m:r>
                    <m:sSub>
                      <m:sSubPr>
                        <m:ctrlPr>
                          <a:rPr lang="en-IN" b="0" i="1" dirty="0" smtClean="0">
                            <a:latin typeface="Cambria Math" panose="02040503050406030204" pitchFamily="18" charset="0"/>
                            <a:ea typeface="Cambria Math" panose="02040503050406030204" pitchFamily="18" charset="0"/>
                          </a:rPr>
                        </m:ctrlPr>
                      </m:sSubPr>
                      <m:e>
                        <m:r>
                          <a:rPr lang="en-IN" b="0" i="1" dirty="0" smtClean="0">
                            <a:latin typeface="Cambria Math" panose="02040503050406030204" pitchFamily="18" charset="0"/>
                            <a:ea typeface="Cambria Math" panose="02040503050406030204" pitchFamily="18" charset="0"/>
                          </a:rPr>
                          <m:t>𝜔</m:t>
                        </m:r>
                      </m:e>
                      <m:sub>
                        <m:r>
                          <a:rPr lang="en-IN" b="0" i="1" dirty="0" smtClean="0">
                            <a:latin typeface="Cambria Math" panose="02040503050406030204" pitchFamily="18" charset="0"/>
                            <a:ea typeface="Cambria Math" panose="02040503050406030204" pitchFamily="18" charset="0"/>
                          </a:rPr>
                          <m:t>0</m:t>
                        </m:r>
                      </m:sub>
                    </m:sSub>
                    <m:r>
                      <a:rPr lang="en-IN" b="0" i="1" dirty="0" smtClean="0">
                        <a:latin typeface="Cambria Math" panose="02040503050406030204" pitchFamily="18" charset="0"/>
                        <a:ea typeface="Cambria Math" panose="02040503050406030204" pitchFamily="18" charset="0"/>
                      </a:rPr>
                      <m:t>+</m:t>
                    </m:r>
                    <m:r>
                      <a:rPr lang="en-IN" b="0" i="1" dirty="0" smtClean="0">
                        <a:latin typeface="Cambria Math" panose="02040503050406030204" pitchFamily="18" charset="0"/>
                        <a:ea typeface="Cambria Math" panose="02040503050406030204" pitchFamily="18" charset="0"/>
                      </a:rPr>
                      <m:t>𝑋</m:t>
                    </m:r>
                    <m:r>
                      <a:rPr lang="en-IN" b="0" i="1" dirty="0" smtClean="0">
                        <a:latin typeface="Cambria Math" panose="02040503050406030204" pitchFamily="18" charset="0"/>
                        <a:ea typeface="Cambria Math" panose="02040503050406030204" pitchFamily="18" charset="0"/>
                      </a:rPr>
                      <m:t>(</m:t>
                    </m:r>
                    <m:r>
                      <a:rPr lang="en-IN" b="0" i="1" dirty="0" smtClean="0">
                        <a:latin typeface="Cambria Math" panose="02040503050406030204" pitchFamily="18" charset="0"/>
                        <a:ea typeface="Cambria Math" panose="02040503050406030204" pitchFamily="18" charset="0"/>
                      </a:rPr>
                      <m:t>𝜔</m:t>
                    </m:r>
                    <m:r>
                      <a:rPr lang="en-IN" b="0" i="1" dirty="0" smtClean="0">
                        <a:latin typeface="Cambria Math" panose="02040503050406030204" pitchFamily="18" charset="0"/>
                        <a:ea typeface="Cambria Math" panose="02040503050406030204" pitchFamily="18" charset="0"/>
                      </a:rPr>
                      <m:t>+</m:t>
                    </m:r>
                    <m:sSub>
                      <m:sSubPr>
                        <m:ctrlPr>
                          <a:rPr lang="en-IN" b="0" i="1" dirty="0" smtClean="0">
                            <a:latin typeface="Cambria Math" panose="02040503050406030204" pitchFamily="18" charset="0"/>
                            <a:ea typeface="Cambria Math" panose="02040503050406030204" pitchFamily="18" charset="0"/>
                          </a:rPr>
                        </m:ctrlPr>
                      </m:sSubPr>
                      <m:e>
                        <m:r>
                          <a:rPr lang="en-IN" b="0" i="1" dirty="0" smtClean="0">
                            <a:latin typeface="Cambria Math" panose="02040503050406030204" pitchFamily="18" charset="0"/>
                            <a:ea typeface="Cambria Math" panose="02040503050406030204" pitchFamily="18" charset="0"/>
                          </a:rPr>
                          <m:t>𝜔</m:t>
                        </m:r>
                      </m:e>
                      <m:sub>
                        <m:r>
                          <a:rPr lang="en-IN" b="0" i="1" dirty="0" smtClean="0">
                            <a:latin typeface="Cambria Math" panose="02040503050406030204" pitchFamily="18" charset="0"/>
                            <a:ea typeface="Cambria Math" panose="02040503050406030204" pitchFamily="18" charset="0"/>
                          </a:rPr>
                          <m:t>0</m:t>
                        </m:r>
                      </m:sub>
                    </m:sSub>
                    <m:r>
                      <a:rPr lang="en-IN" b="0" i="1" dirty="0" smtClean="0">
                        <a:latin typeface="Cambria Math" panose="02040503050406030204" pitchFamily="18" charset="0"/>
                        <a:ea typeface="Cambria Math" panose="02040503050406030204" pitchFamily="18" charset="0"/>
                      </a:rPr>
                      <m:t>)]</m:t>
                    </m:r>
                  </m:oMath>
                </a14:m>
                <a:endParaRPr lang="en-IN" dirty="0">
                  <a:ea typeface="Cambria Math" panose="02040503050406030204" pitchFamily="18" charset="0"/>
                </a:endParaRPr>
              </a:p>
              <a:p>
                <a:pPr lvl="1"/>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𝑐𝑜𝑠</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𝜔</m:t>
                        </m:r>
                      </m:e>
                      <m:sub>
                        <m:r>
                          <a:rPr lang="en-IN" b="0" i="1" smtClean="0">
                            <a:latin typeface="Cambria Math" panose="02040503050406030204" pitchFamily="18" charset="0"/>
                          </a:rPr>
                          <m:t>0</m:t>
                        </m:r>
                      </m:sub>
                    </m:sSub>
                    <m:r>
                      <a:rPr lang="en-IN" b="0" i="1" smtClean="0">
                        <a:latin typeface="Cambria Math" panose="02040503050406030204" pitchFamily="18" charset="0"/>
                      </a:rPr>
                      <m:t>𝑡</m:t>
                    </m:r>
                    <m:groupChr>
                      <m:groupChrPr>
                        <m:chr m:val="↔"/>
                        <m:vertJc m:val="bot"/>
                        <m:ctrlPr>
                          <a:rPr lang="en-IN" i="1">
                            <a:latin typeface="Cambria Math" panose="02040503050406030204" pitchFamily="18" charset="0"/>
                            <a:ea typeface="Cambria Math" panose="02040503050406030204" pitchFamily="18" charset="0"/>
                          </a:rPr>
                        </m:ctrlPr>
                      </m:groupChrPr>
                      <m:e>
                        <m:r>
                          <m:rPr>
                            <m:brk m:alnAt="2"/>
                          </m:rPr>
                          <a:rPr lang="en-IN" i="1">
                            <a:latin typeface="Cambria Math" panose="02040503050406030204" pitchFamily="18" charset="0"/>
                            <a:ea typeface="Cambria Math" panose="02040503050406030204" pitchFamily="18" charset="0"/>
                          </a:rPr>
                          <m:t>𝐹</m:t>
                        </m:r>
                        <m:r>
                          <a:rPr lang="en-IN" i="1">
                            <a:latin typeface="Cambria Math" panose="02040503050406030204" pitchFamily="18" charset="0"/>
                            <a:ea typeface="Cambria Math" panose="02040503050406030204" pitchFamily="18" charset="0"/>
                          </a:rPr>
                          <m:t>𝑇</m:t>
                        </m:r>
                      </m:e>
                    </m:groupChr>
                  </m:oMath>
                </a14:m>
                <a:r>
                  <a:rPr lang="en-IN" dirty="0"/>
                  <a:t> </a:t>
                </a:r>
                <a14:m>
                  <m:oMath xmlns:m="http://schemas.openxmlformats.org/officeDocument/2006/math">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1</m:t>
                        </m:r>
                      </m:num>
                      <m:den>
                        <m:r>
                          <a:rPr lang="en-IN" b="0" i="1" dirty="0" smtClean="0">
                            <a:latin typeface="Cambria Math" panose="02040503050406030204" pitchFamily="18" charset="0"/>
                          </a:rPr>
                          <m:t>2</m:t>
                        </m:r>
                      </m:den>
                    </m:f>
                    <m:r>
                      <a:rPr lang="en-IN" b="0" i="1" dirty="0" smtClean="0">
                        <a:latin typeface="Cambria Math" panose="02040503050406030204" pitchFamily="18" charset="0"/>
                      </a:rPr>
                      <m:t>[</m:t>
                    </m:r>
                    <m:r>
                      <a:rPr lang="en-IN" b="0" i="1" dirty="0" smtClean="0">
                        <a:latin typeface="Cambria Math" panose="02040503050406030204" pitchFamily="18" charset="0"/>
                      </a:rPr>
                      <m:t>𝑋</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𝜔</m:t>
                        </m:r>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𝜔</m:t>
                            </m:r>
                          </m:e>
                          <m:sub>
                            <m:r>
                              <a:rPr lang="en-IN" b="0" i="1" dirty="0" smtClean="0">
                                <a:latin typeface="Cambria Math" panose="02040503050406030204" pitchFamily="18" charset="0"/>
                              </a:rPr>
                              <m:t>0</m:t>
                            </m:r>
                          </m:sub>
                        </m:sSub>
                      </m:e>
                    </m:d>
                    <m:r>
                      <a:rPr lang="en-IN" b="0" i="1" dirty="0" smtClean="0">
                        <a:latin typeface="Cambria Math" panose="02040503050406030204" pitchFamily="18" charset="0"/>
                      </a:rPr>
                      <m:t>+</m:t>
                    </m:r>
                    <m:r>
                      <a:rPr lang="en-IN" b="0" i="1" dirty="0" smtClean="0">
                        <a:latin typeface="Cambria Math" panose="02040503050406030204" pitchFamily="18" charset="0"/>
                      </a:rPr>
                      <m:t>𝑋</m:t>
                    </m:r>
                    <m:r>
                      <a:rPr lang="en-IN" b="0" i="1" dirty="0" smtClean="0">
                        <a:latin typeface="Cambria Math" panose="02040503050406030204" pitchFamily="18" charset="0"/>
                      </a:rPr>
                      <m:t>(</m:t>
                    </m:r>
                    <m:r>
                      <a:rPr lang="en-IN" b="0" i="1" dirty="0" smtClean="0">
                        <a:latin typeface="Cambria Math" panose="02040503050406030204" pitchFamily="18" charset="0"/>
                      </a:rPr>
                      <m:t>𝜔</m:t>
                    </m:r>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𝜔</m:t>
                        </m:r>
                      </m:e>
                      <m:sub>
                        <m:r>
                          <a:rPr lang="en-IN" b="0" i="1" dirty="0" smtClean="0">
                            <a:latin typeface="Cambria Math" panose="02040503050406030204" pitchFamily="18" charset="0"/>
                          </a:rPr>
                          <m:t>0</m:t>
                        </m:r>
                      </m:sub>
                    </m:sSub>
                    <m:r>
                      <a:rPr lang="en-IN" b="0" i="1" dirty="0" smtClean="0">
                        <a:latin typeface="Cambria Math" panose="02040503050406030204" pitchFamily="18" charset="0"/>
                      </a:rPr>
                      <m:t>)]</m:t>
                    </m:r>
                  </m:oMath>
                </a14:m>
                <a:endParaRPr lang="en-IN" dirty="0"/>
              </a:p>
              <a:p>
                <a:pPr lvl="1"/>
                <a:r>
                  <a:rPr lang="en-IN" dirty="0"/>
                  <a:t>Similarly when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multiplied by </a:t>
                </a:r>
                <a14:m>
                  <m:oMath xmlns:m="http://schemas.openxmlformats.org/officeDocument/2006/math">
                    <m:r>
                      <a:rPr lang="en-IN" b="0" i="1" smtClean="0">
                        <a:latin typeface="Cambria Math" panose="02040503050406030204" pitchFamily="18" charset="0"/>
                      </a:rPr>
                      <m:t>𝑠𝑖𝑛</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𝜔</m:t>
                        </m:r>
                      </m:e>
                      <m:sub>
                        <m:r>
                          <a:rPr lang="en-IN" b="0" i="1" smtClean="0">
                            <a:latin typeface="Cambria Math" panose="02040503050406030204" pitchFamily="18" charset="0"/>
                          </a:rPr>
                          <m:t>0</m:t>
                        </m:r>
                      </m:sub>
                    </m:sSub>
                    <m:r>
                      <a:rPr lang="en-IN" b="0" i="1" smtClean="0">
                        <a:latin typeface="Cambria Math" panose="02040503050406030204" pitchFamily="18" charset="0"/>
                      </a:rPr>
                      <m:t>𝑡</m:t>
                    </m:r>
                  </m:oMath>
                </a14:m>
                <a:endParaRPr lang="en-IN" b="0" dirty="0"/>
              </a:p>
              <a:p>
                <a:pPr lvl="2"/>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𝑠𝑖𝑛</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𝜔</m:t>
                        </m:r>
                      </m:e>
                      <m:sub>
                        <m:r>
                          <a:rPr lang="en-IN" b="0" i="1" smtClean="0">
                            <a:latin typeface="Cambria Math" panose="02040503050406030204" pitchFamily="18" charset="0"/>
                          </a:rPr>
                          <m:t>0</m:t>
                        </m:r>
                      </m:sub>
                    </m:sSub>
                    <m:r>
                      <a:rPr lang="en-IN" b="0" i="1" smtClean="0">
                        <a:latin typeface="Cambria Math" panose="02040503050406030204" pitchFamily="18" charset="0"/>
                      </a:rPr>
                      <m:t>𝑡</m:t>
                    </m:r>
                    <m:groupChr>
                      <m:groupChrPr>
                        <m:chr m:val="↔"/>
                        <m:vertJc m:val="bot"/>
                        <m:ctrlPr>
                          <a:rPr lang="en-IN" i="1">
                            <a:latin typeface="Cambria Math" panose="02040503050406030204" pitchFamily="18" charset="0"/>
                            <a:ea typeface="Cambria Math" panose="02040503050406030204" pitchFamily="18" charset="0"/>
                          </a:rPr>
                        </m:ctrlPr>
                      </m:groupChrPr>
                      <m:e>
                        <m:r>
                          <m:rPr>
                            <m:brk m:alnAt="2"/>
                          </m:rPr>
                          <a:rPr lang="en-IN" i="1">
                            <a:latin typeface="Cambria Math" panose="02040503050406030204" pitchFamily="18" charset="0"/>
                            <a:ea typeface="Cambria Math" panose="02040503050406030204" pitchFamily="18" charset="0"/>
                          </a:rPr>
                          <m:t>𝐹</m:t>
                        </m:r>
                        <m:r>
                          <a:rPr lang="en-IN" i="1">
                            <a:latin typeface="Cambria Math" panose="02040503050406030204" pitchFamily="18" charset="0"/>
                            <a:ea typeface="Cambria Math" panose="02040503050406030204" pitchFamily="18" charset="0"/>
                          </a:rPr>
                          <m:t>𝑇</m:t>
                        </m:r>
                      </m:e>
                    </m:groupChr>
                  </m:oMath>
                </a14:m>
                <a:r>
                  <a:rPr lang="en-IN" dirty="0"/>
                  <a:t> </a:t>
                </a:r>
                <a14:m>
                  <m:oMath xmlns:m="http://schemas.openxmlformats.org/officeDocument/2006/math">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1</m:t>
                        </m:r>
                      </m:num>
                      <m:den>
                        <m:r>
                          <a:rPr lang="en-IN" b="0" i="1" dirty="0" smtClean="0">
                            <a:latin typeface="Cambria Math" panose="02040503050406030204" pitchFamily="18" charset="0"/>
                          </a:rPr>
                          <m:t>2</m:t>
                        </m:r>
                      </m:den>
                    </m:f>
                    <m:r>
                      <a:rPr lang="en-IN" b="0" i="1" dirty="0" smtClean="0">
                        <a:latin typeface="Cambria Math" panose="02040503050406030204" pitchFamily="18" charset="0"/>
                      </a:rPr>
                      <m:t>[</m:t>
                    </m:r>
                    <m:r>
                      <a:rPr lang="en-IN" b="0" i="1" dirty="0" smtClean="0">
                        <a:latin typeface="Cambria Math" panose="02040503050406030204" pitchFamily="18" charset="0"/>
                      </a:rPr>
                      <m:t>𝑋</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𝜔</m:t>
                        </m:r>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𝜔</m:t>
                            </m:r>
                          </m:e>
                          <m:sub>
                            <m:r>
                              <a:rPr lang="en-IN" b="0" i="1" dirty="0" smtClean="0">
                                <a:latin typeface="Cambria Math" panose="02040503050406030204" pitchFamily="18" charset="0"/>
                              </a:rPr>
                              <m:t>0</m:t>
                            </m:r>
                          </m:sub>
                        </m:sSub>
                      </m:e>
                    </m:d>
                    <m:r>
                      <a:rPr lang="en-IN" b="0" i="1" dirty="0" smtClean="0">
                        <a:latin typeface="Cambria Math" panose="02040503050406030204" pitchFamily="18" charset="0"/>
                      </a:rPr>
                      <m:t>−</m:t>
                    </m:r>
                    <m:r>
                      <a:rPr lang="en-IN" b="0" i="1" dirty="0" smtClean="0">
                        <a:latin typeface="Cambria Math" panose="02040503050406030204" pitchFamily="18" charset="0"/>
                      </a:rPr>
                      <m:t>𝑋</m:t>
                    </m:r>
                    <m:r>
                      <a:rPr lang="en-IN" b="0" i="1" dirty="0" smtClean="0">
                        <a:latin typeface="Cambria Math" panose="02040503050406030204" pitchFamily="18" charset="0"/>
                      </a:rPr>
                      <m:t>(</m:t>
                    </m:r>
                    <m:r>
                      <a:rPr lang="en-IN" b="0" i="1" dirty="0" smtClean="0">
                        <a:latin typeface="Cambria Math" panose="02040503050406030204" pitchFamily="18" charset="0"/>
                      </a:rPr>
                      <m:t>𝜔</m:t>
                    </m:r>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𝜔</m:t>
                        </m:r>
                      </m:e>
                      <m:sub>
                        <m:r>
                          <a:rPr lang="en-IN" b="0" i="1" dirty="0" smtClean="0">
                            <a:latin typeface="Cambria Math" panose="02040503050406030204" pitchFamily="18" charset="0"/>
                          </a:rPr>
                          <m:t>0</m:t>
                        </m:r>
                      </m:sub>
                    </m:sSub>
                    <m:r>
                      <a:rPr lang="en-IN" b="0" i="1" dirty="0" smtClean="0">
                        <a:latin typeface="Cambria Math" panose="02040503050406030204" pitchFamily="18" charset="0"/>
                      </a:rPr>
                      <m:t>)]</m:t>
                    </m:r>
                  </m:oMath>
                </a14:m>
                <a:endParaRPr lang="en-IN" dirty="0"/>
              </a:p>
            </p:txBody>
          </p:sp>
        </mc:Choice>
        <mc:Fallback xmlns="">
          <p:sp>
            <p:nvSpPr>
              <p:cNvPr id="3" name="Content Placeholder 2">
                <a:extLst>
                  <a:ext uri="{FF2B5EF4-FFF2-40B4-BE49-F238E27FC236}">
                    <a16:creationId xmlns:a16="http://schemas.microsoft.com/office/drawing/2014/main" id="{8C1C6A73-AD14-6F97-448B-5A43E5CAF2F7}"/>
                  </a:ext>
                </a:extLst>
              </p:cNvPr>
              <p:cNvSpPr>
                <a:spLocks noGrp="1" noRot="1" noChangeAspect="1" noMove="1" noResize="1" noEditPoints="1" noAdjustHandles="1" noChangeArrowheads="1" noChangeShapeType="1" noTextEdit="1"/>
              </p:cNvSpPr>
              <p:nvPr>
                <p:ph sz="quarter" idx="10"/>
              </p:nvPr>
            </p:nvSpPr>
            <p:spPr>
              <a:blipFill>
                <a:blip r:embed="rId2"/>
                <a:stretch>
                  <a:fillRect t="-2252" r="-322"/>
                </a:stretch>
              </a:blipFill>
            </p:spPr>
            <p:txBody>
              <a:bodyPr/>
              <a:lstStyle/>
              <a:p>
                <a:r>
                  <a:rPr lang="en-IN">
                    <a:noFill/>
                  </a:rPr>
                  <a:t> </a:t>
                </a:r>
              </a:p>
            </p:txBody>
          </p:sp>
        </mc:Fallback>
      </mc:AlternateContent>
    </p:spTree>
    <p:extLst>
      <p:ext uri="{BB962C8B-B14F-4D97-AF65-F5344CB8AC3E}">
        <p14:creationId xmlns:p14="http://schemas.microsoft.com/office/powerpoint/2010/main" val="316820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6FC66-72DD-6462-6CFC-C265731E73C3}"/>
              </a:ext>
            </a:extLst>
          </p:cNvPr>
          <p:cNvSpPr>
            <a:spLocks noGrp="1"/>
          </p:cNvSpPr>
          <p:nvPr>
            <p:ph type="title"/>
          </p:nvPr>
        </p:nvSpPr>
        <p:spPr/>
        <p:txBody>
          <a:bodyPr/>
          <a:lstStyle/>
          <a:p>
            <a:r>
              <a:rPr lang="en-IN" dirty="0"/>
              <a:t>Communication System - Functional Block Diagram</a:t>
            </a:r>
          </a:p>
        </p:txBody>
      </p:sp>
      <p:pic>
        <p:nvPicPr>
          <p:cNvPr id="5" name="Content Placeholder 4">
            <a:extLst>
              <a:ext uri="{FF2B5EF4-FFF2-40B4-BE49-F238E27FC236}">
                <a16:creationId xmlns:a16="http://schemas.microsoft.com/office/drawing/2014/main" id="{89EC6440-B310-4A02-8F26-E55BDCC260C4}"/>
              </a:ext>
            </a:extLst>
          </p:cNvPr>
          <p:cNvPicPr>
            <a:picLocks noGrp="1" noChangeAspect="1"/>
          </p:cNvPicPr>
          <p:nvPr>
            <p:ph sz="quarter" idx="10"/>
          </p:nvPr>
        </p:nvPicPr>
        <p:blipFill>
          <a:blip r:embed="rId2"/>
          <a:stretch>
            <a:fillRect/>
          </a:stretch>
        </p:blipFill>
        <p:spPr>
          <a:xfrm>
            <a:off x="1613101" y="492140"/>
            <a:ext cx="8806025" cy="6116716"/>
          </a:xfrm>
        </p:spPr>
      </p:pic>
    </p:spTree>
    <p:extLst>
      <p:ext uri="{BB962C8B-B14F-4D97-AF65-F5344CB8AC3E}">
        <p14:creationId xmlns:p14="http://schemas.microsoft.com/office/powerpoint/2010/main" val="118433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0D5E-9206-CA2C-6DB1-978B70824721}"/>
              </a:ext>
            </a:extLst>
          </p:cNvPr>
          <p:cNvSpPr>
            <a:spLocks noGrp="1"/>
          </p:cNvSpPr>
          <p:nvPr>
            <p:ph type="title"/>
          </p:nvPr>
        </p:nvSpPr>
        <p:spPr/>
        <p:txBody>
          <a:bodyPr/>
          <a:lstStyle/>
          <a:p>
            <a:r>
              <a:rPr lang="en-IN" dirty="0"/>
              <a:t>Modulation Theorem of Fourier Transform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778695-B84A-3197-AE97-1A1F6119EB7D}"/>
                  </a:ext>
                </a:extLst>
              </p:cNvPr>
              <p:cNvSpPr>
                <a:spLocks noGrp="1"/>
              </p:cNvSpPr>
              <p:nvPr>
                <p:ph sz="quarter" idx="10"/>
              </p:nvPr>
            </p:nvSpPr>
            <p:spPr/>
            <p:txBody>
              <a:bodyPr>
                <a:normAutofit fontScale="85000" lnSpcReduction="10000"/>
              </a:bodyPr>
              <a:lstStyle/>
              <a:p>
                <a:r>
                  <a:rPr lang="en-US" dirty="0"/>
                  <a:t>The Fourier transform of a continuous-time signal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is:</a:t>
                </a:r>
              </a:p>
              <a:p>
                <a:pPr lvl="1"/>
                <a14:m>
                  <m:oMath xmlns:m="http://schemas.openxmlformats.org/officeDocument/2006/math">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r>
                      <a:rPr lang="en-US" b="0" i="1" smtClean="0">
                        <a:latin typeface="Cambria Math" panose="02040503050406030204" pitchFamily="18" charset="0"/>
                      </a:rPr>
                      <m:t>=</m:t>
                    </m:r>
                    <m:nary>
                      <m:naryPr>
                        <m:limLoc m:val="undOvr"/>
                        <m:ctrlPr>
                          <a:rPr lang="en-US" b="0" i="1" smtClean="0">
                            <a:latin typeface="Cambria Math" panose="02040503050406030204" pitchFamily="18" charset="0"/>
                          </a:rPr>
                        </m:ctrlPr>
                      </m:naryPr>
                      <m:sub>
                        <m:r>
                          <m:rPr>
                            <m:brk m:alnAt="24"/>
                          </m:rPr>
                          <a:rPr lang="en-US" b="0" i="1" smtClean="0">
                            <a:latin typeface="Cambria Math" panose="02040503050406030204" pitchFamily="18" charset="0"/>
                          </a:rPr>
                          <m:t>−</m:t>
                        </m:r>
                        <m:r>
                          <a:rPr lang="en-US" b="0" i="1" smtClean="0">
                            <a:latin typeface="Cambria Math" panose="02040503050406030204" pitchFamily="18" charset="0"/>
                          </a:rPr>
                          <m:t>∞</m:t>
                        </m:r>
                      </m:sub>
                      <m:sup>
                        <m:r>
                          <a:rPr lang="en-US" b="0" i="1" smtClean="0">
                            <a:latin typeface="Cambria Math" panose="02040503050406030204" pitchFamily="18" charset="0"/>
                          </a:rPr>
                          <m:t>∞</m:t>
                        </m:r>
                      </m:sup>
                      <m:e>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𝜔</m:t>
                            </m:r>
                            <m:r>
                              <a:rPr lang="en-US" b="0" i="1" smtClean="0">
                                <a:latin typeface="Cambria Math" panose="02040503050406030204" pitchFamily="18" charset="0"/>
                              </a:rPr>
                              <m:t>𝑡</m:t>
                            </m:r>
                          </m:sup>
                        </m:sSup>
                        <m:r>
                          <a:rPr lang="en-US" b="0" i="1" smtClean="0">
                            <a:latin typeface="Cambria Math" panose="02040503050406030204" pitchFamily="18" charset="0"/>
                          </a:rPr>
                          <m:t>𝑑𝑡</m:t>
                        </m:r>
                      </m:e>
                    </m:nary>
                  </m:oMath>
                </a14:m>
                <a:endParaRPr lang="en-US" b="0" dirty="0"/>
              </a:p>
              <a:p>
                <a:pPr lvl="1"/>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groupChr>
                      <m:groupChrPr>
                        <m:chr m:val="↔"/>
                        <m:vertJc m:val="bot"/>
                        <m:ctrlPr>
                          <a:rPr lang="en-IN" b="0" i="1" smtClean="0">
                            <a:latin typeface="Cambria Math" panose="02040503050406030204" pitchFamily="18" charset="0"/>
                          </a:rPr>
                        </m:ctrlPr>
                      </m:groupChrPr>
                      <m:e>
                        <m:r>
                          <m:rPr>
                            <m:brk m:alnAt="2"/>
                          </m:rPr>
                          <a:rPr lang="en-IN" b="0" i="1" smtClean="0">
                            <a:latin typeface="Cambria Math" panose="02040503050406030204" pitchFamily="18" charset="0"/>
                          </a:rPr>
                          <m:t>𝐹</m:t>
                        </m:r>
                        <m:r>
                          <a:rPr lang="en-IN" b="0" i="1" smtClean="0">
                            <a:latin typeface="Cambria Math" panose="02040503050406030204" pitchFamily="18" charset="0"/>
                          </a:rPr>
                          <m:t>𝑇</m:t>
                        </m:r>
                      </m:e>
                    </m:groupChr>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𝜔</m:t>
                    </m:r>
                    <m:r>
                      <a:rPr lang="en-IN" b="0" i="1" smtClean="0">
                        <a:latin typeface="Cambria Math" panose="02040503050406030204" pitchFamily="18" charset="0"/>
                      </a:rPr>
                      <m:t>)</m:t>
                    </m:r>
                  </m:oMath>
                </a14:m>
                <a:endParaRPr lang="en-IN" dirty="0"/>
              </a:p>
              <a:p>
                <a:r>
                  <a:rPr lang="en-IN" dirty="0"/>
                  <a:t>Modulation theorem of Fourier transform (aka Dual of shift theorem) states </a:t>
                </a:r>
              </a:p>
              <a:p>
                <a:pPr lvl="1"/>
                <a:r>
                  <a:rPr lang="en-IN" dirty="0"/>
                  <a:t>Multiplying a time-domain signal by a complex exponential in the time domain results in a frequency-domain shift in the Fourier transform of the signal</a:t>
                </a:r>
              </a:p>
              <a:p>
                <a:r>
                  <a:rPr lang="en-IN" dirty="0"/>
                  <a:t>Let’s say signal </a:t>
                </a:r>
                <a14:m>
                  <m:oMath xmlns:m="http://schemas.openxmlformats.org/officeDocument/2006/math">
                    <m:r>
                      <a:rPr lang="en-IN" i="1">
                        <a:latin typeface="Cambria Math" panose="02040503050406030204" pitchFamily="18" charset="0"/>
                      </a:rPr>
                      <m:t>𝑥</m:t>
                    </m:r>
                    <m:r>
                      <a:rPr lang="en-IN" i="1">
                        <a:latin typeface="Cambria Math" panose="02040503050406030204" pitchFamily="18" charset="0"/>
                      </a:rPr>
                      <m:t>(</m:t>
                    </m:r>
                    <m:r>
                      <a:rPr lang="en-IN" i="1">
                        <a:latin typeface="Cambria Math" panose="02040503050406030204" pitchFamily="18" charset="0"/>
                      </a:rPr>
                      <m:t>𝑡</m:t>
                    </m:r>
                    <m:r>
                      <a:rPr lang="en-IN" i="1">
                        <a:latin typeface="Cambria Math" panose="02040503050406030204" pitchFamily="18" charset="0"/>
                      </a:rPr>
                      <m:t>)</m:t>
                    </m:r>
                  </m:oMath>
                </a14:m>
                <a:r>
                  <a:rPr lang="en-IN" dirty="0"/>
                  <a:t> has a Fourier transform </a:t>
                </a:r>
                <a14:m>
                  <m:oMath xmlns:m="http://schemas.openxmlformats.org/officeDocument/2006/math">
                    <m:r>
                      <a:rPr lang="en-IN" i="1">
                        <a:latin typeface="Cambria Math" panose="02040503050406030204" pitchFamily="18" charset="0"/>
                      </a:rPr>
                      <m:t>𝑋</m:t>
                    </m:r>
                    <m:r>
                      <a:rPr lang="en-IN" i="1">
                        <a:latin typeface="Cambria Math" panose="02040503050406030204" pitchFamily="18" charset="0"/>
                      </a:rPr>
                      <m:t>(</m:t>
                    </m:r>
                    <m:r>
                      <a:rPr lang="en-IN" b="0" i="1" smtClean="0">
                        <a:latin typeface="Cambria Math" panose="02040503050406030204" pitchFamily="18" charset="0"/>
                      </a:rPr>
                      <m:t>𝜔</m:t>
                    </m:r>
                    <m:r>
                      <a:rPr lang="en-IN" i="1">
                        <a:latin typeface="Cambria Math" panose="02040503050406030204" pitchFamily="18" charset="0"/>
                      </a:rPr>
                      <m:t>)</m:t>
                    </m:r>
                  </m:oMath>
                </a14:m>
                <a:r>
                  <a:rPr lang="en-IN" dirty="0"/>
                  <a:t> and we multiply </a:t>
                </a:r>
                <a14:m>
                  <m:oMath xmlns:m="http://schemas.openxmlformats.org/officeDocument/2006/math">
                    <m:r>
                      <a:rPr lang="en-IN" i="1">
                        <a:latin typeface="Cambria Math" panose="02040503050406030204" pitchFamily="18" charset="0"/>
                      </a:rPr>
                      <m:t>𝑥</m:t>
                    </m:r>
                    <m:r>
                      <a:rPr lang="en-IN" i="1">
                        <a:latin typeface="Cambria Math" panose="02040503050406030204" pitchFamily="18" charset="0"/>
                      </a:rPr>
                      <m:t>(</m:t>
                    </m:r>
                    <m:r>
                      <a:rPr lang="en-IN" i="1">
                        <a:latin typeface="Cambria Math" panose="02040503050406030204" pitchFamily="18" charset="0"/>
                      </a:rPr>
                      <m:t>𝑡</m:t>
                    </m:r>
                    <m:r>
                      <a:rPr lang="en-IN" i="1">
                        <a:latin typeface="Cambria Math" panose="02040503050406030204" pitchFamily="18" charset="0"/>
                      </a:rPr>
                      <m:t>)</m:t>
                    </m:r>
                  </m:oMath>
                </a14:m>
                <a:r>
                  <a:rPr lang="en-IN" dirty="0"/>
                  <a:t> by </a:t>
                </a:r>
                <a14:m>
                  <m:oMath xmlns:m="http://schemas.openxmlformats.org/officeDocument/2006/math">
                    <m:r>
                      <a:rPr lang="en-IN" b="0" i="1" smtClean="0">
                        <a:latin typeface="Cambria Math" panose="02040503050406030204" pitchFamily="18" charset="0"/>
                      </a:rPr>
                      <m:t>𝑐𝑜𝑠</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𝜔</m:t>
                        </m:r>
                      </m:e>
                      <m:sub>
                        <m:r>
                          <a:rPr lang="en-IN" b="0" i="1" smtClean="0">
                            <a:latin typeface="Cambria Math" panose="02040503050406030204" pitchFamily="18" charset="0"/>
                          </a:rPr>
                          <m:t>0</m:t>
                        </m:r>
                      </m:sub>
                    </m:sSub>
                    <m:r>
                      <a:rPr lang="en-IN" b="0" i="1" smtClean="0">
                        <a:latin typeface="Cambria Math" panose="02040503050406030204" pitchFamily="18" charset="0"/>
                      </a:rPr>
                      <m:t>𝑡</m:t>
                    </m:r>
                    <m:r>
                      <a:rPr lang="en-IN" b="0" i="1" smtClean="0">
                        <a:latin typeface="Cambria Math" panose="02040503050406030204" pitchFamily="18" charset="0"/>
                      </a:rPr>
                      <m:t> </m:t>
                    </m:r>
                  </m:oMath>
                </a14:m>
                <a:r>
                  <a:rPr lang="en-IN" dirty="0"/>
                  <a:t>where </a:t>
                </a:r>
                <a14:m>
                  <m:oMath xmlns:m="http://schemas.openxmlformats.org/officeDocument/2006/math">
                    <m:sSub>
                      <m:sSubPr>
                        <m:ctrlPr>
                          <a:rPr lang="en-IN" i="1">
                            <a:latin typeface="Cambria Math" panose="02040503050406030204" pitchFamily="18" charset="0"/>
                          </a:rPr>
                        </m:ctrlPr>
                      </m:sSubPr>
                      <m:e>
                        <m:r>
                          <a:rPr lang="en-IN" b="0" i="1" smtClean="0">
                            <a:latin typeface="Cambria Math" panose="02040503050406030204" pitchFamily="18" charset="0"/>
                          </a:rPr>
                          <m:t>𝜔</m:t>
                        </m:r>
                      </m:e>
                      <m:sub>
                        <m:r>
                          <a:rPr lang="en-IN" i="1">
                            <a:latin typeface="Cambria Math" panose="02040503050406030204" pitchFamily="18" charset="0"/>
                          </a:rPr>
                          <m:t>0</m:t>
                        </m:r>
                      </m:sub>
                    </m:sSub>
                  </m:oMath>
                </a14:m>
                <a:r>
                  <a:rPr lang="en-IN" dirty="0"/>
                  <a:t> is a constant frequency, then</a:t>
                </a:r>
              </a:p>
              <a:p>
                <a:pPr lvl="1"/>
                <a:r>
                  <a:rPr lang="en-IN" b="0" dirty="0"/>
                  <a:t>The Fourier transform of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𝑐𝑜𝑠𝑡</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𝜔</m:t>
                        </m:r>
                      </m:e>
                      <m:sub>
                        <m:r>
                          <a:rPr lang="en-IN" b="0" i="1" smtClean="0">
                            <a:latin typeface="Cambria Math" panose="02040503050406030204" pitchFamily="18" charset="0"/>
                          </a:rPr>
                          <m:t>0</m:t>
                        </m:r>
                      </m:sub>
                    </m:sSub>
                    <m:r>
                      <a:rPr lang="en-IN" b="0" i="1" smtClean="0">
                        <a:latin typeface="Cambria Math" panose="02040503050406030204" pitchFamily="18" charset="0"/>
                      </a:rPr>
                      <m:t>𝑡</m:t>
                    </m:r>
                  </m:oMath>
                </a14:m>
                <a:r>
                  <a:rPr lang="en-IN" b="0" dirty="0"/>
                  <a:t> is </a:t>
                </a:r>
                <a14:m>
                  <m:oMath xmlns:m="http://schemas.openxmlformats.org/officeDocument/2006/math">
                    <m:r>
                      <a:rPr lang="en-IN" b="0" i="1" smtClean="0">
                        <a:latin typeface="Cambria Math" panose="02040503050406030204" pitchFamily="18" charset="0"/>
                      </a:rPr>
                      <m:t>ℱ</m:t>
                    </m:r>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𝑐𝑜𝑠</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𝜔</m:t>
                        </m:r>
                      </m:e>
                      <m:sub>
                        <m:r>
                          <a:rPr lang="en-IN" b="0" i="1" smtClean="0">
                            <a:latin typeface="Cambria Math" panose="02040503050406030204" pitchFamily="18" charset="0"/>
                          </a:rPr>
                          <m:t>0</m:t>
                        </m:r>
                      </m:sub>
                    </m:sSub>
                    <m:r>
                      <a:rPr lang="en-IN" b="0" i="1" smtClean="0">
                        <a:latin typeface="Cambria Math" panose="02040503050406030204" pitchFamily="18" charset="0"/>
                      </a:rPr>
                      <m:t>𝑡</m:t>
                    </m:r>
                    <m:r>
                      <a:rPr lang="en-IN" b="0" i="1" smtClean="0">
                        <a:latin typeface="Cambria Math" panose="02040503050406030204" pitchFamily="18" charset="0"/>
                      </a:rPr>
                      <m:t>]</m:t>
                    </m:r>
                  </m:oMath>
                </a14:m>
                <a:endParaRPr lang="en-IN" b="0" dirty="0"/>
              </a:p>
              <a:p>
                <a:pPr lvl="1"/>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𝑐𝑜𝑠</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𝜔</m:t>
                        </m:r>
                      </m:e>
                      <m:sub>
                        <m:r>
                          <a:rPr lang="en-IN" b="0" i="1" smtClean="0">
                            <a:latin typeface="Cambria Math" panose="02040503050406030204" pitchFamily="18" charset="0"/>
                          </a:rPr>
                          <m:t>0</m:t>
                        </m:r>
                      </m:sub>
                    </m:sSub>
                    <m:r>
                      <a:rPr lang="en-IN" b="0" i="1" smtClean="0">
                        <a:latin typeface="Cambria Math" panose="02040503050406030204" pitchFamily="18" charset="0"/>
                      </a:rPr>
                      <m:t>𝑡</m:t>
                    </m:r>
                    <m:groupChr>
                      <m:groupChrPr>
                        <m:chr m:val="↔"/>
                        <m:vertJc m:val="bot"/>
                        <m:ctrlPr>
                          <a:rPr lang="en-IN" i="1">
                            <a:latin typeface="Cambria Math" panose="02040503050406030204" pitchFamily="18" charset="0"/>
                          </a:rPr>
                        </m:ctrlPr>
                      </m:groupChrPr>
                      <m:e>
                        <m:r>
                          <m:rPr>
                            <m:brk m:alnAt="2"/>
                          </m:rPr>
                          <a:rPr lang="en-IN" i="1">
                            <a:latin typeface="Cambria Math" panose="02040503050406030204" pitchFamily="18" charset="0"/>
                          </a:rPr>
                          <m:t>𝐹</m:t>
                        </m:r>
                        <m:r>
                          <a:rPr lang="en-IN" i="1">
                            <a:latin typeface="Cambria Math" panose="02040503050406030204" pitchFamily="18" charset="0"/>
                          </a:rPr>
                          <m:t>𝑇</m:t>
                        </m:r>
                      </m:e>
                    </m:groupCh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𝜔</m:t>
                            </m:r>
                          </m:e>
                          <m:sub>
                            <m:r>
                              <a:rPr lang="en-IN" b="0" i="1" smtClean="0">
                                <a:latin typeface="Cambria Math" panose="02040503050406030204" pitchFamily="18" charset="0"/>
                              </a:rPr>
                              <m:t>0</m:t>
                            </m:r>
                          </m:sub>
                        </m:sSub>
                      </m:e>
                    </m:d>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r>
                      <a:rPr lang="en-IN" i="1">
                        <a:latin typeface="Cambria Math" panose="02040503050406030204" pitchFamily="18" charset="0"/>
                      </a:rPr>
                      <m:t>𝜔</m:t>
                    </m:r>
                    <m:r>
                      <a:rPr lang="en-IN" b="0" i="1" smtClean="0">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𝜔</m:t>
                        </m:r>
                      </m:e>
                      <m:sub>
                        <m:r>
                          <a:rPr lang="en-IN" i="1">
                            <a:latin typeface="Cambria Math" panose="02040503050406030204" pitchFamily="18" charset="0"/>
                          </a:rPr>
                          <m:t>0</m:t>
                        </m:r>
                      </m:sub>
                    </m:sSub>
                    <m:r>
                      <a:rPr lang="en-IN" b="0" i="1" smtClean="0">
                        <a:latin typeface="Cambria Math" panose="02040503050406030204" pitchFamily="18" charset="0"/>
                      </a:rPr>
                      <m:t>)]</m:t>
                    </m:r>
                  </m:oMath>
                </a14:m>
                <a:endParaRPr lang="en-IN" b="0" i="1" dirty="0">
                  <a:latin typeface="Cambria Math" panose="02040503050406030204" pitchFamily="18" charset="0"/>
                </a:endParaRPr>
              </a:p>
              <a:p>
                <a:pPr lvl="1"/>
                <a:r>
                  <a:rPr lang="en-IN" b="0" dirty="0"/>
                  <a:t>Stated also,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𝑗𝑣𝑡</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e>
                    </m:d>
                  </m:oMath>
                </a14:m>
                <a:endParaRPr lang="en-US" b="0" dirty="0">
                  <a:ea typeface="Cambria Math" panose="02040503050406030204" pitchFamily="18" charset="0"/>
                </a:endParaRPr>
              </a:p>
              <a:p>
                <a:pPr lvl="1"/>
                <a:r>
                  <a:rPr lang="en-IN" dirty="0"/>
                  <a:t>If the multiplicand was </a:t>
                </a:r>
                <a14:m>
                  <m:oMath xmlns:m="http://schemas.openxmlformats.org/officeDocument/2006/math">
                    <m:r>
                      <a:rPr lang="en-US" b="0" i="1" smtClean="0">
                        <a:latin typeface="Cambria Math" panose="02040503050406030204" pitchFamily="18" charset="0"/>
                      </a:rPr>
                      <m:t>𝑠𝑖𝑛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IN" i="1">
                        <a:latin typeface="Cambria Math" panose="02040503050406030204" pitchFamily="18" charset="0"/>
                      </a:rPr>
                      <m:t>𝑥</m:t>
                    </m:r>
                    <m:d>
                      <m:dPr>
                        <m:ctrlPr>
                          <a:rPr lang="en-IN" i="1">
                            <a:latin typeface="Cambria Math" panose="02040503050406030204" pitchFamily="18" charset="0"/>
                          </a:rPr>
                        </m:ctrlPr>
                      </m:dPr>
                      <m:e>
                        <m:r>
                          <a:rPr lang="en-IN" i="1">
                            <a:latin typeface="Cambria Math" panose="02040503050406030204" pitchFamily="18" charset="0"/>
                          </a:rPr>
                          <m:t>𝑡</m:t>
                        </m:r>
                      </m:e>
                    </m:d>
                    <m:r>
                      <a:rPr lang="en-IN" b="0" i="1" smtClean="0">
                        <a:latin typeface="Cambria Math" panose="02040503050406030204" pitchFamily="18" charset="0"/>
                      </a:rPr>
                      <m:t>𝑠𝑖𝑛</m:t>
                    </m:r>
                    <m:sSub>
                      <m:sSubPr>
                        <m:ctrlPr>
                          <a:rPr lang="en-IN" i="1">
                            <a:latin typeface="Cambria Math" panose="02040503050406030204" pitchFamily="18" charset="0"/>
                          </a:rPr>
                        </m:ctrlPr>
                      </m:sSubPr>
                      <m:e>
                        <m:r>
                          <a:rPr lang="en-IN" i="1">
                            <a:latin typeface="Cambria Math" panose="02040503050406030204" pitchFamily="18" charset="0"/>
                          </a:rPr>
                          <m:t>𝜔</m:t>
                        </m:r>
                      </m:e>
                      <m:sub>
                        <m:r>
                          <a:rPr lang="en-IN" i="1">
                            <a:latin typeface="Cambria Math" panose="02040503050406030204" pitchFamily="18" charset="0"/>
                          </a:rPr>
                          <m:t>0</m:t>
                        </m:r>
                      </m:sub>
                    </m:sSub>
                    <m:r>
                      <a:rPr lang="en-IN" i="1">
                        <a:latin typeface="Cambria Math" panose="02040503050406030204" pitchFamily="18" charset="0"/>
                      </a:rPr>
                      <m:t>𝑡</m:t>
                    </m:r>
                    <m:groupChr>
                      <m:groupChrPr>
                        <m:chr m:val="↔"/>
                        <m:vertJc m:val="bot"/>
                        <m:ctrlPr>
                          <a:rPr lang="en-IN" i="1">
                            <a:latin typeface="Cambria Math" panose="02040503050406030204" pitchFamily="18" charset="0"/>
                          </a:rPr>
                        </m:ctrlPr>
                      </m:groupChrPr>
                      <m:e>
                        <m:r>
                          <m:rPr>
                            <m:brk m:alnAt="2"/>
                          </m:rPr>
                          <a:rPr lang="en-IN" i="1">
                            <a:latin typeface="Cambria Math" panose="02040503050406030204" pitchFamily="18" charset="0"/>
                          </a:rPr>
                          <m:t>𝐹</m:t>
                        </m:r>
                        <m:r>
                          <a:rPr lang="en-IN" i="1">
                            <a:latin typeface="Cambria Math" panose="02040503050406030204" pitchFamily="18" charset="0"/>
                          </a:rPr>
                          <m:t>𝑇</m:t>
                        </m:r>
                      </m:e>
                    </m:groupCh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r>
                          <a:rPr lang="en-IN" b="0" i="1" smtClean="0">
                            <a:latin typeface="Cambria Math" panose="02040503050406030204" pitchFamily="18" charset="0"/>
                          </a:rPr>
                          <m:t>𝑗</m:t>
                        </m:r>
                      </m:den>
                    </m:f>
                    <m:r>
                      <a:rPr lang="en-IN" i="1">
                        <a:latin typeface="Cambria Math" panose="02040503050406030204" pitchFamily="18" charset="0"/>
                      </a:rPr>
                      <m:t>[</m:t>
                    </m:r>
                    <m:r>
                      <a:rPr lang="en-IN" i="1">
                        <a:latin typeface="Cambria Math" panose="02040503050406030204" pitchFamily="18" charset="0"/>
                      </a:rPr>
                      <m:t>𝑋</m:t>
                    </m:r>
                    <m:d>
                      <m:dPr>
                        <m:ctrlPr>
                          <a:rPr lang="en-IN" i="1">
                            <a:latin typeface="Cambria Math" panose="02040503050406030204" pitchFamily="18" charset="0"/>
                          </a:rPr>
                        </m:ctrlPr>
                      </m:dPr>
                      <m:e>
                        <m:r>
                          <a:rPr lang="en-IN" i="1">
                            <a:latin typeface="Cambria Math" panose="02040503050406030204" pitchFamily="18" charset="0"/>
                          </a:rPr>
                          <m:t>𝜔</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𝜔</m:t>
                            </m:r>
                          </m:e>
                          <m:sub>
                            <m:r>
                              <a:rPr lang="en-IN" i="1">
                                <a:latin typeface="Cambria Math" panose="02040503050406030204" pitchFamily="18" charset="0"/>
                              </a:rPr>
                              <m:t>0</m:t>
                            </m:r>
                          </m:sub>
                        </m:sSub>
                      </m:e>
                    </m:d>
                    <m:r>
                      <a:rPr lang="en-IN" b="0" i="1" smtClean="0">
                        <a:latin typeface="Cambria Math" panose="02040503050406030204" pitchFamily="18" charset="0"/>
                      </a:rPr>
                      <m:t>−</m:t>
                    </m:r>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𝜔</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𝜔</m:t>
                        </m:r>
                      </m:e>
                      <m:sub>
                        <m:r>
                          <a:rPr lang="en-IN" i="1">
                            <a:latin typeface="Cambria Math" panose="02040503050406030204" pitchFamily="18" charset="0"/>
                          </a:rPr>
                          <m:t>0</m:t>
                        </m:r>
                      </m:sub>
                    </m:sSub>
                    <m:r>
                      <a:rPr lang="en-IN" i="1">
                        <a:latin typeface="Cambria Math" panose="02040503050406030204" pitchFamily="18" charset="0"/>
                      </a:rPr>
                      <m:t>)]</m:t>
                    </m:r>
                  </m:oMath>
                </a14:m>
                <a:endParaRPr lang="en-IN" i="1" dirty="0">
                  <a:latin typeface="Cambria Math" panose="02040503050406030204" pitchFamily="18" charset="0"/>
                </a:endParaRPr>
              </a:p>
              <a:p>
                <a:r>
                  <a:rPr lang="en-IN" dirty="0"/>
                  <a:t>Hence, when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multiplied by </a:t>
                </a:r>
                <a14:m>
                  <m:oMath xmlns:m="http://schemas.openxmlformats.org/officeDocument/2006/math">
                    <m:r>
                      <a:rPr lang="en-IN" b="0" i="1" smtClean="0">
                        <a:latin typeface="Cambria Math" panose="02040503050406030204" pitchFamily="18" charset="0"/>
                      </a:rPr>
                      <m:t>𝑐𝑜𝑠</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𝜔</m:t>
                        </m:r>
                      </m:e>
                      <m:sub>
                        <m:r>
                          <a:rPr lang="en-IN" b="0" i="1" smtClean="0">
                            <a:latin typeface="Cambria Math" panose="02040503050406030204" pitchFamily="18" charset="0"/>
                          </a:rPr>
                          <m:t>0</m:t>
                        </m:r>
                      </m:sub>
                    </m:sSub>
                    <m:r>
                      <a:rPr lang="en-IN" b="0" i="1" smtClean="0">
                        <a:latin typeface="Cambria Math" panose="02040503050406030204" pitchFamily="18" charset="0"/>
                      </a:rPr>
                      <m:t>𝑡</m:t>
                    </m:r>
                  </m:oMath>
                </a14:m>
                <a:r>
                  <a:rPr lang="en-IN" dirty="0"/>
                  <a:t> in time domain which is modulation, as per the Fourier transform modulation theorem, the modulated signal in frequency domain gets shifted by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𝜔</m:t>
                        </m:r>
                      </m:e>
                      <m:sub>
                        <m:r>
                          <a:rPr lang="en-IN" b="0" i="1" smtClean="0">
                            <a:latin typeface="Cambria Math" panose="02040503050406030204" pitchFamily="18" charset="0"/>
                          </a:rPr>
                          <m:t>0</m:t>
                        </m:r>
                      </m:sub>
                    </m:sSub>
                  </m:oMath>
                </a14:m>
                <a:endParaRPr lang="en-IN" dirty="0"/>
              </a:p>
              <a:p>
                <a:pPr lvl="1"/>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𝑐𝑜𝑠</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𝜔</m:t>
                        </m:r>
                      </m:e>
                      <m:sub>
                        <m:r>
                          <a:rPr lang="en-IN" b="0" i="1" smtClean="0">
                            <a:latin typeface="Cambria Math" panose="02040503050406030204" pitchFamily="18" charset="0"/>
                          </a:rPr>
                          <m:t>0</m:t>
                        </m:r>
                      </m:sub>
                    </m:sSub>
                    <m:r>
                      <a:rPr lang="en-IN" b="0" i="1" smtClean="0">
                        <a:latin typeface="Cambria Math" panose="02040503050406030204" pitchFamily="18" charset="0"/>
                      </a:rPr>
                      <m:t>𝑡</m:t>
                    </m:r>
                    <m:groupChr>
                      <m:groupChrPr>
                        <m:chr m:val="↔"/>
                        <m:vertJc m:val="bot"/>
                        <m:ctrlPr>
                          <a:rPr lang="en-IN" i="1">
                            <a:latin typeface="Cambria Math" panose="02040503050406030204" pitchFamily="18" charset="0"/>
                          </a:rPr>
                        </m:ctrlPr>
                      </m:groupChrPr>
                      <m:e>
                        <m:r>
                          <m:rPr>
                            <m:brk m:alnAt="2"/>
                          </m:rPr>
                          <a:rPr lang="en-IN" i="1">
                            <a:latin typeface="Cambria Math" panose="02040503050406030204" pitchFamily="18" charset="0"/>
                          </a:rPr>
                          <m:t>𝐹</m:t>
                        </m:r>
                        <m:r>
                          <a:rPr lang="en-IN" i="1">
                            <a:latin typeface="Cambria Math" panose="02040503050406030204" pitchFamily="18" charset="0"/>
                          </a:rPr>
                          <m:t>𝑇</m:t>
                        </m:r>
                      </m:e>
                    </m:groupCh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𝜔</m:t>
                            </m:r>
                          </m:e>
                          <m:sub>
                            <m:r>
                              <a:rPr lang="en-IN" b="0" i="1" smtClean="0">
                                <a:latin typeface="Cambria Math" panose="02040503050406030204" pitchFamily="18" charset="0"/>
                              </a:rPr>
                              <m:t>0</m:t>
                            </m:r>
                          </m:sub>
                        </m:sSub>
                      </m:e>
                    </m:d>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r>
                      <a:rPr lang="en-IN" i="1">
                        <a:latin typeface="Cambria Math" panose="02040503050406030204" pitchFamily="18" charset="0"/>
                      </a:rPr>
                      <m:t>𝜔</m:t>
                    </m:r>
                    <m:r>
                      <a:rPr lang="en-IN" b="0" i="1" smtClean="0">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𝜔</m:t>
                        </m:r>
                      </m:e>
                      <m:sub>
                        <m:r>
                          <a:rPr lang="en-IN" i="1">
                            <a:latin typeface="Cambria Math" panose="02040503050406030204" pitchFamily="18" charset="0"/>
                          </a:rPr>
                          <m:t>0</m:t>
                        </m:r>
                      </m:sub>
                    </m:sSub>
                    <m:r>
                      <a:rPr lang="en-IN" b="0" i="1" smtClean="0">
                        <a:latin typeface="Cambria Math" panose="02040503050406030204" pitchFamily="18" charset="0"/>
                      </a:rPr>
                      <m:t>)]</m:t>
                    </m:r>
                  </m:oMath>
                </a14:m>
                <a:endParaRPr lang="en-IN" b="0" i="1" dirty="0">
                  <a:latin typeface="Cambria Math" panose="02040503050406030204" pitchFamily="18" charset="0"/>
                </a:endParaRPr>
              </a:p>
              <a:p>
                <a:r>
                  <a:rPr lang="en-IN" dirty="0"/>
                  <a:t>This means that the spectrum of the modulated signal is shifted to the right by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𝜔</m:t>
                        </m:r>
                      </m:e>
                      <m:sub>
                        <m:r>
                          <a:rPr lang="en-IN" b="0" i="1" smtClean="0">
                            <a:latin typeface="Cambria Math" panose="02040503050406030204" pitchFamily="18" charset="0"/>
                          </a:rPr>
                          <m:t>0</m:t>
                        </m:r>
                      </m:sub>
                    </m:sSub>
                    <m:r>
                      <a:rPr lang="en-IN" b="0" i="1" smtClean="0">
                        <a:latin typeface="Cambria Math" panose="02040503050406030204" pitchFamily="18" charset="0"/>
                      </a:rPr>
                      <m:t> </m:t>
                    </m:r>
                    <m:r>
                      <a:rPr lang="en-IN" b="0" i="1" smtClean="0">
                        <a:latin typeface="Cambria Math" panose="02040503050406030204" pitchFamily="18" charset="0"/>
                      </a:rPr>
                      <m:t>𝐻𝑧</m:t>
                    </m:r>
                  </m:oMath>
                </a14:m>
                <a:endParaRPr lang="en-IN" dirty="0"/>
              </a:p>
              <a:p>
                <a:endParaRPr lang="en-IN" dirty="0"/>
              </a:p>
            </p:txBody>
          </p:sp>
        </mc:Choice>
        <mc:Fallback xmlns="">
          <p:sp>
            <p:nvSpPr>
              <p:cNvPr id="3" name="Content Placeholder 2">
                <a:extLst>
                  <a:ext uri="{FF2B5EF4-FFF2-40B4-BE49-F238E27FC236}">
                    <a16:creationId xmlns:a16="http://schemas.microsoft.com/office/drawing/2014/main" id="{F8778695-B84A-3197-AE97-1A1F6119EB7D}"/>
                  </a:ext>
                </a:extLst>
              </p:cNvPr>
              <p:cNvSpPr>
                <a:spLocks noGrp="1" noRot="1" noChangeAspect="1" noMove="1" noResize="1" noEditPoints="1" noAdjustHandles="1" noChangeArrowheads="1" noChangeShapeType="1" noTextEdit="1"/>
              </p:cNvSpPr>
              <p:nvPr>
                <p:ph sz="quarter" idx="10"/>
              </p:nvPr>
            </p:nvSpPr>
            <p:spPr>
              <a:blipFill>
                <a:blip r:embed="rId2"/>
                <a:stretch>
                  <a:fillRect t="-2252" r="-1019"/>
                </a:stretch>
              </a:blipFill>
            </p:spPr>
            <p:txBody>
              <a:bodyPr/>
              <a:lstStyle/>
              <a:p>
                <a:r>
                  <a:rPr lang="en-IN">
                    <a:noFill/>
                  </a:rPr>
                  <a:t> </a:t>
                </a:r>
              </a:p>
            </p:txBody>
          </p:sp>
        </mc:Fallback>
      </mc:AlternateContent>
    </p:spTree>
    <p:extLst>
      <p:ext uri="{BB962C8B-B14F-4D97-AF65-F5344CB8AC3E}">
        <p14:creationId xmlns:p14="http://schemas.microsoft.com/office/powerpoint/2010/main" val="125934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B32F9-435C-C7CD-193C-06BC44C8BA1E}"/>
              </a:ext>
            </a:extLst>
          </p:cNvPr>
          <p:cNvSpPr>
            <a:spLocks noGrp="1"/>
          </p:cNvSpPr>
          <p:nvPr>
            <p:ph type="title"/>
          </p:nvPr>
        </p:nvSpPr>
        <p:spPr/>
        <p:txBody>
          <a:bodyPr/>
          <a:lstStyle/>
          <a:p>
            <a:r>
              <a:rPr lang="en-IN" dirty="0"/>
              <a:t>Fourier Transform Properties</a:t>
            </a:r>
          </a:p>
        </p:txBody>
      </p:sp>
      <p:pic>
        <p:nvPicPr>
          <p:cNvPr id="5" name="Content Placeholder 4">
            <a:extLst>
              <a:ext uri="{FF2B5EF4-FFF2-40B4-BE49-F238E27FC236}">
                <a16:creationId xmlns:a16="http://schemas.microsoft.com/office/drawing/2014/main" id="{74C425CB-A05E-821B-3098-A5B25D11128C}"/>
              </a:ext>
            </a:extLst>
          </p:cNvPr>
          <p:cNvPicPr>
            <a:picLocks noGrp="1" noChangeAspect="1"/>
          </p:cNvPicPr>
          <p:nvPr>
            <p:ph sz="quarter" idx="10"/>
          </p:nvPr>
        </p:nvPicPr>
        <p:blipFill>
          <a:blip r:embed="rId2"/>
          <a:stretch>
            <a:fillRect/>
          </a:stretch>
        </p:blipFill>
        <p:spPr>
          <a:xfrm>
            <a:off x="2958943" y="550863"/>
            <a:ext cx="5878827" cy="5953125"/>
          </a:xfrm>
        </p:spPr>
      </p:pic>
    </p:spTree>
    <p:extLst>
      <p:ext uri="{BB962C8B-B14F-4D97-AF65-F5344CB8AC3E}">
        <p14:creationId xmlns:p14="http://schemas.microsoft.com/office/powerpoint/2010/main" val="307007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B3923-D4BC-696B-6E2B-F74F6CF8E966}"/>
              </a:ext>
            </a:extLst>
          </p:cNvPr>
          <p:cNvSpPr>
            <a:spLocks noGrp="1"/>
          </p:cNvSpPr>
          <p:nvPr>
            <p:ph type="title"/>
          </p:nvPr>
        </p:nvSpPr>
        <p:spPr/>
        <p:txBody>
          <a:bodyPr/>
          <a:lstStyle/>
          <a:p>
            <a:r>
              <a:rPr lang="en-IN" dirty="0"/>
              <a:t>Fourier Transform Pairs</a:t>
            </a:r>
          </a:p>
        </p:txBody>
      </p:sp>
      <p:pic>
        <p:nvPicPr>
          <p:cNvPr id="5" name="Content Placeholder 4">
            <a:extLst>
              <a:ext uri="{FF2B5EF4-FFF2-40B4-BE49-F238E27FC236}">
                <a16:creationId xmlns:a16="http://schemas.microsoft.com/office/drawing/2014/main" id="{3F56ED4B-63DE-BBAE-88D0-7FA23A18307B}"/>
              </a:ext>
            </a:extLst>
          </p:cNvPr>
          <p:cNvPicPr>
            <a:picLocks noGrp="1" noChangeAspect="1"/>
          </p:cNvPicPr>
          <p:nvPr>
            <p:ph sz="quarter" idx="10"/>
          </p:nvPr>
        </p:nvPicPr>
        <p:blipFill>
          <a:blip r:embed="rId2"/>
          <a:stretch>
            <a:fillRect/>
          </a:stretch>
        </p:blipFill>
        <p:spPr>
          <a:xfrm>
            <a:off x="4541850" y="550863"/>
            <a:ext cx="2713012" cy="5953125"/>
          </a:xfrm>
        </p:spPr>
      </p:pic>
    </p:spTree>
    <p:extLst>
      <p:ext uri="{BB962C8B-B14F-4D97-AF65-F5344CB8AC3E}">
        <p14:creationId xmlns:p14="http://schemas.microsoft.com/office/powerpoint/2010/main" val="111156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F4BFF-5AC5-AE43-74E6-7DF5A4DDA6DB}"/>
              </a:ext>
            </a:extLst>
          </p:cNvPr>
          <p:cNvSpPr>
            <a:spLocks noGrp="1"/>
          </p:cNvSpPr>
          <p:nvPr>
            <p:ph type="title"/>
          </p:nvPr>
        </p:nvSpPr>
        <p:spPr/>
        <p:txBody>
          <a:bodyPr/>
          <a:lstStyle/>
          <a:p>
            <a:r>
              <a:rPr lang="en-IN" dirty="0"/>
              <a:t>Application of DFT</a:t>
            </a:r>
          </a:p>
        </p:txBody>
      </p:sp>
      <p:sp>
        <p:nvSpPr>
          <p:cNvPr id="3" name="Content Placeholder 2">
            <a:extLst>
              <a:ext uri="{FF2B5EF4-FFF2-40B4-BE49-F238E27FC236}">
                <a16:creationId xmlns:a16="http://schemas.microsoft.com/office/drawing/2014/main" id="{BF016410-9657-9B02-12D7-863B3DD72330}"/>
              </a:ext>
            </a:extLst>
          </p:cNvPr>
          <p:cNvSpPr>
            <a:spLocks noGrp="1"/>
          </p:cNvSpPr>
          <p:nvPr>
            <p:ph sz="quarter" idx="10"/>
          </p:nvPr>
        </p:nvSpPr>
        <p:spPr>
          <a:xfrm>
            <a:off x="213644" y="550863"/>
            <a:ext cx="6254268" cy="5952594"/>
          </a:xfrm>
        </p:spPr>
        <p:txBody>
          <a:bodyPr>
            <a:normAutofit/>
          </a:bodyPr>
          <a:lstStyle/>
          <a:p>
            <a:r>
              <a:rPr lang="en-IN" sz="2000" dirty="0"/>
              <a:t>Any linear system can be completely described by how it changes the amplitude and the phase of cosine waves passing through it – called the </a:t>
            </a:r>
            <a:r>
              <a:rPr lang="en-IN" sz="2000" b="1" i="1" dirty="0"/>
              <a:t>system’s frequency response</a:t>
            </a:r>
          </a:p>
          <a:p>
            <a:r>
              <a:rPr lang="en-IN" sz="2000" dirty="0"/>
              <a:t>Since system’s impulse response and frequency response contain complete information about the system – there must be a one-to-one correspondence between the two and given one, the other can be calculated</a:t>
            </a:r>
          </a:p>
          <a:p>
            <a:r>
              <a:rPr lang="en-IN" sz="2000" dirty="0"/>
              <a:t>The relationship between the impulse response and frequency response is one of the foundations of signal processing</a:t>
            </a:r>
          </a:p>
          <a:p>
            <a:r>
              <a:rPr lang="en-IN" sz="2000" dirty="0"/>
              <a:t>A system’s frequency response is the Fourier Transform of its impulse response</a:t>
            </a:r>
          </a:p>
          <a:p>
            <a:endParaRPr lang="en-IN" sz="2000" dirty="0"/>
          </a:p>
        </p:txBody>
      </p:sp>
      <p:pic>
        <p:nvPicPr>
          <p:cNvPr id="1026" name="Picture 2">
            <a:extLst>
              <a:ext uri="{FF2B5EF4-FFF2-40B4-BE49-F238E27FC236}">
                <a16:creationId xmlns:a16="http://schemas.microsoft.com/office/drawing/2014/main" id="{E36AC055-1425-324F-772D-F92C6E67C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2686" y="1165704"/>
            <a:ext cx="6009314" cy="374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32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29809-780D-20D0-0A26-5481AC4C329F}"/>
              </a:ext>
            </a:extLst>
          </p:cNvPr>
          <p:cNvSpPr>
            <a:spLocks noGrp="1"/>
          </p:cNvSpPr>
          <p:nvPr>
            <p:ph type="title"/>
          </p:nvPr>
        </p:nvSpPr>
        <p:spPr/>
        <p:txBody>
          <a:bodyPr/>
          <a:lstStyle/>
          <a:p>
            <a:r>
              <a:rPr lang="en-IN" dirty="0"/>
              <a:t>FFT</a:t>
            </a:r>
          </a:p>
        </p:txBody>
      </p:sp>
      <p:sp>
        <p:nvSpPr>
          <p:cNvPr id="3" name="Content Placeholder 2">
            <a:extLst>
              <a:ext uri="{FF2B5EF4-FFF2-40B4-BE49-F238E27FC236}">
                <a16:creationId xmlns:a16="http://schemas.microsoft.com/office/drawing/2014/main" id="{264A4942-604E-F7F8-D843-7C07B4BCF50B}"/>
              </a:ext>
            </a:extLst>
          </p:cNvPr>
          <p:cNvSpPr>
            <a:spLocks noGrp="1"/>
          </p:cNvSpPr>
          <p:nvPr>
            <p:ph sz="quarter" idx="10"/>
          </p:nvPr>
        </p:nvSpPr>
        <p:spPr/>
        <p:txBody>
          <a:bodyPr/>
          <a:lstStyle/>
          <a:p>
            <a:r>
              <a:rPr lang="en-IN" dirty="0"/>
              <a:t>There are several ways to calculate the DFT – solving simultaneous linear equations or correlation method etc.</a:t>
            </a:r>
          </a:p>
          <a:p>
            <a:r>
              <a:rPr lang="en-IN" dirty="0"/>
              <a:t>FFT is another method for calculating the DFT</a:t>
            </a:r>
          </a:p>
          <a:p>
            <a:r>
              <a:rPr lang="en-US" dirty="0"/>
              <a:t>While it produces the same result as the other approaches, it is incredibly more efficient, often reducing the computation time by hundreds</a:t>
            </a:r>
            <a:endParaRPr lang="en-IN" dirty="0"/>
          </a:p>
        </p:txBody>
      </p:sp>
    </p:spTree>
    <p:extLst>
      <p:ext uri="{BB962C8B-B14F-4D97-AF65-F5344CB8AC3E}">
        <p14:creationId xmlns:p14="http://schemas.microsoft.com/office/powerpoint/2010/main" val="417337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7307-4F7E-7D61-BD90-957ABA929A38}"/>
              </a:ext>
            </a:extLst>
          </p:cNvPr>
          <p:cNvSpPr>
            <a:spLocks noGrp="1"/>
          </p:cNvSpPr>
          <p:nvPr>
            <p:ph type="title"/>
          </p:nvPr>
        </p:nvSpPr>
        <p:spPr/>
        <p:txBody>
          <a:bodyPr/>
          <a:lstStyle/>
          <a:p>
            <a:r>
              <a:rPr lang="en-IN" dirty="0"/>
              <a:t>Energy or Power Signal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54A6B-A662-3D3F-EBFD-A68F1E4BBCCD}"/>
                  </a:ext>
                </a:extLst>
              </p:cNvPr>
              <p:cNvSpPr>
                <a:spLocks noGrp="1"/>
              </p:cNvSpPr>
              <p:nvPr>
                <p:ph sz="quarter" idx="10"/>
              </p:nvPr>
            </p:nvSpPr>
            <p:spPr/>
            <p:txBody>
              <a:bodyPr/>
              <a:lstStyle/>
              <a:p>
                <a:r>
                  <a:rPr lang="en-IN" dirty="0"/>
                  <a:t>Energy signal</a:t>
                </a:r>
              </a:p>
              <a:p>
                <a:pPr lvl="1"/>
                <a:r>
                  <a:rPr lang="en-IN" dirty="0"/>
                  <a:t>The energy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𝑥</m:t>
                        </m:r>
                      </m:sub>
                    </m:sSub>
                  </m:oMath>
                </a14:m>
                <a:r>
                  <a:rPr lang="en-IN" dirty="0"/>
                  <a:t> of a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given by</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𝑥</m:t>
                        </m:r>
                      </m:sub>
                    </m:sSub>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𝑇</m:t>
                            </m:r>
                            <m:r>
                              <a:rPr lang="en-IN" b="0" i="1" smtClean="0">
                                <a:latin typeface="Cambria Math" panose="02040503050406030204" pitchFamily="18" charset="0"/>
                              </a:rPr>
                              <m:t>→∞</m:t>
                            </m:r>
                          </m:lim>
                        </m:limLow>
                      </m:fName>
                      <m:e>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f>
                              <m:fPr>
                                <m:ctrlPr>
                                  <a:rPr lang="en-IN" b="0" i="1" smtClean="0">
                                    <a:latin typeface="Cambria Math" panose="02040503050406030204" pitchFamily="18" charset="0"/>
                                  </a:rPr>
                                </m:ctrlPr>
                              </m:fPr>
                              <m:num>
                                <m:r>
                                  <m:rPr>
                                    <m:brk m:alnAt="24"/>
                                  </m:rPr>
                                  <a:rPr lang="en-IN" b="0" i="1" smtClean="0">
                                    <a:latin typeface="Cambria Math" panose="02040503050406030204" pitchFamily="18" charset="0"/>
                                  </a:rPr>
                                  <m:t>𝑇</m:t>
                                </m:r>
                              </m:num>
                              <m:den>
                                <m:r>
                                  <m:rPr>
                                    <m:brk m:alnAt="24"/>
                                  </m:rPr>
                                  <a:rPr lang="en-IN" b="0" i="1" smtClean="0">
                                    <a:latin typeface="Cambria Math" panose="02040503050406030204" pitchFamily="18" charset="0"/>
                                  </a:rPr>
                                  <m:t>2</m:t>
                                </m:r>
                              </m:den>
                            </m:f>
                          </m:sub>
                          <m:sup>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e>
                    </m:func>
                  </m:oMath>
                </a14:m>
                <a:endParaRPr lang="en-IN" b="0" dirty="0"/>
              </a:p>
              <a:p>
                <a:pPr lvl="1"/>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called an energy signal when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𝑥</m:t>
                        </m:r>
                      </m:sub>
                    </m:sSub>
                  </m:oMath>
                </a14:m>
                <a:r>
                  <a:rPr lang="en-IN" dirty="0"/>
                  <a:t> is bounded i.e.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𝑥</m:t>
                        </m:r>
                      </m:sub>
                    </m:sSub>
                    <m:r>
                      <a:rPr lang="en-IN" b="0" i="1" smtClean="0">
                        <a:latin typeface="Cambria Math" panose="02040503050406030204" pitchFamily="18" charset="0"/>
                      </a:rPr>
                      <m:t>&lt;∞</m:t>
                    </m:r>
                  </m:oMath>
                </a14:m>
                <a:endParaRPr lang="en-IN" dirty="0"/>
              </a:p>
              <a:p>
                <a:pPr lvl="1"/>
                <a:r>
                  <a:rPr lang="en-IN" dirty="0"/>
                  <a:t>Typically energy signals are normally associated with finite duration waveforms</a:t>
                </a:r>
              </a:p>
              <a:p>
                <a:r>
                  <a:rPr lang="en-IN" dirty="0"/>
                  <a:t>Power signal</a:t>
                </a:r>
              </a:p>
              <a:p>
                <a:pPr lvl="1"/>
                <a:r>
                  <a:rPr lang="en-IN" dirty="0"/>
                  <a:t>A signal is called power signal if it does not have finite energy i.e. power signal does not have bounded energy but have bounded power</a:t>
                </a:r>
              </a:p>
              <a:p>
                <a:pPr lvl="1"/>
                <a:r>
                  <a:rPr lang="en-IN" dirty="0"/>
                  <a:t>The signal power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𝑥</m:t>
                        </m:r>
                      </m:sub>
                    </m:sSub>
                  </m:oMath>
                </a14:m>
                <a:r>
                  <a:rPr lang="en-IN" dirty="0"/>
                  <a:t> is given by</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𝑥</m:t>
                        </m:r>
                      </m:sub>
                    </m:sSub>
                    <m:r>
                      <a:rPr lang="en-IN" b="0" i="1" smtClean="0">
                        <a:latin typeface="Cambria Math" panose="02040503050406030204" pitchFamily="18" charset="0"/>
                      </a:rPr>
                      <m:t>= </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𝑇</m:t>
                            </m:r>
                            <m:r>
                              <a:rPr lang="en-IN" b="0" i="1" smtClean="0">
                                <a:latin typeface="Cambria Math" panose="02040503050406030204" pitchFamily="18" charset="0"/>
                              </a:rPr>
                              <m:t>→∞</m:t>
                            </m:r>
                          </m:lim>
                        </m:limLow>
                      </m:fName>
                      <m:e>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f>
                              <m:fPr>
                                <m:ctrlPr>
                                  <a:rPr lang="en-IN" b="0" i="1" smtClean="0">
                                    <a:latin typeface="Cambria Math" panose="02040503050406030204" pitchFamily="18" charset="0"/>
                                  </a:rPr>
                                </m:ctrlPr>
                              </m:fPr>
                              <m:num>
                                <m:r>
                                  <m:rPr>
                                    <m:brk m:alnAt="24"/>
                                  </m:rPr>
                                  <a:rPr lang="en-IN" b="0" i="1" smtClean="0">
                                    <a:latin typeface="Cambria Math" panose="02040503050406030204" pitchFamily="18" charset="0"/>
                                  </a:rPr>
                                  <m:t>𝑇</m:t>
                                </m:r>
                              </m:num>
                              <m:den>
                                <m:r>
                                  <m:rPr>
                                    <m:brk m:alnAt="24"/>
                                  </m:rPr>
                                  <a:rPr lang="en-IN" b="0" i="1" smtClean="0">
                                    <a:latin typeface="Cambria Math" panose="02040503050406030204" pitchFamily="18" charset="0"/>
                                  </a:rPr>
                                  <m:t>2</m:t>
                                </m:r>
                              </m:den>
                            </m:f>
                          </m:sub>
                          <m:sup>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e>
                    </m:func>
                  </m:oMath>
                </a14:m>
                <a:endParaRPr lang="en-IN" dirty="0"/>
              </a:p>
              <a:p>
                <a:r>
                  <a:rPr lang="en-IN" dirty="0"/>
                  <a:t>If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𝑥</m:t>
                        </m:r>
                      </m:sub>
                    </m:sSub>
                    <m:r>
                      <a:rPr lang="en-IN" b="0" i="1" smtClean="0">
                        <a:latin typeface="Cambria Math" panose="02040503050406030204" pitchFamily="18" charset="0"/>
                      </a:rPr>
                      <m:t>&lt;∞</m:t>
                    </m:r>
                  </m:oMath>
                </a14:m>
                <a:r>
                  <a:rPr lang="en-IN" dirty="0"/>
                  <a:t>, then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𝑥</m:t>
                        </m:r>
                      </m:sub>
                    </m:sSub>
                    <m:r>
                      <a:rPr lang="en-IN" b="0" i="1" smtClean="0">
                        <a:latin typeface="Cambria Math" panose="02040503050406030204" pitchFamily="18" charset="0"/>
                      </a:rPr>
                      <m:t>=0</m:t>
                    </m:r>
                  </m:oMath>
                </a14:m>
                <a:r>
                  <a:rPr lang="en-IN" dirty="0"/>
                  <a:t>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𝑥</m:t>
                        </m:r>
                      </m:sub>
                    </m:sSub>
                    <m:r>
                      <a:rPr lang="en-IN" b="0" i="1" smtClean="0">
                        <a:latin typeface="Cambria Math" panose="02040503050406030204" pitchFamily="18" charset="0"/>
                      </a:rPr>
                      <m:t>&gt;0</m:t>
                    </m:r>
                  </m:oMath>
                </a14:m>
                <a:r>
                  <a:rPr lang="en-IN" dirty="0"/>
                  <a:t>, then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𝑥</m:t>
                        </m:r>
                      </m:sub>
                    </m:sSub>
                    <m:r>
                      <a:rPr lang="en-IN" b="0" i="1" smtClean="0">
                        <a:latin typeface="Cambria Math" panose="02040503050406030204" pitchFamily="18" charset="0"/>
                      </a:rPr>
                      <m:t>=∞</m:t>
                    </m:r>
                  </m:oMath>
                </a14:m>
                <a:endParaRPr lang="en-IN" dirty="0"/>
              </a:p>
            </p:txBody>
          </p:sp>
        </mc:Choice>
        <mc:Fallback xmlns="">
          <p:sp>
            <p:nvSpPr>
              <p:cNvPr id="3" name="Content Placeholder 2">
                <a:extLst>
                  <a:ext uri="{FF2B5EF4-FFF2-40B4-BE49-F238E27FC236}">
                    <a16:creationId xmlns:a16="http://schemas.microsoft.com/office/drawing/2014/main" id="{E4354A6B-A662-3D3F-EBFD-A68F1E4BBCCD}"/>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358A0D3A-CB90-8AA1-2CF7-1B1A5311F35D}"/>
              </a:ext>
            </a:extLst>
          </p:cNvPr>
          <p:cNvPicPr>
            <a:picLocks noChangeAspect="1"/>
          </p:cNvPicPr>
          <p:nvPr/>
        </p:nvPicPr>
        <p:blipFill>
          <a:blip r:embed="rId3"/>
          <a:stretch>
            <a:fillRect/>
          </a:stretch>
        </p:blipFill>
        <p:spPr>
          <a:xfrm>
            <a:off x="7789615" y="354543"/>
            <a:ext cx="3996917" cy="1615462"/>
          </a:xfrm>
          <a:prstGeom prst="rect">
            <a:avLst/>
          </a:prstGeom>
        </p:spPr>
      </p:pic>
      <p:pic>
        <p:nvPicPr>
          <p:cNvPr id="9" name="Picture 8">
            <a:extLst>
              <a:ext uri="{FF2B5EF4-FFF2-40B4-BE49-F238E27FC236}">
                <a16:creationId xmlns:a16="http://schemas.microsoft.com/office/drawing/2014/main" id="{BEF2CF97-CC2F-CE98-033B-5062A897858E}"/>
              </a:ext>
            </a:extLst>
          </p:cNvPr>
          <p:cNvPicPr>
            <a:picLocks noChangeAspect="1"/>
          </p:cNvPicPr>
          <p:nvPr/>
        </p:nvPicPr>
        <p:blipFill>
          <a:blip r:embed="rId4"/>
          <a:stretch>
            <a:fillRect/>
          </a:stretch>
        </p:blipFill>
        <p:spPr>
          <a:xfrm>
            <a:off x="7481857" y="4113853"/>
            <a:ext cx="4496499" cy="1548285"/>
          </a:xfrm>
          <a:prstGeom prst="rect">
            <a:avLst/>
          </a:prstGeom>
        </p:spPr>
      </p:pic>
    </p:spTree>
    <p:extLst>
      <p:ext uri="{BB962C8B-B14F-4D97-AF65-F5344CB8AC3E}">
        <p14:creationId xmlns:p14="http://schemas.microsoft.com/office/powerpoint/2010/main" val="124996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8B19-18E7-CA81-3B5D-7478ABD20449}"/>
              </a:ext>
            </a:extLst>
          </p:cNvPr>
          <p:cNvSpPr>
            <a:spLocks noGrp="1"/>
          </p:cNvSpPr>
          <p:nvPr>
            <p:ph type="title"/>
          </p:nvPr>
        </p:nvSpPr>
        <p:spPr/>
        <p:txBody>
          <a:bodyPr/>
          <a:lstStyle/>
          <a:p>
            <a:r>
              <a:rPr lang="en-IN" dirty="0"/>
              <a:t>Parseval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0DB4B0-4328-6E23-A290-BE2D86907F1B}"/>
                  </a:ext>
                </a:extLst>
              </p:cNvPr>
              <p:cNvSpPr>
                <a:spLocks noGrp="1"/>
              </p:cNvSpPr>
              <p:nvPr>
                <p:ph sz="quarter" idx="10"/>
              </p:nvPr>
            </p:nvSpPr>
            <p:spPr/>
            <p:txBody>
              <a:bodyPr/>
              <a:lstStyle/>
              <a:p>
                <a:r>
                  <a:rPr lang="en-IN" dirty="0"/>
                  <a:t>Power of a signal can be calculated using either time or frequency domain representation of the signal and the two results are identical</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𝑥</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0</m:t>
                        </m:r>
                      </m:sub>
                      <m:sup>
                        <m:r>
                          <a:rPr lang="en-IN" b="0" i="1" smtClean="0">
                            <a:latin typeface="Cambria Math" panose="02040503050406030204" pitchFamily="18" charset="0"/>
                          </a:rPr>
                          <m:t>𝑇</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e>
                                </m:d>
                              </m:e>
                              <m:sup>
                                <m:r>
                                  <a:rPr lang="en-IN" b="0" i="1" smtClean="0">
                                    <a:latin typeface="Cambria Math" panose="02040503050406030204" pitchFamily="18" charset="0"/>
                                  </a:rPr>
                                  <m:t>2</m:t>
                                </m:r>
                              </m:sup>
                            </m:sSup>
                          </m:e>
                        </m:nary>
                      </m:e>
                    </m:nary>
                  </m:oMath>
                </a14:m>
                <a:endParaRPr lang="en-IN" dirty="0"/>
              </a:p>
            </p:txBody>
          </p:sp>
        </mc:Choice>
        <mc:Fallback xmlns="">
          <p:sp>
            <p:nvSpPr>
              <p:cNvPr id="3" name="Content Placeholder 2">
                <a:extLst>
                  <a:ext uri="{FF2B5EF4-FFF2-40B4-BE49-F238E27FC236}">
                    <a16:creationId xmlns:a16="http://schemas.microsoft.com/office/drawing/2014/main" id="{230DB4B0-4328-6E23-A290-BE2D86907F1B}"/>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78683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F1D2E-3BFC-789C-EEA9-3D5B16938C72}"/>
              </a:ext>
            </a:extLst>
          </p:cNvPr>
          <p:cNvSpPr>
            <a:spLocks noGrp="1"/>
          </p:cNvSpPr>
          <p:nvPr>
            <p:ph type="title"/>
          </p:nvPr>
        </p:nvSpPr>
        <p:spPr/>
        <p:txBody>
          <a:bodyPr/>
          <a:lstStyle/>
          <a:p>
            <a:r>
              <a:rPr lang="en-IN" dirty="0"/>
              <a:t>Fourier Transform of Pulse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9C3D87-9DA8-852D-936E-9E510AC8F37D}"/>
                  </a:ext>
                </a:extLst>
              </p:cNvPr>
              <p:cNvSpPr>
                <a:spLocks noGrp="1"/>
              </p:cNvSpPr>
              <p:nvPr>
                <p:ph sz="quarter" idx="10"/>
              </p:nvPr>
            </p:nvSpPr>
            <p:spPr/>
            <p:txBody>
              <a:bodyPr/>
              <a:lstStyle/>
              <a:p>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1, 0≤</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𝑇</m:t>
                            </m:r>
                          </m:e>
                          <m:e>
                            <m:r>
                              <a:rPr lang="en-IN" b="0" i="1" smtClean="0">
                                <a:latin typeface="Cambria Math" panose="02040503050406030204" pitchFamily="18" charset="0"/>
                              </a:rPr>
                              <m:t>0 , </m:t>
                            </m:r>
                            <m:r>
                              <a:rPr lang="en-IN" b="0" i="1" smtClean="0">
                                <a:latin typeface="Cambria Math" panose="02040503050406030204" pitchFamily="18" charset="0"/>
                              </a:rPr>
                              <m:t>𝑒𝑙𝑠𝑒𝑤h𝑒𝑟𝑒</m:t>
                            </m:r>
                          </m:e>
                        </m:eqArr>
                      </m:e>
                    </m:d>
                  </m:oMath>
                </a14:m>
                <a:endParaRPr lang="en-IN" b="0" dirty="0"/>
              </a:p>
              <a:p>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0</m:t>
                        </m:r>
                      </m:sub>
                      <m:sup>
                        <m:r>
                          <a:rPr lang="en-IN" b="0" i="1" smtClean="0">
                            <a:latin typeface="Cambria Math" panose="02040503050406030204" pitchFamily="18" charset="0"/>
                          </a:rPr>
                          <m:t>𝑇</m:t>
                        </m:r>
                      </m:sup>
                      <m:e>
                        <m:r>
                          <a:rPr lang="en-IN" b="0" i="1" smtClean="0">
                            <a:latin typeface="Cambria Math" panose="02040503050406030204" pitchFamily="18" charset="0"/>
                          </a:rPr>
                          <m:t>1.</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𝑓𝑡</m:t>
                            </m:r>
                          </m:sup>
                        </m:sSup>
                        <m:r>
                          <a:rPr lang="en-IN" b="0" i="1" smtClean="0">
                            <a:latin typeface="Cambria Math" panose="02040503050406030204" pitchFamily="18" charset="0"/>
                          </a:rPr>
                          <m:t>𝑑𝑡</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𝑓</m:t>
                            </m:r>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𝑓𝑡</m:t>
                            </m:r>
                          </m:sup>
                        </m:sSup>
                        <m:sSubSup>
                          <m:sSubSupPr>
                            <m:ctrlPr>
                              <a:rPr lang="en-IN" b="0" i="1" smtClean="0">
                                <a:latin typeface="Cambria Math" panose="02040503050406030204" pitchFamily="18" charset="0"/>
                              </a:rPr>
                            </m:ctrlPr>
                          </m:sSubSupPr>
                          <m:e>
                            <m:d>
                              <m:dPr>
                                <m:begChr m:val=""/>
                                <m:endChr m:val="|"/>
                                <m:ctrlPr>
                                  <a:rPr lang="en-IN" b="0" i="1" smtClean="0">
                                    <a:latin typeface="Cambria Math" panose="02040503050406030204" pitchFamily="18" charset="0"/>
                                  </a:rPr>
                                </m:ctrlPr>
                              </m:dPr>
                              <m:e>
                                <m:r>
                                  <a:rPr lang="en-IN">
                                    <a:latin typeface="Cambria Math" panose="02040503050406030204" pitchFamily="18" charset="0"/>
                                  </a:rPr>
                                  <m:t>​</m:t>
                                </m:r>
                              </m:e>
                            </m:d>
                          </m:e>
                          <m:sub>
                            <m:r>
                              <a:rPr lang="en-IN" b="0" i="1" smtClean="0">
                                <a:latin typeface="Cambria Math" panose="02040503050406030204" pitchFamily="18" charset="0"/>
                              </a:rPr>
                              <m:t>0</m:t>
                            </m:r>
                          </m:sub>
                          <m:sup>
                            <m:r>
                              <a:rPr lang="en-IN" b="0" i="1" smtClean="0">
                                <a:latin typeface="Cambria Math" panose="02040503050406030204" pitchFamily="18" charset="0"/>
                              </a:rPr>
                              <m:t>𝑇</m:t>
                            </m:r>
                          </m:sup>
                        </m:sSubSup>
                        <m:r>
                          <a:rPr lang="en-IN" b="0" i="1" smtClean="0">
                            <a:latin typeface="Cambria Math" panose="02040503050406030204" pitchFamily="18" charset="0"/>
                          </a:rPr>
                          <m:t>=</m:t>
                        </m:r>
                        <m:r>
                          <a:rPr lang="en-IN" b="0" i="1" smtClean="0">
                            <a:latin typeface="Cambria Math" panose="02040503050406030204" pitchFamily="18" charset="0"/>
                          </a:rPr>
                          <m:t>𝑇</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𝜋</m:t>
                            </m:r>
                            <m:r>
                              <a:rPr lang="en-IN" b="0" i="1" smtClean="0">
                                <a:latin typeface="Cambria Math" panose="02040503050406030204" pitchFamily="18" charset="0"/>
                              </a:rPr>
                              <m:t>𝑓𝑇</m:t>
                            </m:r>
                          </m:sup>
                        </m:sSup>
                        <m:r>
                          <a:rPr lang="en-IN" b="0" i="1" smtClean="0">
                            <a:latin typeface="Cambria Math" panose="02040503050406030204" pitchFamily="18" charset="0"/>
                          </a:rPr>
                          <m:t>𝑠𝑖𝑛𝑐</m:t>
                        </m:r>
                        <m:r>
                          <a:rPr lang="en-IN" b="0" i="1" smtClean="0">
                            <a:latin typeface="Cambria Math" panose="02040503050406030204" pitchFamily="18" charset="0"/>
                          </a:rPr>
                          <m:t>(</m:t>
                        </m:r>
                        <m:r>
                          <a:rPr lang="en-IN" b="0" i="1" smtClean="0">
                            <a:latin typeface="Cambria Math" panose="02040503050406030204" pitchFamily="18" charset="0"/>
                          </a:rPr>
                          <m:t>𝑓𝑇</m:t>
                        </m:r>
                        <m:r>
                          <a:rPr lang="en-IN" b="0" i="1" smtClean="0">
                            <a:latin typeface="Cambria Math" panose="02040503050406030204" pitchFamily="18" charset="0"/>
                          </a:rPr>
                          <m:t>) </m:t>
                        </m:r>
                      </m:e>
                    </m:nary>
                  </m:oMath>
                </a14:m>
                <a:endParaRPr lang="en-IN" dirty="0"/>
              </a:p>
            </p:txBody>
          </p:sp>
        </mc:Choice>
        <mc:Fallback xmlns="">
          <p:sp>
            <p:nvSpPr>
              <p:cNvPr id="3" name="Content Placeholder 2">
                <a:extLst>
                  <a:ext uri="{FF2B5EF4-FFF2-40B4-BE49-F238E27FC236}">
                    <a16:creationId xmlns:a16="http://schemas.microsoft.com/office/drawing/2014/main" id="{5C9C3D87-9DA8-852D-936E-9E510AC8F37D}"/>
                  </a:ext>
                </a:extLst>
              </p:cNvPr>
              <p:cNvSpPr>
                <a:spLocks noGrp="1" noRot="1" noChangeAspect="1" noMove="1" noResize="1" noEditPoints="1" noAdjustHandles="1" noChangeArrowheads="1" noChangeShapeType="1" noTextEdit="1"/>
              </p:cNvSpPr>
              <p:nvPr>
                <p:ph sz="quarter" idx="10"/>
              </p:nvPr>
            </p:nvSpPr>
            <p:spPr>
              <a:blipFill>
                <a:blip r:embed="rId2"/>
                <a:stretch>
                  <a:fillRect/>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481EAF11-23E9-EB86-11FD-632CB102FF9D}"/>
              </a:ext>
            </a:extLst>
          </p:cNvPr>
          <p:cNvPicPr>
            <a:picLocks noChangeAspect="1"/>
          </p:cNvPicPr>
          <p:nvPr/>
        </p:nvPicPr>
        <p:blipFill>
          <a:blip r:embed="rId3"/>
          <a:stretch>
            <a:fillRect/>
          </a:stretch>
        </p:blipFill>
        <p:spPr>
          <a:xfrm>
            <a:off x="8812153" y="550863"/>
            <a:ext cx="2770246" cy="1285394"/>
          </a:xfrm>
          <a:prstGeom prst="rect">
            <a:avLst/>
          </a:prstGeom>
        </p:spPr>
      </p:pic>
    </p:spTree>
    <p:extLst>
      <p:ext uri="{BB962C8B-B14F-4D97-AF65-F5344CB8AC3E}">
        <p14:creationId xmlns:p14="http://schemas.microsoft.com/office/powerpoint/2010/main" val="136840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41E46-2C82-AF22-1841-852E41AA8C76}"/>
              </a:ext>
            </a:extLst>
          </p:cNvPr>
          <p:cNvSpPr>
            <a:spLocks noGrp="1"/>
          </p:cNvSpPr>
          <p:nvPr>
            <p:ph type="title"/>
          </p:nvPr>
        </p:nvSpPr>
        <p:spPr/>
        <p:txBody>
          <a:bodyPr/>
          <a:lstStyle/>
          <a:p>
            <a:r>
              <a:rPr lang="en-IN" dirty="0"/>
              <a:t>Rayleigh Energy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FAE257-73ED-BF4A-6813-007DB72AE28F}"/>
                  </a:ext>
                </a:extLst>
              </p:cNvPr>
              <p:cNvSpPr>
                <a:spLocks noGrp="1"/>
              </p:cNvSpPr>
              <p:nvPr>
                <p:ph sz="quarter" idx="10"/>
              </p:nvPr>
            </p:nvSpPr>
            <p:spPr/>
            <p:txBody>
              <a:bodyPr/>
              <a:lstStyle/>
              <a:p>
                <a:r>
                  <a:rPr lang="en-IN" dirty="0"/>
                  <a:t>According to Rayleigh’s energy theorem</a:t>
                </a:r>
              </a:p>
              <a:p>
                <a:pPr lvl="1"/>
                <a:r>
                  <a:rPr lang="en-IN" dirty="0"/>
                  <a:t>The signal energy computed in time domain and in frequency domain are same</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𝑥</m:t>
                        </m:r>
                      </m:sub>
                    </m:sSub>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𝑑𝑓</m:t>
                            </m:r>
                          </m:e>
                        </m:nary>
                      </m:e>
                    </m:nary>
                  </m:oMath>
                </a14:m>
                <a:endParaRPr lang="en-IN" b="0" dirty="0"/>
              </a:p>
              <a:p>
                <a:r>
                  <a:rPr lang="en-IN" dirty="0"/>
                  <a:t>Example</a:t>
                </a:r>
              </a:p>
              <a:p>
                <a:pPr lvl="1"/>
                <a:r>
                  <a:rPr lang="en-IN" b="0" dirty="0"/>
                  <a:t>Let’s take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1  0≤</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𝑇</m:t>
                            </m:r>
                          </m:e>
                          <m:e>
                            <m:r>
                              <a:rPr lang="en-IN" b="0" i="1" smtClean="0">
                                <a:latin typeface="Cambria Math" panose="02040503050406030204" pitchFamily="18" charset="0"/>
                              </a:rPr>
                              <m:t>0  </m:t>
                            </m:r>
                            <m:r>
                              <a:rPr lang="en-IN" b="0" i="1" smtClean="0">
                                <a:latin typeface="Cambria Math" panose="02040503050406030204" pitchFamily="18" charset="0"/>
                              </a:rPr>
                              <m:t>𝑒𝑙𝑠𝑒𝑤h𝑒𝑟𝑒</m:t>
                            </m:r>
                          </m:e>
                        </m:eqArr>
                      </m:e>
                    </m:d>
                  </m:oMath>
                </a14:m>
                <a:endParaRPr lang="en-IN" b="0" dirty="0"/>
              </a:p>
              <a:p>
                <a:pPr lvl="1"/>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0</m:t>
                        </m:r>
                      </m:sub>
                      <m:sup>
                        <m:r>
                          <a:rPr lang="en-IN" b="0" i="1" smtClean="0">
                            <a:latin typeface="Cambria Math" panose="02040503050406030204" pitchFamily="18" charset="0"/>
                          </a:rPr>
                          <m:t>𝑇</m:t>
                        </m:r>
                      </m:sup>
                      <m:e>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𝑓𝑡</m:t>
                            </m:r>
                          </m:sup>
                        </m:sSup>
                        <m:r>
                          <a:rPr lang="en-IN" b="0" i="1" smtClean="0">
                            <a:latin typeface="Cambria Math" panose="02040503050406030204" pitchFamily="18" charset="0"/>
                          </a:rPr>
                          <m:t>𝑑𝑡</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𝑓</m:t>
                            </m:r>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𝑓𝑡</m:t>
                            </m:r>
                          </m:sup>
                        </m:sSup>
                        <m:sSubSup>
                          <m:sSubSupPr>
                            <m:ctrlPr>
                              <a:rPr lang="en-IN" b="0" i="1" smtClean="0">
                                <a:latin typeface="Cambria Math" panose="02040503050406030204" pitchFamily="18" charset="0"/>
                              </a:rPr>
                            </m:ctrlPr>
                          </m:sSubSupPr>
                          <m:e>
                            <m:d>
                              <m:dPr>
                                <m:begChr m:val=""/>
                                <m:endChr m:val="|"/>
                                <m:ctrlPr>
                                  <a:rPr lang="en-IN" b="0" i="1" smtClean="0">
                                    <a:latin typeface="Cambria Math" panose="02040503050406030204" pitchFamily="18" charset="0"/>
                                  </a:rPr>
                                </m:ctrlPr>
                              </m:dPr>
                              <m:e>
                                <m:r>
                                  <a:rPr lang="en-IN">
                                    <a:latin typeface="Cambria Math" panose="02040503050406030204" pitchFamily="18" charset="0"/>
                                  </a:rPr>
                                  <m:t>​</m:t>
                                </m:r>
                              </m:e>
                            </m:d>
                          </m:e>
                          <m:sub>
                            <m:r>
                              <a:rPr lang="en-IN" b="0" i="1" smtClean="0">
                                <a:latin typeface="Cambria Math" panose="02040503050406030204" pitchFamily="18" charset="0"/>
                              </a:rPr>
                              <m:t>0</m:t>
                            </m:r>
                          </m:sub>
                          <m:sup>
                            <m:r>
                              <a:rPr lang="en-IN" b="0" i="1" smtClean="0">
                                <a:latin typeface="Cambria Math" panose="02040503050406030204" pitchFamily="18" charset="0"/>
                              </a:rPr>
                              <m:t>𝑇</m:t>
                            </m:r>
                          </m:sup>
                        </m:sSubSup>
                        <m:r>
                          <a:rPr lang="en-IN" b="0" i="1" smtClean="0">
                            <a:latin typeface="Cambria Math" panose="02040503050406030204" pitchFamily="18" charset="0"/>
                          </a:rPr>
                          <m:t>=</m:t>
                        </m:r>
                        <m:r>
                          <a:rPr lang="en-IN" b="0" i="1" smtClean="0">
                            <a:latin typeface="Cambria Math" panose="02040503050406030204" pitchFamily="18" charset="0"/>
                          </a:rPr>
                          <m:t>𝑇</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𝜋</m:t>
                            </m:r>
                            <m:r>
                              <a:rPr lang="en-IN" b="0" i="1" smtClean="0">
                                <a:latin typeface="Cambria Math" panose="02040503050406030204" pitchFamily="18" charset="0"/>
                              </a:rPr>
                              <m:t>𝑓𝑇</m:t>
                            </m:r>
                          </m:sup>
                        </m:sSup>
                        <m:r>
                          <a:rPr lang="en-IN" b="0" i="1" smtClean="0">
                            <a:latin typeface="Cambria Math" panose="02040503050406030204" pitchFamily="18" charset="0"/>
                          </a:rPr>
                          <m:t>𝑠𝑖𝑛𝑐</m:t>
                        </m:r>
                        <m:r>
                          <a:rPr lang="en-IN" b="0" i="1" smtClean="0">
                            <a:latin typeface="Cambria Math" panose="02040503050406030204" pitchFamily="18" charset="0"/>
                          </a:rPr>
                          <m:t>(</m:t>
                        </m:r>
                        <m:r>
                          <a:rPr lang="en-IN" b="0" i="1" smtClean="0">
                            <a:latin typeface="Cambria Math" panose="02040503050406030204" pitchFamily="18" charset="0"/>
                          </a:rPr>
                          <m:t>𝑓𝑇</m:t>
                        </m:r>
                        <m:r>
                          <a:rPr lang="en-IN" b="0" i="1" smtClean="0">
                            <a:latin typeface="Cambria Math" panose="02040503050406030204" pitchFamily="18" charset="0"/>
                          </a:rPr>
                          <m:t>) </m:t>
                        </m:r>
                      </m:e>
                    </m:nary>
                  </m:oMath>
                </a14:m>
                <a:endParaRPr lang="en-IN" b="0" dirty="0"/>
              </a:p>
              <a:p>
                <a:pPr lvl="1"/>
                <a:r>
                  <a:rPr lang="en-IN" dirty="0"/>
                  <a:t>The energy is mostly computed in time domain</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𝑥</m:t>
                        </m:r>
                      </m:sub>
                    </m:sSub>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0</m:t>
                        </m:r>
                      </m:sub>
                      <m:sup>
                        <m:r>
                          <a:rPr lang="en-IN" b="0" i="1" smtClean="0">
                            <a:latin typeface="Cambria Math" panose="02040503050406030204" pitchFamily="18" charset="0"/>
                          </a:rPr>
                          <m:t>𝑇</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r>
                          <a:rPr lang="en-IN" b="0" i="1" smtClean="0">
                            <a:latin typeface="Cambria Math" panose="02040503050406030204" pitchFamily="18" charset="0"/>
                          </a:rPr>
                          <m:t>=</m:t>
                        </m:r>
                        <m:r>
                          <a:rPr lang="en-IN" b="0" i="1" smtClean="0">
                            <a:latin typeface="Cambria Math" panose="02040503050406030204" pitchFamily="18" charset="0"/>
                          </a:rPr>
                          <m:t>𝑇</m:t>
                        </m:r>
                      </m:e>
                    </m:nary>
                  </m:oMath>
                </a14:m>
                <a:endParaRPr lang="en-IN" b="0" dirty="0"/>
              </a:p>
              <a:p>
                <a:pPr lvl="1"/>
                <a:endParaRPr lang="en-IN" dirty="0"/>
              </a:p>
            </p:txBody>
          </p:sp>
        </mc:Choice>
        <mc:Fallback xmlns="">
          <p:sp>
            <p:nvSpPr>
              <p:cNvPr id="3" name="Content Placeholder 2">
                <a:extLst>
                  <a:ext uri="{FF2B5EF4-FFF2-40B4-BE49-F238E27FC236}">
                    <a16:creationId xmlns:a16="http://schemas.microsoft.com/office/drawing/2014/main" id="{94FAE257-73ED-BF4A-6813-007DB72AE28F}"/>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57466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3778E-21BD-5C32-82DD-F563FFE3FC51}"/>
              </a:ext>
            </a:extLst>
          </p:cNvPr>
          <p:cNvSpPr>
            <a:spLocks noGrp="1"/>
          </p:cNvSpPr>
          <p:nvPr>
            <p:ph type="title"/>
          </p:nvPr>
        </p:nvSpPr>
        <p:spPr/>
        <p:txBody>
          <a:bodyPr/>
          <a:lstStyle/>
          <a:p>
            <a:r>
              <a:rPr lang="en-IN" dirty="0"/>
              <a:t>Correlation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1D9A6-8C8E-0DB1-64A6-D7B28230C778}"/>
                  </a:ext>
                </a:extLst>
              </p:cNvPr>
              <p:cNvSpPr>
                <a:spLocks noGrp="1"/>
              </p:cNvSpPr>
              <p:nvPr>
                <p:ph sz="quarter" idx="10"/>
              </p:nvPr>
            </p:nvSpPr>
            <p:spPr/>
            <p:txBody>
              <a:bodyPr/>
              <a:lstStyle/>
              <a:p>
                <a:r>
                  <a:rPr lang="en-IN" dirty="0"/>
                  <a:t>Correlation function of a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defined as: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b="0" i="1" smtClean="0">
                            <a:latin typeface="Cambria Math" panose="02040503050406030204" pitchFamily="18" charset="0"/>
                          </a:rPr>
                          <m:t>𝑑𝑡</m:t>
                        </m:r>
                      </m:e>
                    </m:nary>
                  </m:oMath>
                </a14:m>
                <a:endParaRPr lang="en-IN" dirty="0"/>
              </a:p>
              <a:p>
                <a:r>
                  <a:rPr lang="en-IN" dirty="0"/>
                  <a:t>The important characteristics of correlation function are:</a:t>
                </a:r>
              </a:p>
              <a:p>
                <a:pPr lvl="1"/>
                <a:r>
                  <a:rPr lang="en-IN" dirty="0"/>
                  <a:t>At </a:t>
                </a:r>
                <a14:m>
                  <m:oMath xmlns:m="http://schemas.openxmlformats.org/officeDocument/2006/math">
                    <m:r>
                      <a:rPr lang="en-IN" b="0" i="1" smtClean="0">
                        <a:latin typeface="Cambria Math" panose="02040503050406030204" pitchFamily="18" charset="0"/>
                      </a:rPr>
                      <m:t>𝜏</m:t>
                    </m:r>
                    <m:r>
                      <a:rPr lang="en-IN" b="0" i="1" smtClean="0">
                        <a:latin typeface="Cambria Math" panose="02040503050406030204" pitchFamily="18" charset="0"/>
                      </a:rPr>
                      <m:t>=0⇒</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𝑥</m:t>
                            </m:r>
                          </m:sub>
                        </m:sSub>
                      </m:e>
                    </m:nary>
                  </m:oMath>
                </a14:m>
                <a:r>
                  <a:rPr lang="en-IN" dirty="0"/>
                  <a:t> - nothing but the energy of the signal!</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𝑉</m:t>
                        </m:r>
                      </m:e>
                      <m:sub>
                        <m:r>
                          <a:rPr lang="en-IN" b="0" i="1" smtClean="0">
                            <a:latin typeface="Cambria Math" panose="02040503050406030204" pitchFamily="18" charset="0"/>
                          </a:rPr>
                          <m:t>𝑥</m:t>
                        </m:r>
                      </m:sub>
                      <m:sup>
                        <m:r>
                          <a:rPr lang="en-IN" b="0" i="1" smtClean="0">
                            <a:latin typeface="Cambria Math" panose="02040503050406030204" pitchFamily="18" charset="0"/>
                          </a:rPr>
                          <m:t>∗</m:t>
                        </m:r>
                      </m:sup>
                    </m:sSubSup>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𝜏</m:t>
                        </m:r>
                      </m:e>
                    </m:d>
                  </m:oMath>
                </a14:m>
                <a:endParaRPr lang="en-IN" b="0" dirty="0"/>
              </a:p>
              <a:p>
                <a:pPr lvl="1"/>
                <a14:m>
                  <m:oMath xmlns:m="http://schemas.openxmlformats.org/officeDocument/2006/math">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e>
                    </m:d>
                    <m:r>
                      <a:rPr lang="en-IN" b="0" i="1" smtClean="0">
                        <a:latin typeface="Cambria Math" panose="02040503050406030204" pitchFamily="18" charset="0"/>
                      </a:rPr>
                      <m:t>&lt;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𝑥</m:t>
                        </m:r>
                      </m:sub>
                    </m:sSub>
                    <m:r>
                      <a:rPr lang="en-IN" b="0" i="1" smtClean="0">
                        <a:latin typeface="Cambria Math" panose="02040503050406030204" pitchFamily="18" charset="0"/>
                      </a:rPr>
                      <m:t>(0)</m:t>
                    </m:r>
                  </m:oMath>
                </a14:m>
                <a:endParaRPr lang="en-IN" dirty="0"/>
              </a:p>
              <a:p>
                <a:r>
                  <a:rPr lang="en-IN" dirty="0"/>
                  <a:t>Example: For the pulse</a:t>
                </a:r>
              </a:p>
              <a:p>
                <a:pPr lvl="1"/>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1  0≤</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𝑇</m:t>
                            </m:r>
                          </m:e>
                          <m:e>
                            <m:r>
                              <a:rPr lang="en-IN" b="0" i="1" smtClean="0">
                                <a:latin typeface="Cambria Math" panose="02040503050406030204" pitchFamily="18" charset="0"/>
                              </a:rPr>
                              <m:t>0 </m:t>
                            </m:r>
                            <m:r>
                              <a:rPr lang="en-IN" b="0" i="1" smtClean="0">
                                <a:latin typeface="Cambria Math" panose="02040503050406030204" pitchFamily="18" charset="0"/>
                              </a:rPr>
                              <m:t>𝑂𝑡h𝑒𝑟𝑤𝑖𝑠𝑒</m:t>
                            </m:r>
                          </m:e>
                        </m:eqArr>
                      </m:e>
                    </m:d>
                  </m:oMath>
                </a14:m>
                <a:endParaRPr lang="en-IN" b="0" dirty="0"/>
              </a:p>
              <a:p>
                <a:pPr lvl="1"/>
                <a:r>
                  <a:rPr lang="en-IN" dirty="0"/>
                  <a:t>The correlation function is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𝑇</m:t>
                            </m:r>
                            <m:d>
                              <m:dPr>
                                <m:ctrlPr>
                                  <a:rPr lang="en-IN" b="0" i="1" smtClean="0">
                                    <a:latin typeface="Cambria Math" panose="02040503050406030204" pitchFamily="18" charset="0"/>
                                  </a:rPr>
                                </m:ctrlPr>
                              </m:dPr>
                              <m:e>
                                <m:r>
                                  <a:rPr lang="en-IN" b="0" i="1" smtClean="0">
                                    <a:latin typeface="Cambria Math" panose="02040503050406030204" pitchFamily="18" charset="0"/>
                                  </a:rPr>
                                  <m:t>1−</m:t>
                                </m:r>
                                <m:f>
                                  <m:fPr>
                                    <m:ctrlPr>
                                      <a:rPr lang="en-IN" b="0" i="1" smtClean="0">
                                        <a:latin typeface="Cambria Math" panose="02040503050406030204" pitchFamily="18" charset="0"/>
                                      </a:rPr>
                                    </m:ctrlPr>
                                  </m:fPr>
                                  <m:num>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𝜏</m:t>
                                        </m:r>
                                      </m:e>
                                    </m:d>
                                  </m:num>
                                  <m:den>
                                    <m:r>
                                      <a:rPr lang="en-IN" b="0" i="1" smtClean="0">
                                        <a:latin typeface="Cambria Math" panose="02040503050406030204" pitchFamily="18" charset="0"/>
                                      </a:rPr>
                                      <m:t>𝑇</m:t>
                                    </m:r>
                                  </m:den>
                                </m:f>
                              </m:e>
                            </m:d>
                            <m:r>
                              <a:rPr lang="en-IN" b="0" i="1" smtClean="0">
                                <a:latin typeface="Cambria Math" panose="02040503050406030204" pitchFamily="18" charset="0"/>
                              </a:rPr>
                              <m:t> </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m:t>
                            </m:r>
                            <m:r>
                              <a:rPr lang="en-IN" b="0" i="1" smtClean="0">
                                <a:latin typeface="Cambria Math" panose="02040503050406030204" pitchFamily="18" charset="0"/>
                              </a:rPr>
                              <m:t>𝑇</m:t>
                            </m:r>
                          </m:e>
                          <m:e>
                            <m:r>
                              <a:rPr lang="en-IN" b="0" i="1" smtClean="0">
                                <a:latin typeface="Cambria Math" panose="02040503050406030204" pitchFamily="18" charset="0"/>
                              </a:rPr>
                              <m:t>0     </m:t>
                            </m:r>
                            <m:r>
                              <a:rPr lang="en-IN" b="0" i="1" smtClean="0">
                                <a:latin typeface="Cambria Math" panose="02040503050406030204" pitchFamily="18" charset="0"/>
                              </a:rPr>
                              <m:t>𝐸𝑙𝑠𝑒𝑤h𝑒𝑟𝑒</m:t>
                            </m:r>
                          </m:e>
                        </m:eqArr>
                      </m:e>
                    </m:d>
                  </m:oMath>
                </a14:m>
                <a:endParaRPr lang="en-IN" dirty="0"/>
              </a:p>
            </p:txBody>
          </p:sp>
        </mc:Choice>
        <mc:Fallback xmlns="">
          <p:sp>
            <p:nvSpPr>
              <p:cNvPr id="3" name="Content Placeholder 2">
                <a:extLst>
                  <a:ext uri="{FF2B5EF4-FFF2-40B4-BE49-F238E27FC236}">
                    <a16:creationId xmlns:a16="http://schemas.microsoft.com/office/drawing/2014/main" id="{0F51D9A6-8C8E-0DB1-64A6-D7B28230C778}"/>
                  </a:ext>
                </a:extLst>
              </p:cNvPr>
              <p:cNvSpPr>
                <a:spLocks noGrp="1" noRot="1" noChangeAspect="1" noMove="1" noResize="1" noEditPoints="1" noAdjustHandles="1" noChangeArrowheads="1" noChangeShapeType="1" noTextEdit="1"/>
              </p:cNvSpPr>
              <p:nvPr>
                <p:ph sz="quarter" idx="10"/>
              </p:nvPr>
            </p:nvSpPr>
            <p:spPr>
              <a:blipFill>
                <a:blip r:embed="rId2"/>
                <a:stretch>
                  <a:fillRect t="-2559"/>
                </a:stretch>
              </a:blipFill>
            </p:spPr>
            <p:txBody>
              <a:bodyPr/>
              <a:lstStyle/>
              <a:p>
                <a:r>
                  <a:rPr lang="en-IN">
                    <a:noFill/>
                  </a:rPr>
                  <a:t> </a:t>
                </a:r>
              </a:p>
            </p:txBody>
          </p:sp>
        </mc:Fallback>
      </mc:AlternateContent>
    </p:spTree>
    <p:extLst>
      <p:ext uri="{BB962C8B-B14F-4D97-AF65-F5344CB8AC3E}">
        <p14:creationId xmlns:p14="http://schemas.microsoft.com/office/powerpoint/2010/main" val="290421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AD5EE-9F30-4B67-6F3D-915444841C72}"/>
              </a:ext>
            </a:extLst>
          </p:cNvPr>
          <p:cNvSpPr>
            <a:spLocks noGrp="1"/>
          </p:cNvSpPr>
          <p:nvPr>
            <p:ph type="title"/>
          </p:nvPr>
        </p:nvSpPr>
        <p:spPr/>
        <p:txBody>
          <a:bodyPr/>
          <a:lstStyle/>
          <a:p>
            <a:r>
              <a:rPr lang="en-IN" dirty="0"/>
              <a:t>Communication System - Functional Block Diagram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49C7DF-CF61-D710-BD74-34AE6284E5D4}"/>
                  </a:ext>
                </a:extLst>
              </p:cNvPr>
              <p:cNvSpPr>
                <a:spLocks noGrp="1"/>
              </p:cNvSpPr>
              <p:nvPr>
                <p:ph sz="quarter" idx="10"/>
              </p:nvPr>
            </p:nvSpPr>
            <p:spPr>
              <a:xfrm>
                <a:off x="213644" y="550863"/>
                <a:ext cx="11368755" cy="6034496"/>
              </a:xfrm>
            </p:spPr>
            <p:txBody>
              <a:bodyPr>
                <a:normAutofit fontScale="55000" lnSpcReduction="20000"/>
              </a:bodyPr>
              <a:lstStyle/>
              <a:p>
                <a:r>
                  <a:rPr lang="en-IN" dirty="0"/>
                  <a:t>Modulation is the process by which message symbols or channel symbols are converted to waveforms that are compatible with the requirements imposed by the transmission channel</a:t>
                </a:r>
              </a:p>
              <a:p>
                <a:r>
                  <a:rPr lang="en-IN" dirty="0"/>
                  <a:t>Pulse modulation is an essential step due to the fact that each symbol to be transmitted must first be transformed from a binary representation (voltage levels representing binary digits) to a baseband waveform</a:t>
                </a:r>
              </a:p>
              <a:p>
                <a:r>
                  <a:rPr lang="en-IN" dirty="0"/>
                  <a:t>Baseband refers to a signal whose spectrum extends from near DC up to some finite frequency value – usually less than few mega hertz</a:t>
                </a:r>
              </a:p>
              <a:p>
                <a:r>
                  <a:rPr lang="en-IN" dirty="0"/>
                  <a:t>A symbol is a group of </a:t>
                </a:r>
                <a:r>
                  <a:rPr lang="en-IN" i="1" dirty="0"/>
                  <a:t>k</a:t>
                </a:r>
                <a:r>
                  <a:rPr lang="en-IN" dirty="0"/>
                  <a:t> bits considered as a unit – referred to as message symbol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𝑖</m:t>
                        </m:r>
                      </m:sub>
                    </m:sSub>
                    <m:r>
                      <a:rPr lang="en-IN" b="0" i="1" smtClean="0">
                        <a:latin typeface="Cambria Math" panose="02040503050406030204" pitchFamily="18" charset="0"/>
                      </a:rPr>
                      <m:t>(</m:t>
                    </m:r>
                    <m:r>
                      <a:rPr lang="en-IN" b="0" i="1" smtClean="0">
                        <a:latin typeface="Cambria Math" panose="02040503050406030204" pitchFamily="18" charset="0"/>
                      </a:rPr>
                      <m:t>𝑖</m:t>
                    </m:r>
                    <m:r>
                      <a:rPr lang="en-IN" b="0" i="1" smtClean="0">
                        <a:latin typeface="Cambria Math" panose="02040503050406030204" pitchFamily="18" charset="0"/>
                      </a:rPr>
                      <m:t>=1,2,…</m:t>
                    </m:r>
                    <m:r>
                      <a:rPr lang="en-IN" b="0" i="1" smtClean="0">
                        <a:latin typeface="Cambria Math" panose="02040503050406030204" pitchFamily="18" charset="0"/>
                      </a:rPr>
                      <m:t>𝑀</m:t>
                    </m:r>
                    <m:r>
                      <a:rPr lang="en-IN" b="0" i="1" smtClean="0">
                        <a:latin typeface="Cambria Math" panose="02040503050406030204" pitchFamily="18" charset="0"/>
                      </a:rPr>
                      <m:t>)</m:t>
                    </m:r>
                  </m:oMath>
                </a14:m>
                <a:r>
                  <a:rPr lang="en-IN" dirty="0"/>
                  <a:t> from a finite set or alphabet and the size of the alphabet </a:t>
                </a:r>
                <a14:m>
                  <m:oMath xmlns:m="http://schemas.openxmlformats.org/officeDocument/2006/math">
                    <m:r>
                      <a:rPr lang="en-IN" b="0" i="1" smtClean="0">
                        <a:latin typeface="Cambria Math" panose="02040503050406030204" pitchFamily="18" charset="0"/>
                      </a:rPr>
                      <m:t>𝑀</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𝑘</m:t>
                        </m:r>
                      </m:sup>
                    </m:sSup>
                  </m:oMath>
                </a14:m>
                <a:r>
                  <a:rPr lang="en-IN" dirty="0"/>
                  <a:t> - </a:t>
                </a:r>
                <a:r>
                  <a:rPr lang="en-IN" i="1" dirty="0"/>
                  <a:t>k </a:t>
                </a:r>
                <a:r>
                  <a:rPr lang="en-IN" dirty="0"/>
                  <a:t> is the number of bits in the symbol</a:t>
                </a:r>
              </a:p>
              <a:p>
                <a:r>
                  <a:rPr lang="en-IN" dirty="0"/>
                  <a:t>For baseband transmission, each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𝑖</m:t>
                        </m:r>
                      </m:sub>
                    </m:sSub>
                  </m:oMath>
                </a14:m>
                <a:r>
                  <a:rPr lang="en-IN" dirty="0"/>
                  <a:t> symbol will be represented by one of a set of baseband pulse waveforms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2</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𝑀</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r>
                  <a:rPr lang="en-IN" dirty="0"/>
                  <a:t>For typical bandpass transmission, each </a:t>
                </a:r>
                <a14:m>
                  <m:oMath xmlns:m="http://schemas.openxmlformats.org/officeDocument/2006/math">
                    <m:r>
                      <a:rPr lang="en-IN" b="0" i="1" smtClean="0">
                        <a:latin typeface="Cambria Math" panose="02040503050406030204" pitchFamily="18" charset="0"/>
                      </a:rPr>
                      <m:t>𝑔</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pulse will then be represented by one of a set of bandpass waveforms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2</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𝑀</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r>
                  <a:rPr lang="en-IN" dirty="0"/>
                  <a:t>Thus for wireless systems, the symbol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𝑖</m:t>
                        </m:r>
                      </m:sub>
                    </m:sSub>
                  </m:oMath>
                </a14:m>
                <a:r>
                  <a:rPr lang="en-IN" dirty="0"/>
                  <a:t> is sent by transmitting the digital waveform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𝑖</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for T seconds – the symbol duration</a:t>
                </a:r>
              </a:p>
              <a:p>
                <a:pPr lvl="1"/>
                <a:r>
                  <a:rPr lang="en-IN" dirty="0"/>
                  <a:t>Digital waveform – A voltage or current waveform, pulse for baseband transmission or Sinusoid for bandpass transmission</a:t>
                </a:r>
              </a:p>
              <a:p>
                <a:pPr lvl="1"/>
                <a:r>
                  <a:rPr lang="en-IN" dirty="0"/>
                  <a:t>The waveform characteristics (amplitude, width, and position for pulses or amplitude, frequency, and phase for sinusoids) allow its identification as one of the symbols in the finite alphabet/set</a:t>
                </a:r>
              </a:p>
              <a:p>
                <a:pPr lvl="1"/>
                <a:r>
                  <a:rPr lang="en-IN" dirty="0"/>
                  <a:t>Even though the waveform is sinusoidal and consequently has analogue appearance, it is called digital waveform because it is encoded with digital information</a:t>
                </a:r>
              </a:p>
              <a:p>
                <a:r>
                  <a:rPr lang="en-IN" dirty="0"/>
                  <a:t>Baud rate is a measure of pulse/symbol rate</a:t>
                </a:r>
              </a:p>
              <a:p>
                <a:r>
                  <a:rPr lang="en-IN" dirty="0"/>
                  <a:t>Pulse modulation block usually includes filtering for minimizing transmission bandwidth</a:t>
                </a:r>
              </a:p>
              <a:p>
                <a:r>
                  <a:rPr lang="en-IN" dirty="0"/>
                  <a:t>When pulse modulation is applied to binary symbols, the resulting binary waveform is called pulse-code-modulated waveform</a:t>
                </a:r>
              </a:p>
              <a:p>
                <a:r>
                  <a:rPr lang="en-IN" dirty="0"/>
                  <a:t>There are several types of PCM waveforms</a:t>
                </a:r>
              </a:p>
              <a:p>
                <a:pPr lvl="1"/>
                <a:r>
                  <a:rPr lang="en-IN" dirty="0"/>
                  <a:t>Line codes in telephony applications</a:t>
                </a:r>
              </a:p>
              <a:p>
                <a:r>
                  <a:rPr lang="en-IN" dirty="0"/>
                  <a:t>When pulse modulation is applied to non-binary symbols, the resulting waveform is called an M-</a:t>
                </a:r>
                <a:r>
                  <a:rPr lang="en-IN" dirty="0" err="1"/>
                  <a:t>ary</a:t>
                </a:r>
                <a:r>
                  <a:rPr lang="en-IN" dirty="0"/>
                  <a:t> pulse-modulation waveform – PAM etc.</a:t>
                </a:r>
              </a:p>
              <a:p>
                <a:r>
                  <a:rPr lang="en-IN" dirty="0"/>
                  <a:t>After pulse modulation, each message symbol or channel symbol takes the form of a baseband waveform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𝑤h𝑒𝑟𝑒</m:t>
                    </m:r>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=1,2,…</m:t>
                    </m:r>
                    <m:r>
                      <a:rPr lang="en-IN" b="0" i="1" smtClean="0">
                        <a:latin typeface="Cambria Math" panose="02040503050406030204" pitchFamily="18" charset="0"/>
                      </a:rPr>
                      <m:t>𝑀</m:t>
                    </m:r>
                  </m:oMath>
                </a14:m>
                <a:endParaRPr lang="en-IN" dirty="0"/>
              </a:p>
              <a:p>
                <a:r>
                  <a:rPr lang="en-IN" dirty="0"/>
                  <a:t>In any electronic implementation, the bit stream is represented with voltage levels prior to pulse modulation</a:t>
                </a:r>
              </a:p>
              <a:p>
                <a:pPr lvl="1"/>
                <a:r>
                  <a:rPr lang="en-IN" dirty="0"/>
                  <a:t>Two important differences between voltage levels and baseband waveforms used in modulation</a:t>
                </a:r>
              </a:p>
              <a:p>
                <a:pPr lvl="2"/>
                <a:r>
                  <a:rPr lang="en-IN" dirty="0"/>
                  <a:t>Pulse modulation allows for variety of binary and M-</a:t>
                </a:r>
                <a:r>
                  <a:rPr lang="en-IN" dirty="0" err="1"/>
                  <a:t>ary</a:t>
                </a:r>
                <a:r>
                  <a:rPr lang="en-IN" dirty="0"/>
                  <a:t> pulse-wave form types</a:t>
                </a:r>
              </a:p>
              <a:p>
                <a:pPr lvl="2"/>
                <a:r>
                  <a:rPr lang="en-IN" dirty="0"/>
                  <a:t>Filter in pulse modulation block yields pulses that are spread in time (pulse shaping) which is used to contain transmission bandwidth within some desired spectral region</a:t>
                </a:r>
              </a:p>
              <a:p>
                <a:r>
                  <a:rPr lang="en-IN" dirty="0"/>
                  <a:t>In RF transmission applications, the next important step is </a:t>
                </a:r>
                <a:r>
                  <a:rPr lang="en-IN" i="1" dirty="0"/>
                  <a:t>bandpass modulation</a:t>
                </a:r>
                <a:r>
                  <a:rPr lang="en-IN" dirty="0"/>
                  <a:t> as the transmission medium does not support propagation of pulse-like waveforms and requires bandpass waveforms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𝑤h𝑒𝑟𝑒</m:t>
                    </m:r>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=1,2,…</m:t>
                    </m:r>
                    <m:r>
                      <a:rPr lang="en-IN" b="0" i="1" smtClean="0">
                        <a:latin typeface="Cambria Math" panose="02040503050406030204" pitchFamily="18" charset="0"/>
                      </a:rPr>
                      <m:t>𝑀</m:t>
                    </m:r>
                  </m:oMath>
                </a14:m>
                <a:endParaRPr lang="en-IN" dirty="0"/>
              </a:p>
              <a:p>
                <a:r>
                  <a:rPr lang="en-IN" dirty="0"/>
                  <a:t>As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dirty="0"/>
                  <a:t> propagates over the channel, it is impacted by the channel characteristics which can be described in terms of the channel’s </a:t>
                </a:r>
                <a:r>
                  <a:rPr lang="en-IN" i="1" dirty="0"/>
                  <a:t>impulse response</a:t>
                </a:r>
                <a14:m>
                  <m:oMath xmlns:m="http://schemas.openxmlformats.org/officeDocument/2006/math">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𝑐</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endParaRPr lang="en-IN" dirty="0"/>
              </a:p>
              <a:p>
                <a:r>
                  <a:rPr lang="en-IN" dirty="0"/>
                  <a:t>Additionally, at various points along the route, additive random noise distorts the received signal </a:t>
                </a:r>
                <a14:m>
                  <m:oMath xmlns:m="http://schemas.openxmlformats.org/officeDocument/2006/math">
                    <m:r>
                      <a:rPr lang="en-IN" b="0" i="1" smtClean="0">
                        <a:latin typeface="Cambria Math" panose="02040503050406030204" pitchFamily="18" charset="0"/>
                      </a:rPr>
                      <m:t>𝑟</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endParaRPr lang="en-IN" dirty="0"/>
              </a:p>
              <a:p>
                <a:pPr lvl="1"/>
                <a14:m>
                  <m:oMath xmlns:m="http://schemas.openxmlformats.org/officeDocument/2006/math">
                    <m:r>
                      <a:rPr lang="en-IN" b="0" i="1" smtClean="0">
                        <a:latin typeface="Cambria Math" panose="02040503050406030204" pitchFamily="18" charset="0"/>
                      </a:rPr>
                      <m:t>𝑟</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𝑐</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=1,2,…</m:t>
                    </m:r>
                    <m:r>
                      <a:rPr lang="en-IN" b="0" i="1" smtClean="0">
                        <a:latin typeface="Cambria Math" panose="02040503050406030204" pitchFamily="18" charset="0"/>
                      </a:rPr>
                      <m:t>𝑀</m:t>
                    </m:r>
                  </m:oMath>
                </a14:m>
                <a:endParaRPr lang="en-IN" dirty="0"/>
              </a:p>
              <a:p>
                <a:pPr lvl="1"/>
                <a:r>
                  <a:rPr lang="en-IN" dirty="0"/>
                  <a:t>Where * represents convolution operation and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represents the noise process</a:t>
                </a:r>
              </a:p>
              <a:p>
                <a:endParaRPr lang="en-IN" dirty="0"/>
              </a:p>
            </p:txBody>
          </p:sp>
        </mc:Choice>
        <mc:Fallback xmlns="">
          <p:sp>
            <p:nvSpPr>
              <p:cNvPr id="3" name="Content Placeholder 2">
                <a:extLst>
                  <a:ext uri="{FF2B5EF4-FFF2-40B4-BE49-F238E27FC236}">
                    <a16:creationId xmlns:a16="http://schemas.microsoft.com/office/drawing/2014/main" id="{9949C7DF-CF61-D710-BD74-34AE6284E5D4}"/>
                  </a:ext>
                </a:extLst>
              </p:cNvPr>
              <p:cNvSpPr>
                <a:spLocks noGrp="1" noRot="1" noChangeAspect="1" noMove="1" noResize="1" noEditPoints="1" noAdjustHandles="1" noChangeArrowheads="1" noChangeShapeType="1" noTextEdit="1"/>
              </p:cNvSpPr>
              <p:nvPr>
                <p:ph sz="quarter" idx="10"/>
              </p:nvPr>
            </p:nvSpPr>
            <p:spPr>
              <a:xfrm>
                <a:off x="213644" y="550863"/>
                <a:ext cx="11368755" cy="6034496"/>
              </a:xfrm>
              <a:blipFill>
                <a:blip r:embed="rId2"/>
                <a:stretch>
                  <a:fillRect t="-606"/>
                </a:stretch>
              </a:blipFill>
            </p:spPr>
            <p:txBody>
              <a:bodyPr/>
              <a:lstStyle/>
              <a:p>
                <a:r>
                  <a:rPr lang="en-IN">
                    <a:noFill/>
                  </a:rPr>
                  <a:t> </a:t>
                </a:r>
              </a:p>
            </p:txBody>
          </p:sp>
        </mc:Fallback>
      </mc:AlternateContent>
    </p:spTree>
    <p:extLst>
      <p:ext uri="{BB962C8B-B14F-4D97-AF65-F5344CB8AC3E}">
        <p14:creationId xmlns:p14="http://schemas.microsoft.com/office/powerpoint/2010/main" val="290782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7D9A-449B-F34E-45BF-34F23671B071}"/>
              </a:ext>
            </a:extLst>
          </p:cNvPr>
          <p:cNvSpPr>
            <a:spLocks noGrp="1"/>
          </p:cNvSpPr>
          <p:nvPr>
            <p:ph type="title"/>
          </p:nvPr>
        </p:nvSpPr>
        <p:spPr/>
        <p:txBody>
          <a:bodyPr/>
          <a:lstStyle/>
          <a:p>
            <a:r>
              <a:rPr lang="en-IN" dirty="0"/>
              <a:t>Energy Spectrum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11B860-BF93-66EE-1077-8E2A81339B91}"/>
                  </a:ext>
                </a:extLst>
              </p:cNvPr>
              <p:cNvSpPr>
                <a:spLocks noGrp="1"/>
              </p:cNvSpPr>
              <p:nvPr>
                <p:ph sz="quarter" idx="10"/>
              </p:nvPr>
            </p:nvSpPr>
            <p:spPr/>
            <p:txBody>
              <a:bodyPr>
                <a:normAutofit lnSpcReduction="10000"/>
              </a:bodyPr>
              <a:lstStyle/>
              <a:p>
                <a:r>
                  <a:rPr lang="en-IN" dirty="0"/>
                  <a:t>The energy spectrum of a signal is defined by the Fourier transform of the signal</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𝐺</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𝑋</m:t>
                        </m:r>
                      </m:e>
                      <m:sup>
                        <m:r>
                          <a:rPr lang="en-IN" b="0" i="1" smtClean="0">
                            <a:latin typeface="Cambria Math" panose="02040503050406030204" pitchFamily="18" charset="0"/>
                          </a:rPr>
                          <m:t>∗</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e>
                        </m:d>
                      </m:e>
                      <m:sup>
                        <m:r>
                          <a:rPr lang="en-IN" b="0" i="1" smtClean="0">
                            <a:latin typeface="Cambria Math" panose="02040503050406030204" pitchFamily="18" charset="0"/>
                          </a:rPr>
                          <m:t>2</m:t>
                        </m:r>
                      </m:sup>
                    </m:sSup>
                  </m:oMath>
                </a14:m>
                <a:endParaRPr lang="en-IN" dirty="0"/>
              </a:p>
              <a:p>
                <a:r>
                  <a:rPr lang="en-IN" dirty="0"/>
                  <a:t>The energy spectral density of a function is the Fourier transform of the correlation function</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𝐺</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r>
                      <a:rPr lang="en-IN" b="0" i="1" smtClean="0">
                        <a:latin typeface="Cambria Math" panose="02040503050406030204" pitchFamily="18" charset="0"/>
                      </a:rPr>
                      <m:t>ℱ</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𝑥</m:t>
                        </m:r>
                      </m:sub>
                    </m:sSub>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oMath>
                </a14:m>
                <a:endParaRPr lang="en-IN" dirty="0"/>
              </a:p>
              <a:p>
                <a:r>
                  <a:rPr lang="en-IN" dirty="0"/>
                  <a:t>The energy spectrum is a functional description of how the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’s energy is distributed as a function of frequency</a:t>
                </a:r>
              </a:p>
              <a:p>
                <a:r>
                  <a:rPr lang="en-IN" dirty="0"/>
                  <a:t>Properties of the energy spectral density</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𝐺</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≥0 ∀</m:t>
                    </m:r>
                    <m:r>
                      <a:rPr lang="en-IN" b="0" i="1" smtClean="0">
                        <a:latin typeface="Cambria Math" panose="02040503050406030204" pitchFamily="18" charset="0"/>
                      </a:rPr>
                      <m:t>𝑓</m:t>
                    </m:r>
                  </m:oMath>
                </a14:m>
                <a:r>
                  <a:rPr lang="en-IN" dirty="0"/>
                  <a:t> – energy in a signal cannot be negative valued</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𝑥</m:t>
                        </m:r>
                      </m:sub>
                    </m:sSub>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𝐺</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𝑑𝑓</m:t>
                            </m:r>
                          </m:e>
                        </m:nary>
                      </m:e>
                    </m:nary>
                  </m:oMath>
                </a14:m>
                <a:endParaRPr lang="en-IN" dirty="0"/>
              </a:p>
              <a:p>
                <a:r>
                  <a:rPr lang="en-IN" dirty="0"/>
                  <a:t>Example</a:t>
                </a:r>
              </a:p>
              <a:p>
                <a:pPr lvl="1"/>
                <a:r>
                  <a:rPr lang="en-IN" dirty="0"/>
                  <a:t>For the pulse</a:t>
                </a:r>
              </a:p>
              <a:p>
                <a:pPr lvl="2"/>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1  0≤</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𝑇</m:t>
                            </m:r>
                          </m:e>
                          <m:e>
                            <m:r>
                              <a:rPr lang="en-IN" b="0" i="1" smtClean="0">
                                <a:latin typeface="Cambria Math" panose="02040503050406030204" pitchFamily="18" charset="0"/>
                              </a:rPr>
                              <m:t>0 </m:t>
                            </m:r>
                            <m:r>
                              <a:rPr lang="en-IN" b="0" i="1" smtClean="0">
                                <a:latin typeface="Cambria Math" panose="02040503050406030204" pitchFamily="18" charset="0"/>
                              </a:rPr>
                              <m:t>𝑂𝑡h𝑒𝑟𝑤𝑖𝑠𝑒</m:t>
                            </m:r>
                          </m:e>
                        </m:eqArr>
                      </m:e>
                    </m:d>
                  </m:oMath>
                </a14:m>
                <a:r>
                  <a:rPr lang="en-IN" dirty="0"/>
                  <a:t>  </a:t>
                </a:r>
                <a14:m>
                  <m:oMath xmlns:m="http://schemas.openxmlformats.org/officeDocument/2006/math">
                    <m:r>
                      <a:rPr lang="en-IN" b="0" i="1" dirty="0" smtClean="0">
                        <a:latin typeface="Cambria Math" panose="02040503050406030204" pitchFamily="18" charset="0"/>
                      </a:rPr>
                      <m:t>𝑋</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𝑓</m:t>
                        </m:r>
                      </m:e>
                    </m:d>
                    <m:r>
                      <a:rPr lang="en-IN" b="0" i="1" dirty="0" smtClean="0">
                        <a:latin typeface="Cambria Math" panose="02040503050406030204" pitchFamily="18" charset="0"/>
                      </a:rPr>
                      <m:t>=</m:t>
                    </m:r>
                    <m:r>
                      <a:rPr lang="en-IN" b="0" i="1" dirty="0" smtClean="0">
                        <a:latin typeface="Cambria Math" panose="02040503050406030204" pitchFamily="18" charset="0"/>
                      </a:rPr>
                      <m:t>𝑇</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𝑒</m:t>
                        </m:r>
                      </m:e>
                      <m:sup>
                        <m:r>
                          <a:rPr lang="en-IN" b="0" i="1" dirty="0" smtClean="0">
                            <a:latin typeface="Cambria Math" panose="02040503050406030204" pitchFamily="18" charset="0"/>
                          </a:rPr>
                          <m:t>−</m:t>
                        </m:r>
                        <m:r>
                          <a:rPr lang="en-IN" b="0" i="1" dirty="0" smtClean="0">
                            <a:latin typeface="Cambria Math" panose="02040503050406030204" pitchFamily="18" charset="0"/>
                          </a:rPr>
                          <m:t>𝑗</m:t>
                        </m:r>
                        <m:r>
                          <a:rPr lang="en-IN" b="0" i="1" dirty="0" smtClean="0">
                            <a:latin typeface="Cambria Math" panose="02040503050406030204" pitchFamily="18" charset="0"/>
                          </a:rPr>
                          <m:t>𝜋</m:t>
                        </m:r>
                        <m:r>
                          <a:rPr lang="en-IN" b="0" i="1" dirty="0" smtClean="0">
                            <a:latin typeface="Cambria Math" panose="02040503050406030204" pitchFamily="18" charset="0"/>
                          </a:rPr>
                          <m:t>𝑓𝑇</m:t>
                        </m:r>
                      </m:sup>
                    </m:sSup>
                    <m:r>
                      <a:rPr lang="en-IN" b="0" i="1" dirty="0" smtClean="0">
                        <a:latin typeface="Cambria Math" panose="02040503050406030204" pitchFamily="18" charset="0"/>
                      </a:rPr>
                      <m:t>𝑠𝑖𝑛𝑐</m:t>
                    </m:r>
                    <m:r>
                      <a:rPr lang="en-IN" b="0" i="1" dirty="0" smtClean="0">
                        <a:latin typeface="Cambria Math" panose="02040503050406030204" pitchFamily="18" charset="0"/>
                      </a:rPr>
                      <m:t>(</m:t>
                    </m:r>
                    <m:r>
                      <a:rPr lang="en-IN" b="0" i="1" dirty="0" smtClean="0">
                        <a:latin typeface="Cambria Math" panose="02040503050406030204" pitchFamily="18" charset="0"/>
                      </a:rPr>
                      <m:t>𝑓𝑇</m:t>
                    </m:r>
                    <m:r>
                      <a:rPr lang="en-IN" b="0" i="1" dirty="0" smtClean="0">
                        <a:latin typeface="Cambria Math" panose="02040503050406030204" pitchFamily="18" charset="0"/>
                      </a:rPr>
                      <m:t>)</m:t>
                    </m:r>
                  </m:oMath>
                </a14:m>
                <a:endParaRPr lang="en-IN" dirty="0"/>
              </a:p>
              <a:p>
                <a:pPr lvl="2"/>
                <a:r>
                  <a:rPr lang="en-IN" dirty="0"/>
                  <a:t>The energy spectrum is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𝐺</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𝑇</m:t>
                        </m:r>
                      </m:e>
                      <m:sup>
                        <m:r>
                          <a:rPr lang="en-IN" b="0" i="1" smtClean="0">
                            <a:latin typeface="Cambria Math" panose="02040503050406030204" pitchFamily="18" charset="0"/>
                          </a:rPr>
                          <m:t>2</m:t>
                        </m:r>
                      </m:sup>
                    </m:sSup>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𝑠𝑖𝑛𝑐</m:t>
                            </m:r>
                            <m:d>
                              <m:dPr>
                                <m:ctrlPr>
                                  <a:rPr lang="en-IN" b="0" i="1" smtClean="0">
                                    <a:latin typeface="Cambria Math" panose="02040503050406030204" pitchFamily="18" charset="0"/>
                                  </a:rPr>
                                </m:ctrlPr>
                              </m:dPr>
                              <m:e>
                                <m:r>
                                  <a:rPr lang="en-IN" b="0" i="1" smtClean="0">
                                    <a:latin typeface="Cambria Math" panose="02040503050406030204" pitchFamily="18" charset="0"/>
                                  </a:rPr>
                                  <m:t>𝑓𝑇</m:t>
                                </m:r>
                              </m:e>
                            </m:d>
                          </m:e>
                        </m:d>
                      </m:e>
                      <m:sup>
                        <m:r>
                          <a:rPr lang="en-IN" b="0" i="1" smtClean="0">
                            <a:latin typeface="Cambria Math" panose="02040503050406030204" pitchFamily="18" charset="0"/>
                          </a:rPr>
                          <m:t>2</m:t>
                        </m:r>
                      </m:sup>
                    </m:sSup>
                  </m:oMath>
                </a14:m>
                <a:endParaRPr lang="en-IN" dirty="0"/>
              </a:p>
              <a:p>
                <a:pPr lvl="2"/>
                <a:endParaRPr lang="en-IN" dirty="0"/>
              </a:p>
            </p:txBody>
          </p:sp>
        </mc:Choice>
        <mc:Fallback xmlns="">
          <p:sp>
            <p:nvSpPr>
              <p:cNvPr id="3" name="Content Placeholder 2">
                <a:extLst>
                  <a:ext uri="{FF2B5EF4-FFF2-40B4-BE49-F238E27FC236}">
                    <a16:creationId xmlns:a16="http://schemas.microsoft.com/office/drawing/2014/main" id="{6111B860-BF93-66EE-1077-8E2A81339B91}"/>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65687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266EC-BF80-EBA7-29E6-769B56E251C2}"/>
              </a:ext>
            </a:extLst>
          </p:cNvPr>
          <p:cNvSpPr>
            <a:spLocks noGrp="1"/>
          </p:cNvSpPr>
          <p:nvPr>
            <p:ph type="title"/>
          </p:nvPr>
        </p:nvSpPr>
        <p:spPr/>
        <p:txBody>
          <a:bodyPr/>
          <a:lstStyle/>
          <a:p>
            <a:r>
              <a:rPr lang="en-IN" dirty="0"/>
              <a:t>Bandwidth of A Signal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60851-B4F5-7BB0-56A5-F10243976FEF}"/>
                  </a:ext>
                </a:extLst>
              </p:cNvPr>
              <p:cNvSpPr>
                <a:spLocks noGrp="1"/>
              </p:cNvSpPr>
              <p:nvPr>
                <p:ph sz="quarter" idx="10"/>
              </p:nvPr>
            </p:nvSpPr>
            <p:spPr>
              <a:xfrm>
                <a:off x="136732" y="643141"/>
                <a:ext cx="11368755" cy="5952594"/>
              </a:xfrm>
            </p:spPr>
            <p:txBody>
              <a:bodyPr/>
              <a:lstStyle/>
              <a:p>
                <a:r>
                  <a:rPr lang="en-IN" dirty="0"/>
                  <a:t>Refers to the amount of positive frequency spectrum that a signal occupies</a:t>
                </a:r>
              </a:p>
              <a:p>
                <a:r>
                  <a:rPr lang="en-IN" dirty="0"/>
                  <a:t>If a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has an energy spectrum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𝐺</m:t>
                        </m:r>
                      </m:e>
                      <m:sub>
                        <m:r>
                          <a:rPr lang="en-IN" b="0" i="1" smtClean="0">
                            <a:latin typeface="Cambria Math" panose="02040503050406030204" pitchFamily="18" charset="0"/>
                          </a:rPr>
                          <m:t>𝑥</m:t>
                        </m:r>
                      </m:sub>
                    </m:sSub>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oMath>
                </a14:m>
                <a:r>
                  <a:rPr lang="en-IN" dirty="0"/>
                  <a:t>, then the bandwidth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𝑥</m:t>
                        </m:r>
                      </m:sub>
                    </m:sSub>
                  </m:oMath>
                </a14:m>
                <a:r>
                  <a:rPr lang="en-IN" dirty="0"/>
                  <a:t> is determined as</a:t>
                </a:r>
              </a:p>
              <a:p>
                <a:pPr lvl="1"/>
                <a14:m>
                  <m:oMath xmlns:m="http://schemas.openxmlformats.org/officeDocument/2006/math">
                    <m:r>
                      <a:rPr lang="en-IN" b="0" i="1" smtClean="0">
                        <a:latin typeface="Cambria Math" panose="02040503050406030204" pitchFamily="18" charset="0"/>
                      </a:rPr>
                      <m:t>10</m:t>
                    </m:r>
                    <m:r>
                      <m:rPr>
                        <m:sty m:val="p"/>
                      </m:rPr>
                      <a:rPr lang="en-IN" b="0" i="0" smtClean="0">
                        <a:latin typeface="Cambria Math" panose="02040503050406030204" pitchFamily="18" charset="0"/>
                      </a:rPr>
                      <m:t>log</m:t>
                    </m:r>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r>
                              <a:rPr lang="en-IN" b="0" i="1" smtClean="0">
                                <a:latin typeface="Cambria Math" panose="02040503050406030204" pitchFamily="18" charset="0"/>
                              </a:rPr>
                              <m:t>𝑓</m:t>
                            </m:r>
                          </m:lim>
                        </m:limLow>
                      </m:fNa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𝐺</m:t>
                            </m:r>
                          </m:e>
                          <m:sub>
                            <m:r>
                              <a:rPr lang="en-IN" b="0" i="1" smtClean="0">
                                <a:latin typeface="Cambria Math" panose="02040503050406030204" pitchFamily="18" charset="0"/>
                              </a:rPr>
                              <m:t>𝑥</m:t>
                            </m:r>
                          </m:sub>
                        </m:sSub>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 </m:t>
                        </m:r>
                      </m:e>
                    </m:func>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+10</m:t>
                    </m:r>
                    <m:r>
                      <m:rPr>
                        <m:sty m:val="p"/>
                      </m:rPr>
                      <a:rPr lang="en-IN" b="0" i="0" smtClean="0">
                        <a:latin typeface="Cambria Math" panose="02040503050406030204" pitchFamily="18" charset="0"/>
                      </a:rPr>
                      <m:t>log</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𝐺</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𝑥</m:t>
                            </m:r>
                          </m:sub>
                        </m:sSub>
                      </m:e>
                    </m:d>
                    <m:r>
                      <a:rPr lang="en-IN" b="0" i="1" smtClean="0">
                        <a:latin typeface="Cambria Math" panose="02040503050406030204" pitchFamily="18" charset="0"/>
                      </a:rPr>
                      <m:t>)</m:t>
                    </m:r>
                  </m:oMath>
                </a14:m>
                <a:r>
                  <a:rPr lang="en-IN" dirty="0"/>
                  <a:t> where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𝐺</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𝑥</m:t>
                            </m:r>
                          </m:sub>
                        </m:sSub>
                      </m:e>
                    </m:d>
                    <m:r>
                      <a:rPr lang="en-IN" b="0" i="1" smtClean="0">
                        <a:latin typeface="Cambria Math" panose="02040503050406030204" pitchFamily="18" charset="0"/>
                      </a:rPr>
                      <m:t>&gt;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𝐺</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𝑓𝑜𝑟</m:t>
                    </m:r>
                    <m:r>
                      <a:rPr lang="en-IN" b="0" i="1" smtClean="0">
                        <a:latin typeface="Cambria Math" panose="02040503050406030204" pitchFamily="18" charset="0"/>
                      </a:rPr>
                      <m:t> </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&gt;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𝑥</m:t>
                        </m:r>
                      </m:sub>
                    </m:sSub>
                  </m:oMath>
                </a14:m>
                <a:endParaRPr lang="en-IN" b="0" dirty="0"/>
              </a:p>
              <a:p>
                <a:r>
                  <a:rPr lang="en-IN" dirty="0"/>
                  <a:t>A signal has a relative bandwidth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𝑥</m:t>
                        </m:r>
                      </m:sub>
                    </m:sSub>
                  </m:oMath>
                </a14:m>
                <a:r>
                  <a:rPr lang="en-IN" dirty="0"/>
                  <a:t>, if the energy spectrum is at least X dB down from the peak at all frequencies at or above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𝑥</m:t>
                        </m:r>
                      </m:sub>
                    </m:sSub>
                    <m:r>
                      <a:rPr lang="en-IN" b="0" i="1" smtClean="0">
                        <a:latin typeface="Cambria Math" panose="02040503050406030204" pitchFamily="18" charset="0"/>
                      </a:rPr>
                      <m:t>𝐻𝑧</m:t>
                    </m:r>
                  </m:oMath>
                </a14:m>
                <a:endParaRPr lang="en-IN" b="0" dirty="0"/>
              </a:p>
              <a:p>
                <a:r>
                  <a:rPr lang="en-IN" dirty="0"/>
                  <a:t>Often used values for X are - 3-dB BW and 40-dB BW</a:t>
                </a:r>
              </a:p>
              <a:p>
                <a:r>
                  <a:rPr lang="en-IN" dirty="0"/>
                  <a:t> The energy packed in the bandwidth of the signal</a:t>
                </a:r>
              </a:p>
              <a:p>
                <a:pPr lvl="1"/>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f>
                      <m:fPr>
                        <m:ctrlPr>
                          <a:rPr lang="en-IN" b="0" i="1" smtClean="0">
                            <a:latin typeface="Cambria Math" panose="02040503050406030204" pitchFamily="18" charset="0"/>
                          </a:rPr>
                        </m:ctrlPr>
                      </m:fPr>
                      <m:num>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m:rPr>
                                    <m:brk m:alnAt="23"/>
                                  </m:rPr>
                                  <a:rPr lang="en-IN" b="0" i="1" smtClean="0">
                                    <a:latin typeface="Cambria Math" panose="02040503050406030204" pitchFamily="18" charset="0"/>
                                  </a:rPr>
                                  <m:t>𝐵</m:t>
                                </m:r>
                              </m:e>
                              <m:sub>
                                <m:r>
                                  <m:rPr>
                                    <m:brk m:alnAt="23"/>
                                  </m:rPr>
                                  <a:rPr lang="en-IN" b="0" i="1" smtClean="0">
                                    <a:latin typeface="Cambria Math" panose="02040503050406030204" pitchFamily="18" charset="0"/>
                                  </a:rPr>
                                  <m:t>𝑃</m:t>
                                </m:r>
                              </m:sub>
                            </m:sSub>
                          </m:sub>
                          <m:sup>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𝑃</m:t>
                                </m:r>
                              </m:sub>
                            </m:s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𝐺</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𝑑𝑓</m:t>
                            </m:r>
                          </m:e>
                        </m:nary>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𝑥</m:t>
                            </m:r>
                          </m:sub>
                        </m:sSub>
                      </m:den>
                    </m:f>
                  </m:oMath>
                </a14:m>
                <a:endParaRPr lang="en-IN" b="0" dirty="0"/>
              </a:p>
              <a:p>
                <a:pPr lvl="1"/>
                <a:r>
                  <a:rPr lang="en-IN" dirty="0"/>
                  <a:t>Meaning – a signal has an integral bandwidth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𝑃</m:t>
                        </m:r>
                      </m:sub>
                    </m:sSub>
                  </m:oMath>
                </a14:m>
                <a:r>
                  <a:rPr lang="en-IN" b="0" dirty="0"/>
                  <a:t> if the percent of the total energy in the interval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𝑃</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𝑃</m:t>
                        </m:r>
                      </m:sub>
                    </m:sSub>
                    <m:r>
                      <a:rPr lang="en-IN" b="0" i="1" smtClean="0">
                        <a:latin typeface="Cambria Math" panose="02040503050406030204" pitchFamily="18" charset="0"/>
                      </a:rPr>
                      <m:t>]</m:t>
                    </m:r>
                  </m:oMath>
                </a14:m>
                <a:r>
                  <a:rPr lang="en-IN" b="0" dirty="0"/>
                  <a:t> is equal to P% - usually P% is around 98/99%</a:t>
                </a:r>
              </a:p>
            </p:txBody>
          </p:sp>
        </mc:Choice>
        <mc:Fallback xmlns="">
          <p:sp>
            <p:nvSpPr>
              <p:cNvPr id="3" name="Content Placeholder 2">
                <a:extLst>
                  <a:ext uri="{FF2B5EF4-FFF2-40B4-BE49-F238E27FC236}">
                    <a16:creationId xmlns:a16="http://schemas.microsoft.com/office/drawing/2014/main" id="{F3C60851-B4F5-7BB0-56A5-F10243976FEF}"/>
                  </a:ext>
                </a:extLst>
              </p:cNvPr>
              <p:cNvSpPr>
                <a:spLocks noGrp="1" noRot="1" noChangeAspect="1" noMove="1" noResize="1" noEditPoints="1" noAdjustHandles="1" noChangeArrowheads="1" noChangeShapeType="1" noTextEdit="1"/>
              </p:cNvSpPr>
              <p:nvPr>
                <p:ph sz="quarter" idx="10"/>
              </p:nvPr>
            </p:nvSpPr>
            <p:spPr>
              <a:xfrm>
                <a:off x="136732" y="643141"/>
                <a:ext cx="11368755" cy="5952594"/>
              </a:xfrm>
              <a:blipFill>
                <a:blip r:embed="rId2"/>
                <a:stretch>
                  <a:fillRect t="-820"/>
                </a:stretch>
              </a:blipFill>
            </p:spPr>
            <p:txBody>
              <a:bodyPr/>
              <a:lstStyle/>
              <a:p>
                <a:r>
                  <a:rPr lang="en-IN">
                    <a:noFill/>
                  </a:rPr>
                  <a:t> </a:t>
                </a:r>
              </a:p>
            </p:txBody>
          </p:sp>
        </mc:Fallback>
      </mc:AlternateContent>
    </p:spTree>
    <p:extLst>
      <p:ext uri="{BB962C8B-B14F-4D97-AF65-F5344CB8AC3E}">
        <p14:creationId xmlns:p14="http://schemas.microsoft.com/office/powerpoint/2010/main" val="272199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3D38B-DFA0-5573-A8A4-1ED9FC19D146}"/>
              </a:ext>
            </a:extLst>
          </p:cNvPr>
          <p:cNvSpPr>
            <a:spLocks noGrp="1"/>
          </p:cNvSpPr>
          <p:nvPr>
            <p:ph type="title"/>
          </p:nvPr>
        </p:nvSpPr>
        <p:spPr/>
        <p:txBody>
          <a:bodyPr/>
          <a:lstStyle/>
          <a:p>
            <a:r>
              <a:rPr lang="en-US" dirty="0"/>
              <a:t>Digital Filters</a:t>
            </a:r>
            <a:endParaRPr lang="en-IN" dirty="0"/>
          </a:p>
        </p:txBody>
      </p:sp>
      <p:sp>
        <p:nvSpPr>
          <p:cNvPr id="3" name="Content Placeholder 2">
            <a:extLst>
              <a:ext uri="{FF2B5EF4-FFF2-40B4-BE49-F238E27FC236}">
                <a16:creationId xmlns:a16="http://schemas.microsoft.com/office/drawing/2014/main" id="{588A3BC4-7232-8428-C3F0-CF9702BD4F4E}"/>
              </a:ext>
            </a:extLst>
          </p:cNvPr>
          <p:cNvSpPr>
            <a:spLocks noGrp="1"/>
          </p:cNvSpPr>
          <p:nvPr>
            <p:ph sz="quarter" idx="10"/>
          </p:nvPr>
        </p:nvSpPr>
        <p:spPr/>
        <p:txBody>
          <a:bodyPr/>
          <a:lstStyle/>
          <a:p>
            <a:r>
              <a:rPr lang="en-US" dirty="0"/>
              <a:t>Digital filters can be implemented in two ways</a:t>
            </a:r>
          </a:p>
          <a:p>
            <a:pPr lvl="1"/>
            <a:r>
              <a:rPr lang="en-US" dirty="0"/>
              <a:t>Convolution – aka Finite Impulse Response – FIR</a:t>
            </a:r>
          </a:p>
          <a:p>
            <a:pPr lvl="1"/>
            <a:r>
              <a:rPr lang="en-US" dirty="0"/>
              <a:t>Recursion – aka Infinite Impulse Response - IIR</a:t>
            </a:r>
            <a:endParaRPr lang="en-IN" dirty="0"/>
          </a:p>
        </p:txBody>
      </p:sp>
    </p:spTree>
    <p:extLst>
      <p:ext uri="{BB962C8B-B14F-4D97-AF65-F5344CB8AC3E}">
        <p14:creationId xmlns:p14="http://schemas.microsoft.com/office/powerpoint/2010/main" val="106480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77ED-1F18-521B-3103-E9763FD9665F}"/>
              </a:ext>
            </a:extLst>
          </p:cNvPr>
          <p:cNvSpPr>
            <a:spLocks noGrp="1"/>
          </p:cNvSpPr>
          <p:nvPr>
            <p:ph type="title"/>
          </p:nvPr>
        </p:nvSpPr>
        <p:spPr/>
        <p:txBody>
          <a:bodyPr/>
          <a:lstStyle/>
          <a:p>
            <a:r>
              <a:rPr lang="en-IN" dirty="0"/>
              <a:t>Commonly Used 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3669A9-5924-D481-BB98-CB3FED2EAC7B}"/>
                  </a:ext>
                </a:extLst>
              </p:cNvPr>
              <p:cNvSpPr>
                <a:spLocks noGrp="1"/>
              </p:cNvSpPr>
              <p:nvPr>
                <p:ph sz="quarter" idx="10"/>
              </p:nvPr>
            </p:nvSpPr>
            <p:spPr/>
            <p:txBody>
              <a:bodyPr>
                <a:normAutofit fontScale="77500" lnSpcReduction="20000"/>
              </a:bodyPr>
              <a:lstStyle/>
              <a:p>
                <a:r>
                  <a:rPr lang="en-IN" dirty="0"/>
                  <a:t>Rectangular Signal</a:t>
                </a:r>
              </a:p>
              <a:p>
                <a:pPr lvl="1"/>
                <a14:m>
                  <m:oMath xmlns:m="http://schemas.openxmlformats.org/officeDocument/2006/math">
                    <m:r>
                      <a:rPr lang="el-GR"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1      ,</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&lt;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     ,</m:t>
                            </m:r>
                            <m:r>
                              <a:rPr lang="en-IN" b="0" i="1" smtClean="0">
                                <a:latin typeface="Cambria Math" panose="02040503050406030204" pitchFamily="18" charset="0"/>
                              </a:rPr>
                              <m:t>𝑡</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e>
                          <m:e>
                            <m:r>
                              <a:rPr lang="en-IN" b="0" i="1" smtClean="0">
                                <a:latin typeface="Cambria Math" panose="02040503050406030204" pitchFamily="18" charset="0"/>
                              </a:rPr>
                              <m:t>0  ,</m:t>
                            </m:r>
                            <m:r>
                              <a:rPr lang="en-IN" b="0" i="1" smtClean="0">
                                <a:latin typeface="Cambria Math" panose="02040503050406030204" pitchFamily="18" charset="0"/>
                              </a:rPr>
                              <m:t>𝑂𝑡h𝑒𝑟𝑤𝑖𝑠𝑒</m:t>
                            </m:r>
                          </m:e>
                        </m:eqArr>
                      </m:e>
                    </m:d>
                  </m:oMath>
                </a14:m>
                <a:endParaRPr lang="en-IN" dirty="0"/>
              </a:p>
              <a:p>
                <a:r>
                  <a:rPr lang="en-IN" dirty="0" err="1"/>
                  <a:t>Sinc</a:t>
                </a:r>
                <a:r>
                  <a:rPr lang="en-IN" dirty="0"/>
                  <a:t> signal</a:t>
                </a:r>
              </a:p>
              <a:p>
                <a:pPr lvl="1"/>
                <a14:m>
                  <m:oMath xmlns:m="http://schemas.openxmlformats.org/officeDocument/2006/math">
                    <m:r>
                      <a:rPr lang="en-IN" b="0" i="1" smtClean="0">
                        <a:latin typeface="Cambria Math" panose="02040503050406030204" pitchFamily="18" charset="0"/>
                      </a:rPr>
                      <m:t>𝑠𝑖𝑛𝑐</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f>
                              <m:fPr>
                                <m:ctrlPr>
                                  <a:rPr lang="en-IN" b="0" i="1" smtClean="0">
                                    <a:latin typeface="Cambria Math" panose="02040503050406030204" pitchFamily="18" charset="0"/>
                                  </a:rPr>
                                </m:ctrlPr>
                              </m:fPr>
                              <m:num>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𝜋</m:t>
                                        </m:r>
                                        <m:r>
                                          <a:rPr lang="en-IN" b="0" i="1" smtClean="0">
                                            <a:latin typeface="Cambria Math" panose="02040503050406030204" pitchFamily="18" charset="0"/>
                                          </a:rPr>
                                          <m:t>𝑡</m:t>
                                        </m:r>
                                      </m:e>
                                    </m:d>
                                  </m:e>
                                </m:func>
                              </m:num>
                              <m:den>
                                <m:r>
                                  <a:rPr lang="en-IN" b="0" i="1" smtClean="0">
                                    <a:latin typeface="Cambria Math" panose="02040503050406030204" pitchFamily="18" charset="0"/>
                                  </a:rPr>
                                  <m:t>𝜋</m:t>
                                </m:r>
                                <m:r>
                                  <m:rPr>
                                    <m:sty m:val="p"/>
                                  </m:rPr>
                                  <a:rPr lang="en-IN" b="0" i="1" smtClean="0">
                                    <a:latin typeface="Cambria Math" panose="02040503050406030204" pitchFamily="18" charset="0"/>
                                  </a:rPr>
                                  <m:t>t</m:t>
                                </m:r>
                              </m:den>
                            </m:f>
                            <m:r>
                              <a:rPr lang="en-IN" b="0" i="1" smtClean="0">
                                <a:latin typeface="Cambria Math" panose="02040503050406030204" pitchFamily="18" charset="0"/>
                              </a:rPr>
                              <m:t> </m:t>
                            </m:r>
                            <m:r>
                              <a:rPr lang="en-IN" b="0" i="1" smtClean="0">
                                <a:latin typeface="Cambria Math" panose="02040503050406030204" pitchFamily="18" charset="0"/>
                              </a:rPr>
                              <m:t>𝑡</m:t>
                            </m:r>
                            <m:r>
                              <a:rPr lang="en-IN" b="0" i="1" smtClean="0">
                                <a:latin typeface="Cambria Math" panose="02040503050406030204" pitchFamily="18" charset="0"/>
                              </a:rPr>
                              <m:t>≠0</m:t>
                            </m:r>
                          </m:e>
                          <m:e>
                            <m:r>
                              <a:rPr lang="en-IN" b="0" i="1" smtClean="0">
                                <a:latin typeface="Cambria Math" panose="02040503050406030204" pitchFamily="18" charset="0"/>
                              </a:rPr>
                              <m:t>1  </m:t>
                            </m:r>
                            <m:r>
                              <a:rPr lang="en-IN" b="0" i="1" smtClean="0">
                                <a:latin typeface="Cambria Math" panose="02040503050406030204" pitchFamily="18" charset="0"/>
                              </a:rPr>
                              <m:t>𝑡</m:t>
                            </m:r>
                            <m:r>
                              <a:rPr lang="en-IN" b="0" i="1" smtClean="0">
                                <a:latin typeface="Cambria Math" panose="02040503050406030204" pitchFamily="18" charset="0"/>
                              </a:rPr>
                              <m:t>=0</m:t>
                            </m:r>
                          </m:e>
                        </m:eqArr>
                      </m:e>
                    </m:d>
                  </m:oMath>
                </a14:m>
                <a:endParaRPr lang="en-IN" b="0" dirty="0"/>
              </a:p>
              <a:p>
                <a:pPr lvl="1"/>
                <a14:m>
                  <m:oMath xmlns:m="http://schemas.openxmlformats.org/officeDocument/2006/math">
                    <m:r>
                      <a:rPr lang="en-IN" b="0" i="1" smtClean="0">
                        <a:latin typeface="Cambria Math" panose="02040503050406030204" pitchFamily="18" charset="0"/>
                      </a:rPr>
                      <m:t>𝐸</m:t>
                    </m:r>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e>
                              <m:sup>
                                <m:r>
                                  <a:rPr lang="en-IN" b="0" i="1" smtClean="0">
                                    <a:latin typeface="Cambria Math" panose="02040503050406030204" pitchFamily="18" charset="0"/>
                                  </a:rPr>
                                  <m:t>2</m:t>
                                </m:r>
                              </m:sup>
                            </m:sSup>
                          </m:e>
                        </m:d>
                        <m:r>
                          <a:rPr lang="en-IN" b="0" i="1" smtClean="0">
                            <a:latin typeface="Cambria Math" panose="02040503050406030204" pitchFamily="18" charset="0"/>
                          </a:rPr>
                          <m:t>𝑑𝑓</m:t>
                        </m:r>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1</m:t>
                            </m:r>
                          </m:sub>
                          <m:sup>
                            <m:r>
                              <a:rPr lang="en-IN" b="0" i="1" smtClean="0">
                                <a:latin typeface="Cambria Math" panose="02040503050406030204" pitchFamily="18" charset="0"/>
                              </a:rPr>
                              <m:t>1</m:t>
                            </m:r>
                          </m:sup>
                          <m:e>
                            <m:r>
                              <a:rPr lang="en-IN" b="0" i="1" smtClean="0">
                                <a:latin typeface="Cambria Math" panose="02040503050406030204" pitchFamily="18" charset="0"/>
                              </a:rPr>
                              <m:t>𝑑𝑓</m:t>
                            </m:r>
                            <m:r>
                              <a:rPr lang="en-IN" b="0" i="1" smtClean="0">
                                <a:latin typeface="Cambria Math" panose="02040503050406030204" pitchFamily="18" charset="0"/>
                              </a:rPr>
                              <m:t>=2</m:t>
                            </m:r>
                          </m:e>
                        </m:nary>
                      </m:e>
                    </m:nary>
                  </m:oMath>
                </a14:m>
                <a:endParaRPr lang="en-IN" b="0" dirty="0"/>
              </a:p>
              <a:p>
                <a:r>
                  <a:rPr lang="en-IN" dirty="0"/>
                  <a:t>Signum signal</a:t>
                </a:r>
              </a:p>
              <a:p>
                <a:pPr lvl="1"/>
                <a14:m>
                  <m:oMath xmlns:m="http://schemas.openxmlformats.org/officeDocument/2006/math">
                    <m:r>
                      <a:rPr lang="en-IN" b="0" i="1" smtClean="0">
                        <a:latin typeface="Cambria Math" panose="02040503050406030204" pitchFamily="18" charset="0"/>
                      </a:rPr>
                      <m:t>𝑠𝑔</m:t>
                    </m:r>
                    <m:func>
                      <m:funcPr>
                        <m:ctrlPr>
                          <a:rPr lang="en-IN" b="0" i="1" smtClean="0">
                            <a:latin typeface="Cambria Math" panose="02040503050406030204" pitchFamily="18" charset="0"/>
                          </a:rPr>
                        </m:ctrlPr>
                      </m:funcPr>
                      <m:fName>
                        <m:r>
                          <a:rPr lang="en-IN" b="0" i="1" smtClean="0">
                            <a:latin typeface="Cambria Math" panose="02040503050406030204" pitchFamily="18" charset="0"/>
                          </a:rPr>
                          <m:t>𝑛</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func>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1 </m:t>
                            </m:r>
                            <m:r>
                              <a:rPr lang="en-IN" b="0" i="1" smtClean="0">
                                <a:latin typeface="Cambria Math" panose="02040503050406030204" pitchFamily="18" charset="0"/>
                              </a:rPr>
                              <m:t>𝑡</m:t>
                            </m:r>
                            <m:r>
                              <a:rPr lang="en-IN" b="0" i="1" smtClean="0">
                                <a:latin typeface="Cambria Math" panose="02040503050406030204" pitchFamily="18" charset="0"/>
                              </a:rPr>
                              <m:t>&gt;0</m:t>
                            </m:r>
                          </m:e>
                          <m:e>
                            <m:r>
                              <a:rPr lang="en-IN" b="0" i="1" smtClean="0">
                                <a:latin typeface="Cambria Math" panose="02040503050406030204" pitchFamily="18" charset="0"/>
                              </a:rPr>
                              <m:t>−1 </m:t>
                            </m:r>
                            <m:r>
                              <a:rPr lang="en-IN" b="0" i="1" smtClean="0">
                                <a:latin typeface="Cambria Math" panose="02040503050406030204" pitchFamily="18" charset="0"/>
                              </a:rPr>
                              <m:t>𝑡</m:t>
                            </m:r>
                            <m:r>
                              <a:rPr lang="en-IN" b="0" i="1" smtClean="0">
                                <a:latin typeface="Cambria Math" panose="02040503050406030204" pitchFamily="18" charset="0"/>
                              </a:rPr>
                              <m:t>&lt;0</m:t>
                            </m:r>
                          </m:e>
                          <m:e>
                            <m:r>
                              <a:rPr lang="en-IN" b="0" i="1" smtClean="0">
                                <a:latin typeface="Cambria Math" panose="02040503050406030204" pitchFamily="18" charset="0"/>
                              </a:rPr>
                              <m:t>0 </m:t>
                            </m:r>
                            <m:r>
                              <a:rPr lang="en-IN" b="0" i="1" smtClean="0">
                                <a:latin typeface="Cambria Math" panose="02040503050406030204" pitchFamily="18" charset="0"/>
                              </a:rPr>
                              <m:t>𝑡</m:t>
                            </m:r>
                            <m:r>
                              <a:rPr lang="en-IN" b="0" i="1" smtClean="0">
                                <a:latin typeface="Cambria Math" panose="02040503050406030204" pitchFamily="18" charset="0"/>
                              </a:rPr>
                              <m:t>=0</m:t>
                            </m:r>
                          </m:e>
                        </m:eqArr>
                      </m:e>
                    </m:d>
                  </m:oMath>
                </a14:m>
                <a:endParaRPr lang="en-IN" b="0" i="1" dirty="0"/>
              </a:p>
              <a:p>
                <a:r>
                  <a:rPr lang="en-IN" dirty="0"/>
                  <a:t>Unit step signal</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𝑈</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1 </m:t>
                            </m:r>
                            <m:r>
                              <a:rPr lang="en-IN" b="0" i="1" smtClean="0">
                                <a:latin typeface="Cambria Math" panose="02040503050406030204" pitchFamily="18" charset="0"/>
                              </a:rPr>
                              <m:t>𝑡</m:t>
                            </m:r>
                            <m:r>
                              <a:rPr lang="en-IN" b="0" i="1" smtClean="0">
                                <a:latin typeface="Cambria Math" panose="02040503050406030204" pitchFamily="18" charset="0"/>
                              </a:rPr>
                              <m:t>&gt;0</m:t>
                            </m:r>
                          </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 </m:t>
                            </m:r>
                            <m:r>
                              <a:rPr lang="en-IN" b="0" i="1" smtClean="0">
                                <a:latin typeface="Cambria Math" panose="02040503050406030204" pitchFamily="18" charset="0"/>
                              </a:rPr>
                              <m:t>𝑡</m:t>
                            </m:r>
                            <m:r>
                              <a:rPr lang="en-IN" b="0" i="1" smtClean="0">
                                <a:latin typeface="Cambria Math" panose="02040503050406030204" pitchFamily="18" charset="0"/>
                              </a:rPr>
                              <m:t>=0</m:t>
                            </m:r>
                          </m:e>
                          <m:e>
                            <m:r>
                              <a:rPr lang="en-IN" b="0" i="1" smtClean="0">
                                <a:latin typeface="Cambria Math" panose="02040503050406030204" pitchFamily="18" charset="0"/>
                              </a:rPr>
                              <m:t>0 </m:t>
                            </m:r>
                            <m:r>
                              <a:rPr lang="en-IN" b="0" i="1" smtClean="0">
                                <a:latin typeface="Cambria Math" panose="02040503050406030204" pitchFamily="18" charset="0"/>
                              </a:rPr>
                              <m:t>𝑡</m:t>
                            </m:r>
                            <m:r>
                              <a:rPr lang="en-IN" b="0" i="1" smtClean="0">
                                <a:latin typeface="Cambria Math" panose="02040503050406030204" pitchFamily="18" charset="0"/>
                              </a:rPr>
                              <m:t>&lt;0</m:t>
                            </m:r>
                          </m:e>
                        </m:eqArr>
                      </m:e>
                    </m:d>
                  </m:oMath>
                </a14:m>
                <a:endParaRPr lang="en-IN" b="0" dirty="0"/>
              </a:p>
              <a:p>
                <a:endParaRPr lang="en-IN" dirty="0"/>
              </a:p>
            </p:txBody>
          </p:sp>
        </mc:Choice>
        <mc:Fallback xmlns="">
          <p:sp>
            <p:nvSpPr>
              <p:cNvPr id="3" name="Content Placeholder 2">
                <a:extLst>
                  <a:ext uri="{FF2B5EF4-FFF2-40B4-BE49-F238E27FC236}">
                    <a16:creationId xmlns:a16="http://schemas.microsoft.com/office/drawing/2014/main" id="{2D3669A9-5924-D481-BB98-CB3FED2EAC7B}"/>
                  </a:ext>
                </a:extLst>
              </p:cNvPr>
              <p:cNvSpPr>
                <a:spLocks noGrp="1" noRot="1" noChangeAspect="1" noMove="1" noResize="1" noEditPoints="1" noAdjustHandles="1" noChangeArrowheads="1" noChangeShapeType="1" noTextEdit="1"/>
              </p:cNvSpPr>
              <p:nvPr>
                <p:ph sz="quarter" idx="10"/>
              </p:nvPr>
            </p:nvSpPr>
            <p:spPr>
              <a:blipFill>
                <a:blip r:embed="rId2"/>
                <a:stretch>
                  <a:fillRect t="-1331"/>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5DBF85D4-CD3C-0B7F-5655-1E1544F28038}"/>
              </a:ext>
            </a:extLst>
          </p:cNvPr>
          <p:cNvPicPr>
            <a:picLocks noChangeAspect="1"/>
          </p:cNvPicPr>
          <p:nvPr/>
        </p:nvPicPr>
        <p:blipFill>
          <a:blip r:embed="rId3"/>
          <a:stretch>
            <a:fillRect/>
          </a:stretch>
        </p:blipFill>
        <p:spPr>
          <a:xfrm>
            <a:off x="3834905" y="1026332"/>
            <a:ext cx="2020611" cy="978610"/>
          </a:xfrm>
          <a:prstGeom prst="rect">
            <a:avLst/>
          </a:prstGeom>
        </p:spPr>
      </p:pic>
      <p:pic>
        <p:nvPicPr>
          <p:cNvPr id="7" name="Picture 6">
            <a:extLst>
              <a:ext uri="{FF2B5EF4-FFF2-40B4-BE49-F238E27FC236}">
                <a16:creationId xmlns:a16="http://schemas.microsoft.com/office/drawing/2014/main" id="{5E901773-663B-1E7C-AF0C-9C112352218B}"/>
              </a:ext>
            </a:extLst>
          </p:cNvPr>
          <p:cNvPicPr>
            <a:picLocks noChangeAspect="1"/>
          </p:cNvPicPr>
          <p:nvPr/>
        </p:nvPicPr>
        <p:blipFill>
          <a:blip r:embed="rId4"/>
          <a:stretch>
            <a:fillRect/>
          </a:stretch>
        </p:blipFill>
        <p:spPr>
          <a:xfrm>
            <a:off x="3834904" y="2680334"/>
            <a:ext cx="2020612" cy="732351"/>
          </a:xfrm>
          <a:prstGeom prst="rect">
            <a:avLst/>
          </a:prstGeom>
        </p:spPr>
      </p:pic>
      <p:pic>
        <p:nvPicPr>
          <p:cNvPr id="9" name="Picture 8">
            <a:extLst>
              <a:ext uri="{FF2B5EF4-FFF2-40B4-BE49-F238E27FC236}">
                <a16:creationId xmlns:a16="http://schemas.microsoft.com/office/drawing/2014/main" id="{B7CE1E56-0AEC-9314-D386-C0D5AD22DC46}"/>
              </a:ext>
            </a:extLst>
          </p:cNvPr>
          <p:cNvPicPr>
            <a:picLocks noChangeAspect="1"/>
          </p:cNvPicPr>
          <p:nvPr/>
        </p:nvPicPr>
        <p:blipFill>
          <a:blip r:embed="rId5"/>
          <a:stretch>
            <a:fillRect/>
          </a:stretch>
        </p:blipFill>
        <p:spPr>
          <a:xfrm>
            <a:off x="3834905" y="3960977"/>
            <a:ext cx="2020612" cy="736970"/>
          </a:xfrm>
          <a:prstGeom prst="rect">
            <a:avLst/>
          </a:prstGeom>
        </p:spPr>
      </p:pic>
      <p:grpSp>
        <p:nvGrpSpPr>
          <p:cNvPr id="13" name="Group 12">
            <a:extLst>
              <a:ext uri="{FF2B5EF4-FFF2-40B4-BE49-F238E27FC236}">
                <a16:creationId xmlns:a16="http://schemas.microsoft.com/office/drawing/2014/main" id="{236560B2-28AC-535E-6B59-85E2486D80E9}"/>
              </a:ext>
            </a:extLst>
          </p:cNvPr>
          <p:cNvGrpSpPr/>
          <p:nvPr/>
        </p:nvGrpSpPr>
        <p:grpSpPr>
          <a:xfrm>
            <a:off x="6937696" y="1248980"/>
            <a:ext cx="4848553" cy="2204668"/>
            <a:chOff x="6937696" y="1248980"/>
            <a:chExt cx="4848553" cy="2204668"/>
          </a:xfrm>
        </p:grpSpPr>
        <p:pic>
          <p:nvPicPr>
            <p:cNvPr id="11" name="Picture 10">
              <a:extLst>
                <a:ext uri="{FF2B5EF4-FFF2-40B4-BE49-F238E27FC236}">
                  <a16:creationId xmlns:a16="http://schemas.microsoft.com/office/drawing/2014/main" id="{B83F66B2-091A-6973-0B02-5B2A30AADFC0}"/>
                </a:ext>
              </a:extLst>
            </p:cNvPr>
            <p:cNvPicPr>
              <a:picLocks noChangeAspect="1"/>
            </p:cNvPicPr>
            <p:nvPr/>
          </p:nvPicPr>
          <p:blipFill>
            <a:blip r:embed="rId6"/>
            <a:stretch>
              <a:fillRect/>
            </a:stretch>
          </p:blipFill>
          <p:spPr>
            <a:xfrm>
              <a:off x="6937696" y="1248980"/>
              <a:ext cx="4848553" cy="1874034"/>
            </a:xfrm>
            <a:prstGeom prst="rect">
              <a:avLst/>
            </a:prstGeom>
          </p:spPr>
        </p:pic>
        <p:sp>
          <p:nvSpPr>
            <p:cNvPr id="12" name="TextBox 11">
              <a:extLst>
                <a:ext uri="{FF2B5EF4-FFF2-40B4-BE49-F238E27FC236}">
                  <a16:creationId xmlns:a16="http://schemas.microsoft.com/office/drawing/2014/main" id="{E539EF0E-4701-69DB-F830-ABAD89E25C1B}"/>
                </a:ext>
              </a:extLst>
            </p:cNvPr>
            <p:cNvSpPr txBox="1"/>
            <p:nvPr/>
          </p:nvSpPr>
          <p:spPr>
            <a:xfrm>
              <a:off x="7013196" y="3145871"/>
              <a:ext cx="4773053" cy="307777"/>
            </a:xfrm>
            <a:prstGeom prst="rect">
              <a:avLst/>
            </a:prstGeom>
            <a:noFill/>
          </p:spPr>
          <p:txBody>
            <a:bodyPr wrap="square" rtlCol="0">
              <a:spAutoFit/>
            </a:bodyPr>
            <a:lstStyle/>
            <a:p>
              <a:r>
                <a:rPr lang="en-IN" sz="1400" b="1" dirty="0">
                  <a:solidFill>
                    <a:srgbClr val="FF0000"/>
                  </a:solidFill>
                  <a:latin typeface="Gotham Light" pitchFamily="50" charset="0"/>
                </a:rPr>
                <a:t>T3:14 in Representation of Lowpass and Bandpass Signals</a:t>
              </a:r>
            </a:p>
          </p:txBody>
        </p:sp>
      </p:grpSp>
      <p:pic>
        <p:nvPicPr>
          <p:cNvPr id="15" name="Picture 14">
            <a:extLst>
              <a:ext uri="{FF2B5EF4-FFF2-40B4-BE49-F238E27FC236}">
                <a16:creationId xmlns:a16="http://schemas.microsoft.com/office/drawing/2014/main" id="{DF4B016E-1290-93D9-A252-44271FAFB507}"/>
              </a:ext>
            </a:extLst>
          </p:cNvPr>
          <p:cNvPicPr>
            <a:picLocks noChangeAspect="1"/>
          </p:cNvPicPr>
          <p:nvPr/>
        </p:nvPicPr>
        <p:blipFill>
          <a:blip r:embed="rId7"/>
          <a:stretch>
            <a:fillRect/>
          </a:stretch>
        </p:blipFill>
        <p:spPr>
          <a:xfrm>
            <a:off x="3834906" y="5368720"/>
            <a:ext cx="2020612" cy="744253"/>
          </a:xfrm>
          <a:prstGeom prst="rect">
            <a:avLst/>
          </a:prstGeom>
        </p:spPr>
      </p:pic>
    </p:spTree>
    <p:extLst>
      <p:ext uri="{BB962C8B-B14F-4D97-AF65-F5344CB8AC3E}">
        <p14:creationId xmlns:p14="http://schemas.microsoft.com/office/powerpoint/2010/main" val="153871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77ED-1F18-521B-3103-E9763FD9665F}"/>
              </a:ext>
            </a:extLst>
          </p:cNvPr>
          <p:cNvSpPr>
            <a:spLocks noGrp="1"/>
          </p:cNvSpPr>
          <p:nvPr>
            <p:ph type="title"/>
          </p:nvPr>
        </p:nvSpPr>
        <p:spPr/>
        <p:txBody>
          <a:bodyPr/>
          <a:lstStyle/>
          <a:p>
            <a:r>
              <a:rPr lang="en-IN" dirty="0"/>
              <a:t>Commonly Used 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3669A9-5924-D481-BB98-CB3FED2EAC7B}"/>
                  </a:ext>
                </a:extLst>
              </p:cNvPr>
              <p:cNvSpPr>
                <a:spLocks noGrp="1"/>
              </p:cNvSpPr>
              <p:nvPr>
                <p:ph sz="quarter" idx="10"/>
              </p:nvPr>
            </p:nvSpPr>
            <p:spPr/>
            <p:txBody>
              <a:bodyPr>
                <a:normAutofit/>
              </a:bodyPr>
              <a:lstStyle/>
              <a:p>
                <a:r>
                  <a:rPr lang="en-IN" dirty="0"/>
                  <a:t>Traingular Signal</a:t>
                </a:r>
              </a:p>
              <a:p>
                <a:pPr lvl="1"/>
                <a14:m>
                  <m:oMath xmlns:m="http://schemas.openxmlformats.org/officeDocument/2006/math">
                    <m:r>
                      <a:rPr lang="en-IN" b="0" i="1" smtClean="0">
                        <a:latin typeface="Cambria Math" panose="02040503050406030204" pitchFamily="18" charset="0"/>
                        <a:ea typeface="Cambria Math" panose="02040503050406030204" pitchFamily="18" charset="0"/>
                      </a:rPr>
                      <m:t>∧</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r>
                      <a:rPr lang="en-IN" b="0" i="1" smtClean="0">
                        <a:latin typeface="Cambria Math" panose="02040503050406030204" pitchFamily="18" charset="0"/>
                        <a:ea typeface="Cambria Math" panose="02040503050406030204" pitchFamily="18" charset="0"/>
                      </a:rPr>
                      <m:t>∗⊓</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r>
                      <a:rPr lang="en-IN" b="0" i="1" smtClean="0">
                        <a:latin typeface="Cambria Math" panose="02040503050406030204" pitchFamily="18" charset="0"/>
                        <a:ea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𝑡</m:t>
                            </m:r>
                            <m:r>
                              <a:rPr lang="en-IN" b="0" i="1" smtClean="0">
                                <a:latin typeface="Cambria Math" panose="02040503050406030204" pitchFamily="18" charset="0"/>
                              </a:rPr>
                              <m:t>+1   −1≤</m:t>
                            </m:r>
                            <m:r>
                              <a:rPr lang="en-IN" b="0" i="1" smtClean="0">
                                <a:latin typeface="Cambria Math" panose="02040503050406030204" pitchFamily="18" charset="0"/>
                              </a:rPr>
                              <m:t>𝑡</m:t>
                            </m:r>
                            <m:r>
                              <a:rPr lang="en-IN" b="0" i="1" smtClean="0">
                                <a:latin typeface="Cambria Math" panose="02040503050406030204" pitchFamily="18" charset="0"/>
                              </a:rPr>
                              <m:t>≤0</m:t>
                            </m:r>
                          </m:e>
                          <m:e>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+1    0≤</m:t>
                            </m:r>
                            <m:r>
                              <a:rPr lang="en-IN" b="0" i="1" smtClean="0">
                                <a:latin typeface="Cambria Math" panose="02040503050406030204" pitchFamily="18" charset="0"/>
                              </a:rPr>
                              <m:t>𝑡</m:t>
                            </m:r>
                            <m:r>
                              <a:rPr lang="en-IN" b="0" i="1" smtClean="0">
                                <a:latin typeface="Cambria Math" panose="02040503050406030204" pitchFamily="18" charset="0"/>
                              </a:rPr>
                              <m:t>≤1</m:t>
                            </m:r>
                          </m:e>
                          <m:e>
                            <m:r>
                              <a:rPr lang="en-IN" b="0" i="1" smtClean="0">
                                <a:latin typeface="Cambria Math" panose="02040503050406030204" pitchFamily="18" charset="0"/>
                              </a:rPr>
                              <m:t>0        </m:t>
                            </m:r>
                            <m:r>
                              <a:rPr lang="en-IN" b="0" i="1" smtClean="0">
                                <a:latin typeface="Cambria Math" panose="02040503050406030204" pitchFamily="18" charset="0"/>
                              </a:rPr>
                              <m:t>𝑜𝑡h𝑒𝑟𝑤𝑖𝑠𝑒</m:t>
                            </m:r>
                            <m:r>
                              <a:rPr lang="en-IN" b="0" i="1" smtClean="0">
                                <a:latin typeface="Cambria Math" panose="02040503050406030204" pitchFamily="18" charset="0"/>
                              </a:rPr>
                              <m:t> </m:t>
                            </m:r>
                          </m:e>
                        </m:eqArr>
                      </m:e>
                    </m:d>
                  </m:oMath>
                </a14:m>
                <a:endParaRPr lang="en-IN" dirty="0"/>
              </a:p>
              <a:p>
                <a:pPr marL="93663" indent="0">
                  <a:buNone/>
                </a:pPr>
                <a:endParaRPr lang="en-IN" b="0" dirty="0"/>
              </a:p>
              <a:p>
                <a:endParaRPr lang="en-IN" dirty="0"/>
              </a:p>
            </p:txBody>
          </p:sp>
        </mc:Choice>
        <mc:Fallback xmlns="">
          <p:sp>
            <p:nvSpPr>
              <p:cNvPr id="3" name="Content Placeholder 2">
                <a:extLst>
                  <a:ext uri="{FF2B5EF4-FFF2-40B4-BE49-F238E27FC236}">
                    <a16:creationId xmlns:a16="http://schemas.microsoft.com/office/drawing/2014/main" id="{2D3669A9-5924-D481-BB98-CB3FED2EAC7B}"/>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AE4DFCDF-7CCA-B083-0844-B920762C6946}"/>
              </a:ext>
            </a:extLst>
          </p:cNvPr>
          <p:cNvPicPr>
            <a:picLocks noChangeAspect="1"/>
          </p:cNvPicPr>
          <p:nvPr/>
        </p:nvPicPr>
        <p:blipFill>
          <a:blip r:embed="rId3"/>
          <a:stretch>
            <a:fillRect/>
          </a:stretch>
        </p:blipFill>
        <p:spPr>
          <a:xfrm>
            <a:off x="5667462" y="971680"/>
            <a:ext cx="2172387" cy="781619"/>
          </a:xfrm>
          <a:prstGeom prst="rect">
            <a:avLst/>
          </a:prstGeom>
        </p:spPr>
      </p:pic>
    </p:spTree>
    <p:extLst>
      <p:ext uri="{BB962C8B-B14F-4D97-AF65-F5344CB8AC3E}">
        <p14:creationId xmlns:p14="http://schemas.microsoft.com/office/powerpoint/2010/main" val="314528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098A-D77A-D1A5-3603-68FB3EE5866E}"/>
              </a:ext>
            </a:extLst>
          </p:cNvPr>
          <p:cNvSpPr>
            <a:spLocks noGrp="1"/>
          </p:cNvSpPr>
          <p:nvPr>
            <p:ph type="title"/>
          </p:nvPr>
        </p:nvSpPr>
        <p:spPr/>
        <p:txBody>
          <a:bodyPr/>
          <a:lstStyle/>
          <a:p>
            <a:r>
              <a:rPr lang="en-IN" dirty="0"/>
              <a:t>Lowpass Equivalent of Bandpass 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3713F6-DB1A-94A5-03EF-1093EE80451A}"/>
                  </a:ext>
                </a:extLst>
              </p:cNvPr>
              <p:cNvSpPr>
                <a:spLocks noGrp="1"/>
              </p:cNvSpPr>
              <p:nvPr>
                <p:ph sz="quarter" idx="10"/>
              </p:nvPr>
            </p:nvSpPr>
            <p:spPr/>
            <p:txBody>
              <a:bodyPr/>
              <a:lstStyle/>
              <a:p>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a bandpass signal</a:t>
                </a:r>
              </a:p>
              <a:p>
                <a:r>
                  <a:rPr lang="en-IN" dirty="0"/>
                  <a:t>Let’s denote lowpass equivalent by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𝑙</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and is a complex envelop of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a:t>
                </a:r>
              </a:p>
              <a:p>
                <a:r>
                  <a:rPr lang="en-IN" dirty="0"/>
                  <a:t>The Fourier transform of lowpass equivalent is defined as</a:t>
                </a:r>
              </a:p>
              <a:p>
                <a:pPr lvl="1"/>
                <a14:m>
                  <m:oMath xmlns:m="http://schemas.openxmlformats.org/officeDocument/2006/math">
                    <m:sSub>
                      <m:sSubPr>
                        <m:ctrlPr>
                          <a:rPr lang="en-IN" b="0" i="1" smtClean="0">
                            <a:solidFill>
                              <a:srgbClr val="FF0000"/>
                            </a:solidFill>
                            <a:latin typeface="Cambria Math" panose="02040503050406030204" pitchFamily="18" charset="0"/>
                          </a:rPr>
                        </m:ctrlPr>
                      </m:sSubPr>
                      <m:e>
                        <m:r>
                          <a:rPr lang="en-IN" b="0" i="1" smtClean="0">
                            <a:solidFill>
                              <a:srgbClr val="FF0000"/>
                            </a:solidFill>
                            <a:latin typeface="Cambria Math" panose="02040503050406030204" pitchFamily="18" charset="0"/>
                          </a:rPr>
                          <m:t>𝑋</m:t>
                        </m:r>
                      </m:e>
                      <m:sub>
                        <m:r>
                          <a:rPr lang="en-IN" b="0" i="1" smtClean="0">
                            <a:solidFill>
                              <a:srgbClr val="FF0000"/>
                            </a:solidFill>
                            <a:latin typeface="Cambria Math" panose="02040503050406030204" pitchFamily="18" charset="0"/>
                          </a:rPr>
                          <m:t>𝑙</m:t>
                        </m:r>
                      </m:sub>
                    </m:sSub>
                    <m:d>
                      <m:dPr>
                        <m:ctrlPr>
                          <a:rPr lang="en-IN" b="0" i="1" smtClean="0">
                            <a:solidFill>
                              <a:srgbClr val="FF0000"/>
                            </a:solidFill>
                            <a:latin typeface="Cambria Math" panose="02040503050406030204" pitchFamily="18" charset="0"/>
                          </a:rPr>
                        </m:ctrlPr>
                      </m:dPr>
                      <m:e>
                        <m:r>
                          <a:rPr lang="en-IN" b="0" i="1" smtClean="0">
                            <a:solidFill>
                              <a:srgbClr val="FF0000"/>
                            </a:solidFill>
                            <a:latin typeface="Cambria Math" panose="02040503050406030204" pitchFamily="18" charset="0"/>
                          </a:rPr>
                          <m:t>𝑓</m:t>
                        </m:r>
                      </m:e>
                    </m:d>
                    <m:r>
                      <a:rPr lang="en-IN" b="0" i="1" smtClean="0">
                        <a:solidFill>
                          <a:srgbClr val="FF0000"/>
                        </a:solidFill>
                        <a:latin typeface="Cambria Math" panose="02040503050406030204" pitchFamily="18" charset="0"/>
                      </a:rPr>
                      <m:t>=</m:t>
                    </m:r>
                    <m:r>
                      <a:rPr lang="en-IN" b="0" i="1" smtClean="0">
                        <a:solidFill>
                          <a:srgbClr val="FF0000"/>
                        </a:solidFill>
                        <a:latin typeface="Cambria Math" panose="02040503050406030204" pitchFamily="18" charset="0"/>
                      </a:rPr>
                      <m:t>ℱ</m:t>
                    </m:r>
                    <m:d>
                      <m:dPr>
                        <m:begChr m:val="["/>
                        <m:endChr m:val="]"/>
                        <m:ctrlPr>
                          <a:rPr lang="en-IN" b="0" i="1" smtClean="0">
                            <a:solidFill>
                              <a:srgbClr val="FF0000"/>
                            </a:solidFill>
                            <a:latin typeface="Cambria Math" panose="02040503050406030204" pitchFamily="18" charset="0"/>
                          </a:rPr>
                        </m:ctrlPr>
                      </m:dPr>
                      <m:e>
                        <m:sSub>
                          <m:sSubPr>
                            <m:ctrlPr>
                              <a:rPr lang="en-IN" b="0" i="1" smtClean="0">
                                <a:solidFill>
                                  <a:srgbClr val="FF0000"/>
                                </a:solidFill>
                                <a:latin typeface="Cambria Math" panose="02040503050406030204" pitchFamily="18" charset="0"/>
                              </a:rPr>
                            </m:ctrlPr>
                          </m:sSubPr>
                          <m:e>
                            <m:r>
                              <a:rPr lang="en-IN" b="0" i="1" smtClean="0">
                                <a:solidFill>
                                  <a:srgbClr val="FF0000"/>
                                </a:solidFill>
                                <a:latin typeface="Cambria Math" panose="02040503050406030204" pitchFamily="18" charset="0"/>
                              </a:rPr>
                              <m:t>𝑥</m:t>
                            </m:r>
                          </m:e>
                          <m:sub>
                            <m:r>
                              <a:rPr lang="en-IN" b="0" i="1" smtClean="0">
                                <a:solidFill>
                                  <a:srgbClr val="FF0000"/>
                                </a:solidFill>
                                <a:latin typeface="Cambria Math" panose="02040503050406030204" pitchFamily="18" charset="0"/>
                              </a:rPr>
                              <m:t>𝑙</m:t>
                            </m:r>
                          </m:sub>
                        </m:sSub>
                        <m:d>
                          <m:dPr>
                            <m:ctrlPr>
                              <a:rPr lang="en-IN" b="0" i="1" smtClean="0">
                                <a:solidFill>
                                  <a:srgbClr val="FF0000"/>
                                </a:solidFill>
                                <a:latin typeface="Cambria Math" panose="02040503050406030204" pitchFamily="18" charset="0"/>
                              </a:rPr>
                            </m:ctrlPr>
                          </m:dPr>
                          <m:e>
                            <m:r>
                              <a:rPr lang="en-IN" b="0" i="1" smtClean="0">
                                <a:solidFill>
                                  <a:srgbClr val="FF0000"/>
                                </a:solidFill>
                                <a:latin typeface="Cambria Math" panose="02040503050406030204" pitchFamily="18" charset="0"/>
                              </a:rPr>
                              <m:t>𝑡</m:t>
                            </m:r>
                          </m:e>
                        </m:d>
                      </m:e>
                    </m:d>
                    <m:r>
                      <a:rPr lang="en-IN" b="0" i="1" smtClean="0">
                        <a:solidFill>
                          <a:srgbClr val="FF0000"/>
                        </a:solidFill>
                        <a:latin typeface="Cambria Math" panose="02040503050406030204" pitchFamily="18" charset="0"/>
                      </a:rPr>
                      <m:t>=2</m:t>
                    </m:r>
                    <m:sSub>
                      <m:sSubPr>
                        <m:ctrlPr>
                          <a:rPr lang="en-IN" b="0" i="1" smtClean="0">
                            <a:solidFill>
                              <a:srgbClr val="FF0000"/>
                            </a:solidFill>
                            <a:latin typeface="Cambria Math" panose="02040503050406030204" pitchFamily="18" charset="0"/>
                          </a:rPr>
                        </m:ctrlPr>
                      </m:sSubPr>
                      <m:e>
                        <m:r>
                          <a:rPr lang="en-IN" b="0" i="1" smtClean="0">
                            <a:solidFill>
                              <a:srgbClr val="FF0000"/>
                            </a:solidFill>
                            <a:latin typeface="Cambria Math" panose="02040503050406030204" pitchFamily="18" charset="0"/>
                          </a:rPr>
                          <m:t>𝑋</m:t>
                        </m:r>
                      </m:e>
                      <m:sub>
                        <m:r>
                          <a:rPr lang="en-IN" b="0" i="1" smtClean="0">
                            <a:solidFill>
                              <a:srgbClr val="FF0000"/>
                            </a:solidFill>
                            <a:latin typeface="Cambria Math" panose="02040503050406030204" pitchFamily="18" charset="0"/>
                          </a:rPr>
                          <m:t>+</m:t>
                        </m:r>
                      </m:sub>
                    </m:sSub>
                    <m:d>
                      <m:dPr>
                        <m:ctrlPr>
                          <a:rPr lang="en-IN" b="0" i="1" smtClean="0">
                            <a:solidFill>
                              <a:srgbClr val="FF0000"/>
                            </a:solidFill>
                            <a:latin typeface="Cambria Math" panose="02040503050406030204" pitchFamily="18" charset="0"/>
                          </a:rPr>
                        </m:ctrlPr>
                      </m:dPr>
                      <m:e>
                        <m:r>
                          <a:rPr lang="en-IN" b="0" i="1" smtClean="0">
                            <a:solidFill>
                              <a:srgbClr val="FF0000"/>
                            </a:solidFill>
                            <a:latin typeface="Cambria Math" panose="02040503050406030204" pitchFamily="18" charset="0"/>
                          </a:rPr>
                          <m:t>𝑓</m:t>
                        </m:r>
                        <m:r>
                          <a:rPr lang="en-IN" b="0" i="1" smtClean="0">
                            <a:solidFill>
                              <a:srgbClr val="FF0000"/>
                            </a:solidFill>
                            <a:latin typeface="Cambria Math" panose="02040503050406030204" pitchFamily="18" charset="0"/>
                          </a:rPr>
                          <m:t>+</m:t>
                        </m:r>
                        <m:sSub>
                          <m:sSubPr>
                            <m:ctrlPr>
                              <a:rPr lang="en-IN" b="0" i="1" smtClean="0">
                                <a:solidFill>
                                  <a:srgbClr val="FF0000"/>
                                </a:solidFill>
                                <a:latin typeface="Cambria Math" panose="02040503050406030204" pitchFamily="18" charset="0"/>
                              </a:rPr>
                            </m:ctrlPr>
                          </m:sSubPr>
                          <m:e>
                            <m:r>
                              <a:rPr lang="en-IN" b="0" i="1" smtClean="0">
                                <a:solidFill>
                                  <a:srgbClr val="FF0000"/>
                                </a:solidFill>
                                <a:latin typeface="Cambria Math" panose="02040503050406030204" pitchFamily="18" charset="0"/>
                              </a:rPr>
                              <m:t>𝑓</m:t>
                            </m:r>
                          </m:e>
                          <m:sub>
                            <m:r>
                              <a:rPr lang="en-IN" b="0" i="1" smtClean="0">
                                <a:solidFill>
                                  <a:srgbClr val="FF0000"/>
                                </a:solidFill>
                                <a:latin typeface="Cambria Math" panose="02040503050406030204" pitchFamily="18" charset="0"/>
                              </a:rPr>
                              <m:t>0</m:t>
                            </m:r>
                          </m:sub>
                        </m:sSub>
                      </m:e>
                    </m:d>
                    <m:r>
                      <a:rPr lang="en-IN" b="0" i="1" smtClean="0">
                        <a:solidFill>
                          <a:srgbClr val="FF0000"/>
                        </a:solidFill>
                        <a:latin typeface="Cambria Math" panose="02040503050406030204" pitchFamily="18" charset="0"/>
                      </a:rPr>
                      <m:t>=2</m:t>
                    </m:r>
                    <m:r>
                      <a:rPr lang="en-IN" b="0" i="1" smtClean="0">
                        <a:solidFill>
                          <a:srgbClr val="FF0000"/>
                        </a:solidFill>
                        <a:latin typeface="Cambria Math" panose="02040503050406030204" pitchFamily="18" charset="0"/>
                      </a:rPr>
                      <m:t>𝑋</m:t>
                    </m:r>
                    <m:d>
                      <m:dPr>
                        <m:ctrlPr>
                          <a:rPr lang="en-IN" b="0" i="1" smtClean="0">
                            <a:solidFill>
                              <a:srgbClr val="FF0000"/>
                            </a:solidFill>
                            <a:latin typeface="Cambria Math" panose="02040503050406030204" pitchFamily="18" charset="0"/>
                          </a:rPr>
                        </m:ctrlPr>
                      </m:dPr>
                      <m:e>
                        <m:r>
                          <a:rPr lang="en-IN" b="0" i="1" smtClean="0">
                            <a:solidFill>
                              <a:srgbClr val="FF0000"/>
                            </a:solidFill>
                            <a:latin typeface="Cambria Math" panose="02040503050406030204" pitchFamily="18" charset="0"/>
                          </a:rPr>
                          <m:t>𝑓</m:t>
                        </m:r>
                        <m:r>
                          <a:rPr lang="en-IN" b="0" i="1" smtClean="0">
                            <a:solidFill>
                              <a:srgbClr val="FF0000"/>
                            </a:solidFill>
                            <a:latin typeface="Cambria Math" panose="02040503050406030204" pitchFamily="18" charset="0"/>
                          </a:rPr>
                          <m:t>+</m:t>
                        </m:r>
                        <m:sSub>
                          <m:sSubPr>
                            <m:ctrlPr>
                              <a:rPr lang="en-IN" b="0" i="1" smtClean="0">
                                <a:solidFill>
                                  <a:srgbClr val="FF0000"/>
                                </a:solidFill>
                                <a:latin typeface="Cambria Math" panose="02040503050406030204" pitchFamily="18" charset="0"/>
                              </a:rPr>
                            </m:ctrlPr>
                          </m:sSubPr>
                          <m:e>
                            <m:r>
                              <a:rPr lang="en-IN" b="0" i="1" smtClean="0">
                                <a:solidFill>
                                  <a:srgbClr val="FF0000"/>
                                </a:solidFill>
                                <a:latin typeface="Cambria Math" panose="02040503050406030204" pitchFamily="18" charset="0"/>
                              </a:rPr>
                              <m:t>𝑓</m:t>
                            </m:r>
                          </m:e>
                          <m:sub>
                            <m:r>
                              <a:rPr lang="en-IN" b="0" i="1" smtClean="0">
                                <a:solidFill>
                                  <a:srgbClr val="FF0000"/>
                                </a:solidFill>
                                <a:latin typeface="Cambria Math" panose="02040503050406030204" pitchFamily="18" charset="0"/>
                              </a:rPr>
                              <m:t>0</m:t>
                            </m:r>
                          </m:sub>
                        </m:sSub>
                      </m:e>
                    </m:d>
                    <m:sSub>
                      <m:sSubPr>
                        <m:ctrlPr>
                          <a:rPr lang="en-IN" b="0" i="1" smtClean="0">
                            <a:solidFill>
                              <a:srgbClr val="FF0000"/>
                            </a:solidFill>
                            <a:latin typeface="Cambria Math" panose="02040503050406030204" pitchFamily="18" charset="0"/>
                          </a:rPr>
                        </m:ctrlPr>
                      </m:sSubPr>
                      <m:e>
                        <m:r>
                          <a:rPr lang="en-IN" b="0" i="1" smtClean="0">
                            <a:solidFill>
                              <a:srgbClr val="FF0000"/>
                            </a:solidFill>
                            <a:latin typeface="Cambria Math" panose="02040503050406030204" pitchFamily="18" charset="0"/>
                          </a:rPr>
                          <m:t>𝑢</m:t>
                        </m:r>
                      </m:e>
                      <m:sub>
                        <m:r>
                          <a:rPr lang="en-IN" b="0" i="1" smtClean="0">
                            <a:solidFill>
                              <a:srgbClr val="FF0000"/>
                            </a:solidFill>
                            <a:latin typeface="Cambria Math" panose="02040503050406030204" pitchFamily="18" charset="0"/>
                          </a:rPr>
                          <m:t>−1</m:t>
                        </m:r>
                      </m:sub>
                    </m:sSub>
                    <m:r>
                      <a:rPr lang="en-IN" b="0" i="1" smtClean="0">
                        <a:solidFill>
                          <a:srgbClr val="FF0000"/>
                        </a:solidFill>
                        <a:latin typeface="Cambria Math" panose="02040503050406030204" pitchFamily="18" charset="0"/>
                      </a:rPr>
                      <m:t>(</m:t>
                    </m:r>
                    <m:r>
                      <a:rPr lang="en-IN" b="0" i="1" smtClean="0">
                        <a:solidFill>
                          <a:srgbClr val="FF0000"/>
                        </a:solidFill>
                        <a:latin typeface="Cambria Math" panose="02040503050406030204" pitchFamily="18" charset="0"/>
                      </a:rPr>
                      <m:t>𝑓</m:t>
                    </m:r>
                    <m:r>
                      <a:rPr lang="en-IN" b="0" i="1" smtClean="0">
                        <a:solidFill>
                          <a:srgbClr val="FF0000"/>
                        </a:solidFill>
                        <a:latin typeface="Cambria Math" panose="02040503050406030204" pitchFamily="18" charset="0"/>
                      </a:rPr>
                      <m:t>+</m:t>
                    </m:r>
                    <m:sSub>
                      <m:sSubPr>
                        <m:ctrlPr>
                          <a:rPr lang="en-IN" b="0" i="1" smtClean="0">
                            <a:solidFill>
                              <a:srgbClr val="FF0000"/>
                            </a:solidFill>
                            <a:latin typeface="Cambria Math" panose="02040503050406030204" pitchFamily="18" charset="0"/>
                          </a:rPr>
                        </m:ctrlPr>
                      </m:sSubPr>
                      <m:e>
                        <m:r>
                          <a:rPr lang="en-IN" b="0" i="1" smtClean="0">
                            <a:solidFill>
                              <a:srgbClr val="FF0000"/>
                            </a:solidFill>
                            <a:latin typeface="Cambria Math" panose="02040503050406030204" pitchFamily="18" charset="0"/>
                          </a:rPr>
                          <m:t>𝑓</m:t>
                        </m:r>
                      </m:e>
                      <m:sub>
                        <m:r>
                          <a:rPr lang="en-IN" b="0" i="1" smtClean="0">
                            <a:solidFill>
                              <a:srgbClr val="FF0000"/>
                            </a:solidFill>
                            <a:latin typeface="Cambria Math" panose="02040503050406030204" pitchFamily="18" charset="0"/>
                          </a:rPr>
                          <m:t>0</m:t>
                        </m:r>
                      </m:sub>
                    </m:sSub>
                    <m:r>
                      <a:rPr lang="en-IN" b="0" i="1" smtClean="0">
                        <a:solidFill>
                          <a:srgbClr val="FF0000"/>
                        </a:solidFill>
                        <a:latin typeface="Cambria Math" panose="02040503050406030204" pitchFamily="18" charset="0"/>
                      </a:rPr>
                      <m:t>)</m:t>
                    </m:r>
                  </m:oMath>
                </a14:m>
                <a:endParaRPr lang="en-IN" dirty="0">
                  <a:solidFill>
                    <a:srgbClr val="FF0000"/>
                  </a:solidFill>
                </a:endParaRPr>
              </a:p>
              <a:p>
                <a:r>
                  <a:rPr lang="en-IN" dirty="0"/>
                  <a:t>Applying the modulation theorem of Fourier transform</a:t>
                </a:r>
              </a:p>
            </p:txBody>
          </p:sp>
        </mc:Choice>
        <mc:Fallback xmlns="">
          <p:sp>
            <p:nvSpPr>
              <p:cNvPr id="3" name="Content Placeholder 2">
                <a:extLst>
                  <a:ext uri="{FF2B5EF4-FFF2-40B4-BE49-F238E27FC236}">
                    <a16:creationId xmlns:a16="http://schemas.microsoft.com/office/drawing/2014/main" id="{F63713F6-DB1A-94A5-03EF-1093EE80451A}"/>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383398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013BC-D167-6958-CDF8-0ED66021B8A6}"/>
              </a:ext>
            </a:extLst>
          </p:cNvPr>
          <p:cNvSpPr>
            <a:spLocks noGrp="1"/>
          </p:cNvSpPr>
          <p:nvPr>
            <p:ph type="title"/>
          </p:nvPr>
        </p:nvSpPr>
        <p:spPr/>
        <p:txBody>
          <a:bodyPr/>
          <a:lstStyle/>
          <a:p>
            <a:r>
              <a:rPr lang="en-IN" dirty="0"/>
              <a:t>Signals and Frequency Spectrum and Hermitian Symmetry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DC4B0D-26EC-BE8A-CF45-5C3B0B2BDE75}"/>
                  </a:ext>
                </a:extLst>
              </p:cNvPr>
              <p:cNvSpPr>
                <a:spLocks noGrp="1"/>
              </p:cNvSpPr>
              <p:nvPr>
                <p:ph sz="quarter" idx="10"/>
              </p:nvPr>
            </p:nvSpPr>
            <p:spPr/>
            <p:txBody>
              <a:bodyPr>
                <a:normAutofit fontScale="70000" lnSpcReduction="20000"/>
              </a:bodyPr>
              <a:lstStyle/>
              <a:p>
                <a:r>
                  <a:rPr lang="en-IN" dirty="0"/>
                  <a:t>Hermitian symmetry refers to the property of the Fourier transform of a real-valued signal that has conjugate symmetry about the origin</a:t>
                </a:r>
              </a:p>
              <a:p>
                <a:r>
                  <a:rPr lang="en-IN" i="1" dirty="0"/>
                  <a:t>Hermitian symmetry </a:t>
                </a:r>
                <a:r>
                  <a:rPr lang="en-IN" dirty="0"/>
                  <a:t>or </a:t>
                </a:r>
                <a:r>
                  <a:rPr lang="en-IN" i="1" dirty="0"/>
                  <a:t>Conjugate symmetry</a:t>
                </a:r>
              </a:p>
              <a:p>
                <a:pPr lvl="1"/>
                <a:r>
                  <a:rPr lang="en-IN" dirty="0"/>
                  <a:t>If a complex function or signal is equal to its complex conjugate mirrored about the real axis, it has Hermitian symmetry</a:t>
                </a:r>
              </a:p>
              <a:p>
                <a:pPr lvl="2"/>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𝑓</m:t>
                        </m:r>
                      </m:e>
                      <m:sup>
                        <m:r>
                          <a:rPr lang="en-IN" b="0" i="1" smtClean="0">
                            <a:latin typeface="Cambria Math" panose="02040503050406030204" pitchFamily="18" charset="0"/>
                          </a:rPr>
                          <m:t>∗</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𝑥</m:t>
                        </m:r>
                      </m:e>
                    </m:d>
                    <m:r>
                      <a:rPr lang="en-IN" b="0" i="1" smtClean="0">
                        <a:latin typeface="Cambria Math" panose="02040503050406030204" pitchFamily="18" charset="0"/>
                      </a:rPr>
                      <m:t> </m:t>
                    </m:r>
                    <m:r>
                      <a:rPr lang="en-IN" b="0" i="1" smtClean="0">
                        <a:latin typeface="Cambria Math" panose="02040503050406030204" pitchFamily="18" charset="0"/>
                      </a:rPr>
                      <m:t>𝑤h𝑒𝑟𝑒</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𝑓</m:t>
                        </m:r>
                      </m:e>
                      <m:sup>
                        <m:r>
                          <a:rPr lang="en-IN" b="0" i="1" smtClean="0">
                            <a:latin typeface="Cambria Math" panose="02040503050406030204" pitchFamily="18" charset="0"/>
                          </a:rPr>
                          <m:t>∗</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𝑥</m:t>
                        </m:r>
                      </m:e>
                    </m:d>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𝑐𝑜𝑚𝑝𝑙𝑒𝑥</m:t>
                    </m:r>
                    <m:r>
                      <a:rPr lang="en-IN" b="0" i="1" smtClean="0">
                        <a:latin typeface="Cambria Math" panose="02040503050406030204" pitchFamily="18" charset="0"/>
                      </a:rPr>
                      <m:t> </m:t>
                    </m:r>
                    <m:r>
                      <a:rPr lang="en-IN" b="0" i="1" smtClean="0">
                        <a:latin typeface="Cambria Math" panose="02040503050406030204" pitchFamily="18" charset="0"/>
                      </a:rPr>
                      <m:t>𝑐𝑜𝑛𝑗𝑢𝑔𝑎𝑡𝑒</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𝑓</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oMath>
                </a14:m>
                <a:endParaRPr lang="en-IN" dirty="0"/>
              </a:p>
              <a:p>
                <a:r>
                  <a:rPr lang="en-IN" dirty="0"/>
                  <a:t>The Fourier transform of a real-value function is a complex function that has Hermitian symmetry</a:t>
                </a:r>
              </a:p>
              <a:p>
                <a:pPr lvl="1"/>
                <a:r>
                  <a:rPr lang="en-IN" dirty="0"/>
                  <a:t>Meaning the Fourier transform of a the function evaluated at a certain frequency is equal to the complex conjugate of the Fourier transform evaluated at the negative of that frequency</a:t>
                </a:r>
              </a:p>
              <a:p>
                <a:r>
                  <a:rPr lang="en-IN" dirty="0"/>
                  <a:t>Fourier transform of a real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has </a:t>
                </a:r>
                <a:r>
                  <a:rPr lang="en-IN" i="1" dirty="0"/>
                  <a:t>Hermitian Symmetry</a:t>
                </a:r>
                <a:endParaRPr lang="en-IN" dirty="0"/>
              </a:p>
              <a:p>
                <a:pPr lvl="1"/>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𝑓</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𝑋</m:t>
                        </m:r>
                      </m:e>
                      <m:sup>
                        <m:r>
                          <a:rPr lang="en-IN" b="0" i="1" smtClean="0">
                            <a:latin typeface="Cambria Math" panose="02040503050406030204" pitchFamily="18" charset="0"/>
                          </a:rPr>
                          <m:t>∗</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 </m:t>
                    </m:r>
                  </m:oMath>
                </a14:m>
                <a:endParaRPr lang="en-IN" b="0" dirty="0"/>
              </a:p>
              <a:p>
                <a:pPr lvl="1"/>
                <a:r>
                  <a:rPr lang="en-IN" b="0" dirty="0"/>
                  <a:t>Magnitude -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𝑓</m:t>
                            </m:r>
                          </m:e>
                        </m:d>
                      </m:e>
                    </m:d>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oMath>
                </a14:m>
                <a:r>
                  <a:rPr lang="en-IN" i="1" dirty="0"/>
                  <a:t> </a:t>
                </a:r>
                <a:r>
                  <a:rPr lang="en-IN" dirty="0"/>
                  <a:t>and Phase -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𝑓</m:t>
                        </m:r>
                      </m:e>
                    </m:d>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oMath>
                </a14:m>
                <a:endParaRPr lang="en-IN" dirty="0"/>
              </a:p>
              <a:p>
                <a:r>
                  <a:rPr lang="en-IN" dirty="0"/>
                  <a:t>The positive and negative spectrum of a signal</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 </m:t>
                            </m:r>
                            <m:r>
                              <a:rPr lang="en-IN" b="0" i="1" smtClean="0">
                                <a:latin typeface="Cambria Math" panose="02040503050406030204" pitchFamily="18" charset="0"/>
                              </a:rPr>
                              <m:t>𝑓</m:t>
                            </m:r>
                            <m:r>
                              <a:rPr lang="en-IN" b="0" i="1" smtClean="0">
                                <a:latin typeface="Cambria Math" panose="02040503050406030204" pitchFamily="18" charset="0"/>
                              </a:rPr>
                              <m:t>&gt;0</m:t>
                            </m:r>
                          </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r>
                              <a:rPr lang="en-IN" b="0" i="1" smtClean="0">
                                <a:latin typeface="Cambria Math" panose="02040503050406030204" pitchFamily="18" charset="0"/>
                              </a:rPr>
                              <m:t>𝑓</m:t>
                            </m:r>
                            <m:r>
                              <a:rPr lang="en-IN" b="0" i="1" smtClean="0">
                                <a:latin typeface="Cambria Math" panose="02040503050406030204" pitchFamily="18" charset="0"/>
                              </a:rPr>
                              <m:t>=0</m:t>
                            </m:r>
                          </m:e>
                          <m:e>
                            <m:r>
                              <a:rPr lang="en-IN" b="0" i="1" smtClean="0">
                                <a:latin typeface="Cambria Math" panose="02040503050406030204" pitchFamily="18" charset="0"/>
                              </a:rPr>
                              <m:t>0, </m:t>
                            </m:r>
                            <m:r>
                              <a:rPr lang="en-IN" b="0" i="1" smtClean="0">
                                <a:latin typeface="Cambria Math" panose="02040503050406030204" pitchFamily="18" charset="0"/>
                              </a:rPr>
                              <m:t>𝑓</m:t>
                            </m:r>
                            <m:r>
                              <a:rPr lang="en-IN" b="0" i="1" smtClean="0">
                                <a:latin typeface="Cambria Math" panose="02040503050406030204" pitchFamily="18" charset="0"/>
                              </a:rPr>
                              <m:t>&lt;0</m:t>
                            </m:r>
                          </m:e>
                        </m:eqAr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𝑎</m:t>
                    </m:r>
                    <m:r>
                      <a:rPr lang="en-IN" b="0" i="1" smtClean="0">
                        <a:latin typeface="Cambria Math" panose="02040503050406030204" pitchFamily="18" charset="0"/>
                      </a:rPr>
                      <m:t> </m:t>
                    </m:r>
                    <m:r>
                      <a:rPr lang="en-IN" b="0" i="1" smtClean="0">
                        <a:latin typeface="Cambria Math" panose="02040503050406030204" pitchFamily="18" charset="0"/>
                      </a:rPr>
                      <m:t>𝑢𝑛𝑖𝑡</m:t>
                    </m:r>
                    <m:r>
                      <a:rPr lang="en-IN" b="0" i="1" smtClean="0">
                        <a:latin typeface="Cambria Math" panose="02040503050406030204" pitchFamily="18" charset="0"/>
                      </a:rPr>
                      <m:t> </m:t>
                    </m:r>
                    <m:r>
                      <a:rPr lang="en-IN" b="0" i="1" smtClean="0">
                        <a:latin typeface="Cambria Math" panose="02040503050406030204" pitchFamily="18" charset="0"/>
                      </a:rPr>
                      <m:t>𝑠𝑡𝑒𝑝</m:t>
                    </m:r>
                    <m:r>
                      <a:rPr lang="en-IN" b="0" i="1" smtClean="0">
                        <a:latin typeface="Cambria Math" panose="02040503050406030204" pitchFamily="18" charset="0"/>
                      </a:rPr>
                      <m:t> </m:t>
                    </m:r>
                    <m:r>
                      <a:rPr lang="en-IN" b="0" i="1" smtClean="0">
                        <a:latin typeface="Cambria Math" panose="02040503050406030204" pitchFamily="18" charset="0"/>
                      </a:rPr>
                      <m:t>𝑓𝑢𝑛𝑐𝑡𝑖𝑜𝑛</m:t>
                    </m:r>
                  </m:oMath>
                </a14:m>
                <a:r>
                  <a:rPr lang="en-IN" dirty="0"/>
                  <a:t>	</a:t>
                </a:r>
              </a:p>
              <a:p>
                <a:pPr lvl="1"/>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b="0" i="1" smtClean="0">
                            <a:latin typeface="Cambria Math" panose="02040503050406030204" pitchFamily="18" charset="0"/>
                          </a:rPr>
                          <m:t>_</m:t>
                        </m:r>
                      </m:sub>
                    </m:sSub>
                    <m:d>
                      <m:dPr>
                        <m:ctrlPr>
                          <a:rPr lang="en-IN" i="1">
                            <a:latin typeface="Cambria Math" panose="02040503050406030204" pitchFamily="18" charset="0"/>
                          </a:rPr>
                        </m:ctrlPr>
                      </m:dPr>
                      <m:e>
                        <m:r>
                          <a:rPr lang="en-IN" i="1">
                            <a:latin typeface="Cambria Math" panose="02040503050406030204" pitchFamily="18" charset="0"/>
                          </a:rPr>
                          <m:t>𝑓</m:t>
                        </m:r>
                      </m:e>
                    </m:d>
                    <m:r>
                      <a:rPr lang="en-IN" i="1">
                        <a:latin typeface="Cambria Math" panose="02040503050406030204" pitchFamily="18" charset="0"/>
                      </a:rPr>
                      <m:t>=</m:t>
                    </m:r>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r>
                              <a:rPr lang="en-IN" i="1">
                                <a:latin typeface="Cambria Math" panose="02040503050406030204" pitchFamily="18" charset="0"/>
                              </a:rPr>
                              <m:t>𝑋</m:t>
                            </m:r>
                            <m:d>
                              <m:dPr>
                                <m:ctrlPr>
                                  <a:rPr lang="en-IN" i="1">
                                    <a:latin typeface="Cambria Math" panose="02040503050406030204" pitchFamily="18" charset="0"/>
                                  </a:rPr>
                                </m:ctrlPr>
                              </m:dPr>
                              <m:e>
                                <m:r>
                                  <a:rPr lang="en-IN" i="1">
                                    <a:latin typeface="Cambria Math" panose="02040503050406030204" pitchFamily="18" charset="0"/>
                                  </a:rPr>
                                  <m:t>𝑓</m:t>
                                </m:r>
                              </m:e>
                            </m:d>
                            <m:r>
                              <a:rPr lang="en-IN" i="1">
                                <a:latin typeface="Cambria Math" panose="02040503050406030204" pitchFamily="18" charset="0"/>
                              </a:rPr>
                              <m:t>, </m:t>
                            </m:r>
                            <m:r>
                              <a:rPr lang="en-IN" i="1">
                                <a:latin typeface="Cambria Math" panose="02040503050406030204" pitchFamily="18" charset="0"/>
                              </a:rPr>
                              <m:t>𝑓</m:t>
                            </m:r>
                            <m:r>
                              <a:rPr lang="en-IN" b="0" i="1" smtClean="0">
                                <a:latin typeface="Cambria Math" panose="02040503050406030204" pitchFamily="18" charset="0"/>
                              </a:rPr>
                              <m:t>&lt;</m:t>
                            </m:r>
                            <m:r>
                              <a:rPr lang="en-IN" i="1">
                                <a:latin typeface="Cambria Math" panose="02040503050406030204" pitchFamily="18" charset="0"/>
                              </a:rPr>
                              <m:t>0</m:t>
                            </m:r>
                          </m:e>
                          <m:e>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r>
                              <a:rPr lang="en-IN" i="1">
                                <a:latin typeface="Cambria Math" panose="02040503050406030204" pitchFamily="18" charset="0"/>
                              </a:rPr>
                              <m:t>𝑋</m:t>
                            </m:r>
                            <m:d>
                              <m:dPr>
                                <m:ctrlPr>
                                  <a:rPr lang="en-IN" i="1">
                                    <a:latin typeface="Cambria Math" panose="02040503050406030204" pitchFamily="18" charset="0"/>
                                  </a:rPr>
                                </m:ctrlPr>
                              </m:dPr>
                              <m:e>
                                <m:r>
                                  <a:rPr lang="en-IN" i="1">
                                    <a:latin typeface="Cambria Math" panose="02040503050406030204" pitchFamily="18" charset="0"/>
                                  </a:rPr>
                                  <m:t>0</m:t>
                                </m:r>
                              </m:e>
                            </m:d>
                            <m:r>
                              <a:rPr lang="en-IN" i="1">
                                <a:latin typeface="Cambria Math" panose="02040503050406030204" pitchFamily="18" charset="0"/>
                              </a:rPr>
                              <m:t>, </m:t>
                            </m:r>
                            <m:r>
                              <a:rPr lang="en-IN" i="1">
                                <a:latin typeface="Cambria Math" panose="02040503050406030204" pitchFamily="18" charset="0"/>
                              </a:rPr>
                              <m:t>𝑓</m:t>
                            </m:r>
                            <m:r>
                              <a:rPr lang="en-IN" i="1">
                                <a:latin typeface="Cambria Math" panose="02040503050406030204" pitchFamily="18" charset="0"/>
                              </a:rPr>
                              <m:t>=0</m:t>
                            </m:r>
                          </m:e>
                          <m:e>
                            <m:r>
                              <a:rPr lang="en-IN" i="1">
                                <a:latin typeface="Cambria Math" panose="02040503050406030204" pitchFamily="18" charset="0"/>
                              </a:rPr>
                              <m:t>0, </m:t>
                            </m:r>
                            <m:r>
                              <a:rPr lang="en-IN" i="1">
                                <a:latin typeface="Cambria Math" panose="02040503050406030204" pitchFamily="18" charset="0"/>
                              </a:rPr>
                              <m:t>𝑓</m:t>
                            </m:r>
                            <m:r>
                              <a:rPr lang="en-IN" b="0" i="1" smtClean="0">
                                <a:latin typeface="Cambria Math" panose="02040503050406030204" pitchFamily="18" charset="0"/>
                              </a:rPr>
                              <m:t>&gt;</m:t>
                            </m:r>
                            <m:r>
                              <a:rPr lang="en-IN" i="1">
                                <a:latin typeface="Cambria Math" panose="02040503050406030204" pitchFamily="18" charset="0"/>
                              </a:rPr>
                              <m:t>0</m:t>
                            </m:r>
                          </m:e>
                        </m:eqAr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𝑓</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𝑓</m:t>
                            </m:r>
                          </m:e>
                        </m:d>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𝑎</m:t>
                        </m:r>
                        <m:r>
                          <a:rPr lang="en-IN" b="0" i="1" smtClean="0">
                            <a:latin typeface="Cambria Math" panose="02040503050406030204" pitchFamily="18" charset="0"/>
                          </a:rPr>
                          <m:t> </m:t>
                        </m:r>
                        <m:r>
                          <a:rPr lang="en-IN" b="0" i="1" smtClean="0">
                            <a:latin typeface="Cambria Math" panose="02040503050406030204" pitchFamily="18" charset="0"/>
                          </a:rPr>
                          <m:t>𝑢𝑛𝑖𝑡</m:t>
                        </m:r>
                        <m:r>
                          <a:rPr lang="en-IN" b="0" i="1" smtClean="0">
                            <a:latin typeface="Cambria Math" panose="02040503050406030204" pitchFamily="18" charset="0"/>
                          </a:rPr>
                          <m:t> </m:t>
                        </m:r>
                        <m:r>
                          <a:rPr lang="en-IN" b="0" i="1" smtClean="0">
                            <a:latin typeface="Cambria Math" panose="02040503050406030204" pitchFamily="18" charset="0"/>
                          </a:rPr>
                          <m:t>𝑠𝑡𝑒𝑝</m:t>
                        </m:r>
                        <m:r>
                          <a:rPr lang="en-IN" b="0" i="1" smtClean="0">
                            <a:latin typeface="Cambria Math" panose="02040503050406030204" pitchFamily="18" charset="0"/>
                          </a:rPr>
                          <m:t> </m:t>
                        </m:r>
                        <m:r>
                          <a:rPr lang="en-IN" b="0" i="1" smtClean="0">
                            <a:latin typeface="Cambria Math" panose="02040503050406030204" pitchFamily="18" charset="0"/>
                          </a:rPr>
                          <m:t>𝑓𝑢𝑛𝑐𝑡𝑖𝑜𝑛</m:t>
                        </m:r>
                        <m:r>
                          <a:rPr lang="en-IN" b="0" i="1" smtClean="0">
                            <a:latin typeface="Cambria Math" panose="02040503050406030204" pitchFamily="18" charset="0"/>
                          </a:rPr>
                          <m:t> </m:t>
                        </m:r>
                      </m:e>
                    </m:d>
                  </m:oMath>
                </a14:m>
                <a:endParaRPr lang="en-IN" dirty="0"/>
              </a:p>
              <a:p>
                <a:pPr lvl="1"/>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m:t>
                        </m:r>
                      </m:sub>
                    </m:sSub>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oMath>
                </a14:m>
                <a:endParaRPr lang="en-IN" dirty="0"/>
              </a:p>
              <a:p>
                <a:pPr lvl="1"/>
                <a:r>
                  <a:rPr lang="en-IN" dirty="0"/>
                  <a:t>For real signal in time domain, we know it has Hermitian symmetry </a:t>
                </a:r>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𝑓</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𝑋</m:t>
                        </m:r>
                      </m:e>
                      <m:sup>
                        <m:r>
                          <a:rPr lang="en-IN" b="0" i="1" smtClean="0">
                            <a:latin typeface="Cambria Math" panose="02040503050406030204" pitchFamily="18" charset="0"/>
                          </a:rPr>
                          <m:t>∗</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oMath>
                </a14:m>
                <a:endParaRPr lang="en-IN" b="0" dirty="0"/>
              </a:p>
              <a:p>
                <a:pPr lvl="1"/>
                <a14:m>
                  <m:oMath xmlns:m="http://schemas.openxmlformats.org/officeDocument/2006/math">
                    <m:r>
                      <a:rPr lang="en-IN" b="1" i="1" smtClean="0">
                        <a:latin typeface="Cambria Math" panose="02040503050406030204" pitchFamily="18" charset="0"/>
                      </a:rPr>
                      <m:t>∴</m:t>
                    </m:r>
                    <m:r>
                      <a:rPr lang="en-IN" b="1" i="1" smtClean="0">
                        <a:latin typeface="Cambria Math" panose="02040503050406030204" pitchFamily="18" charset="0"/>
                      </a:rPr>
                      <m:t>𝑿</m:t>
                    </m:r>
                    <m:d>
                      <m:dPr>
                        <m:ctrlPr>
                          <a:rPr lang="en-IN" b="1" i="1" smtClean="0">
                            <a:latin typeface="Cambria Math" panose="02040503050406030204" pitchFamily="18" charset="0"/>
                          </a:rPr>
                        </m:ctrlPr>
                      </m:dPr>
                      <m:e>
                        <m:r>
                          <a:rPr lang="en-IN" b="1" i="1" smtClean="0">
                            <a:latin typeface="Cambria Math" panose="02040503050406030204" pitchFamily="18" charset="0"/>
                          </a:rPr>
                          <m:t>𝒇</m:t>
                        </m:r>
                      </m:e>
                    </m:d>
                    <m:r>
                      <a:rPr lang="en-IN" b="1" i="1" smtClean="0">
                        <a:latin typeface="Cambria Math" panose="02040503050406030204" pitchFamily="18" charset="0"/>
                      </a:rPr>
                      <m:t>=</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𝑿</m:t>
                        </m:r>
                      </m:e>
                      <m:sub>
                        <m:r>
                          <a:rPr lang="en-IN" b="1" i="1" smtClean="0">
                            <a:latin typeface="Cambria Math" panose="02040503050406030204" pitchFamily="18" charset="0"/>
                          </a:rPr>
                          <m:t>+</m:t>
                        </m:r>
                      </m:sub>
                    </m:sSub>
                    <m:d>
                      <m:dPr>
                        <m:ctrlPr>
                          <a:rPr lang="en-IN" b="1" i="1" smtClean="0">
                            <a:latin typeface="Cambria Math" panose="02040503050406030204" pitchFamily="18" charset="0"/>
                          </a:rPr>
                        </m:ctrlPr>
                      </m:dPr>
                      <m:e>
                        <m:r>
                          <a:rPr lang="en-IN" b="1" i="1" smtClean="0">
                            <a:latin typeface="Cambria Math" panose="02040503050406030204" pitchFamily="18" charset="0"/>
                          </a:rPr>
                          <m:t>𝒇</m:t>
                        </m:r>
                      </m:e>
                    </m:d>
                    <m:r>
                      <a:rPr lang="en-IN" b="1" i="1" smtClean="0">
                        <a:latin typeface="Cambria Math" panose="02040503050406030204" pitchFamily="18" charset="0"/>
                      </a:rPr>
                      <m:t>+</m:t>
                    </m:r>
                    <m:sSubSup>
                      <m:sSubSupPr>
                        <m:ctrlPr>
                          <a:rPr lang="en-IN" b="1" i="1" smtClean="0">
                            <a:latin typeface="Cambria Math" panose="02040503050406030204" pitchFamily="18" charset="0"/>
                          </a:rPr>
                        </m:ctrlPr>
                      </m:sSubSupPr>
                      <m:e>
                        <m:r>
                          <a:rPr lang="en-IN" b="1" i="1" smtClean="0">
                            <a:latin typeface="Cambria Math" panose="02040503050406030204" pitchFamily="18" charset="0"/>
                          </a:rPr>
                          <m:t>𝑿</m:t>
                        </m:r>
                      </m:e>
                      <m:sub>
                        <m:r>
                          <a:rPr lang="en-IN" b="1" i="1" smtClean="0">
                            <a:latin typeface="Cambria Math" panose="02040503050406030204" pitchFamily="18" charset="0"/>
                          </a:rPr>
                          <m:t>+</m:t>
                        </m:r>
                      </m:sub>
                      <m:sup>
                        <m:r>
                          <a:rPr lang="en-IN" b="1" i="1" smtClean="0">
                            <a:latin typeface="Cambria Math" panose="02040503050406030204" pitchFamily="18" charset="0"/>
                          </a:rPr>
                          <m:t>∗</m:t>
                        </m:r>
                      </m:sup>
                    </m:sSubSup>
                    <m:r>
                      <a:rPr lang="en-IN" b="1" i="1" smtClean="0">
                        <a:latin typeface="Cambria Math" panose="02040503050406030204" pitchFamily="18" charset="0"/>
                      </a:rPr>
                      <m:t>(−</m:t>
                    </m:r>
                    <m:r>
                      <a:rPr lang="en-IN" b="1" i="1" smtClean="0">
                        <a:latin typeface="Cambria Math" panose="02040503050406030204" pitchFamily="18" charset="0"/>
                      </a:rPr>
                      <m:t>𝒇</m:t>
                    </m:r>
                    <m:r>
                      <a:rPr lang="en-IN" b="1" i="1" smtClean="0">
                        <a:latin typeface="Cambria Math" panose="02040503050406030204" pitchFamily="18" charset="0"/>
                      </a:rPr>
                      <m:t>)</m:t>
                    </m:r>
                  </m:oMath>
                </a14:m>
                <a:endParaRPr lang="en-IN" b="1" dirty="0"/>
              </a:p>
              <a:p>
                <a:pPr lvl="1"/>
                <a:r>
                  <a:rPr lang="en-IN" b="1" dirty="0"/>
                  <a:t>Which means knowledge of </a:t>
                </a:r>
                <a14:m>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𝑿</m:t>
                        </m:r>
                      </m:e>
                      <m:sub>
                        <m:r>
                          <a:rPr lang="en-IN" b="1" i="1" smtClean="0">
                            <a:latin typeface="Cambria Math" panose="02040503050406030204" pitchFamily="18" charset="0"/>
                          </a:rPr>
                          <m:t>+</m:t>
                        </m:r>
                      </m:sub>
                    </m:sSub>
                    <m:r>
                      <a:rPr lang="en-IN" b="1" i="1" smtClean="0">
                        <a:latin typeface="Cambria Math" panose="02040503050406030204" pitchFamily="18" charset="0"/>
                      </a:rPr>
                      <m:t>(</m:t>
                    </m:r>
                    <m:r>
                      <a:rPr lang="en-IN" b="1" i="1" smtClean="0">
                        <a:latin typeface="Cambria Math" panose="02040503050406030204" pitchFamily="18" charset="0"/>
                      </a:rPr>
                      <m:t>𝒇</m:t>
                    </m:r>
                    <m:r>
                      <a:rPr lang="en-IN" b="1" i="1" smtClean="0">
                        <a:latin typeface="Cambria Math" panose="02040503050406030204" pitchFamily="18" charset="0"/>
                      </a:rPr>
                      <m:t>)</m:t>
                    </m:r>
                  </m:oMath>
                </a14:m>
                <a:r>
                  <a:rPr lang="en-IN" b="1" dirty="0"/>
                  <a:t> is sufficient to reconstruct </a:t>
                </a:r>
                <a14:m>
                  <m:oMath xmlns:m="http://schemas.openxmlformats.org/officeDocument/2006/math">
                    <m:r>
                      <a:rPr lang="en-IN" b="1" i="1" smtClean="0">
                        <a:latin typeface="Cambria Math" panose="02040503050406030204" pitchFamily="18" charset="0"/>
                      </a:rPr>
                      <m:t>𝑿</m:t>
                    </m:r>
                    <m:r>
                      <a:rPr lang="en-IN" b="1" i="1" smtClean="0">
                        <a:latin typeface="Cambria Math" panose="02040503050406030204" pitchFamily="18" charset="0"/>
                      </a:rPr>
                      <m:t>(</m:t>
                    </m:r>
                    <m:r>
                      <a:rPr lang="en-IN" b="1" i="1" smtClean="0">
                        <a:latin typeface="Cambria Math" panose="02040503050406030204" pitchFamily="18" charset="0"/>
                      </a:rPr>
                      <m:t>𝒇</m:t>
                    </m:r>
                    <m:r>
                      <a:rPr lang="en-IN" b="1" i="1" smtClean="0">
                        <a:latin typeface="Cambria Math" panose="02040503050406030204" pitchFamily="18" charset="0"/>
                      </a:rPr>
                      <m:t>)</m:t>
                    </m:r>
                  </m:oMath>
                </a14:m>
                <a:endParaRPr lang="en-IN" b="1" dirty="0"/>
              </a:p>
              <a:p>
                <a:pPr lvl="1"/>
                <a:endParaRPr lang="en-IN" dirty="0"/>
              </a:p>
            </p:txBody>
          </p:sp>
        </mc:Choice>
        <mc:Fallback xmlns="">
          <p:sp>
            <p:nvSpPr>
              <p:cNvPr id="3" name="Content Placeholder 2">
                <a:extLst>
                  <a:ext uri="{FF2B5EF4-FFF2-40B4-BE49-F238E27FC236}">
                    <a16:creationId xmlns:a16="http://schemas.microsoft.com/office/drawing/2014/main" id="{79DC4B0D-26EC-BE8A-CF45-5C3B0B2BDE75}"/>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grpSp>
        <p:nvGrpSpPr>
          <p:cNvPr id="7" name="Group 6">
            <a:extLst>
              <a:ext uri="{FF2B5EF4-FFF2-40B4-BE49-F238E27FC236}">
                <a16:creationId xmlns:a16="http://schemas.microsoft.com/office/drawing/2014/main" id="{EC4FDF38-A20E-21D8-3288-13E82308F368}"/>
              </a:ext>
            </a:extLst>
          </p:cNvPr>
          <p:cNvGrpSpPr/>
          <p:nvPr/>
        </p:nvGrpSpPr>
        <p:grpSpPr>
          <a:xfrm>
            <a:off x="6686025" y="5766527"/>
            <a:ext cx="4127385" cy="638692"/>
            <a:chOff x="6686025" y="5766527"/>
            <a:chExt cx="4127385" cy="638692"/>
          </a:xfrm>
        </p:grpSpPr>
        <p:pic>
          <p:nvPicPr>
            <p:cNvPr id="5" name="Picture 4">
              <a:extLst>
                <a:ext uri="{FF2B5EF4-FFF2-40B4-BE49-F238E27FC236}">
                  <a16:creationId xmlns:a16="http://schemas.microsoft.com/office/drawing/2014/main" id="{9C9F4BC4-550D-3107-5DBB-1E20AFF30727}"/>
                </a:ext>
              </a:extLst>
            </p:cNvPr>
            <p:cNvPicPr>
              <a:picLocks noChangeAspect="1"/>
            </p:cNvPicPr>
            <p:nvPr/>
          </p:nvPicPr>
          <p:blipFill rotWithShape="1">
            <a:blip r:embed="rId3"/>
            <a:srcRect r="25450"/>
            <a:stretch/>
          </p:blipFill>
          <p:spPr>
            <a:xfrm>
              <a:off x="6686025" y="5766527"/>
              <a:ext cx="4127385" cy="361693"/>
            </a:xfrm>
            <a:prstGeom prst="rect">
              <a:avLst/>
            </a:prstGeom>
          </p:spPr>
        </p:pic>
        <p:sp>
          <p:nvSpPr>
            <p:cNvPr id="6" name="TextBox 5">
              <a:extLst>
                <a:ext uri="{FF2B5EF4-FFF2-40B4-BE49-F238E27FC236}">
                  <a16:creationId xmlns:a16="http://schemas.microsoft.com/office/drawing/2014/main" id="{7EC978FF-4668-EFED-6EB8-1126B666C6EA}"/>
                </a:ext>
              </a:extLst>
            </p:cNvPr>
            <p:cNvSpPr txBox="1"/>
            <p:nvPr/>
          </p:nvSpPr>
          <p:spPr>
            <a:xfrm>
              <a:off x="7907984" y="6128220"/>
              <a:ext cx="1683465" cy="276999"/>
            </a:xfrm>
            <a:prstGeom prst="rect">
              <a:avLst/>
            </a:prstGeom>
            <a:noFill/>
          </p:spPr>
          <p:txBody>
            <a:bodyPr wrap="square" rtlCol="0">
              <a:spAutoFit/>
            </a:bodyPr>
            <a:lstStyle/>
            <a:p>
              <a:r>
                <a:rPr lang="en-IN" sz="1200" b="1" dirty="0">
                  <a:solidFill>
                    <a:srgbClr val="FF0000"/>
                  </a:solidFill>
                  <a:latin typeface="Gotham Light" pitchFamily="50" charset="0"/>
                </a:rPr>
                <a:t>Page 7 of slides2B.pdf</a:t>
              </a:r>
            </a:p>
          </p:txBody>
        </p:sp>
      </p:grpSp>
    </p:spTree>
    <p:extLst>
      <p:ext uri="{BB962C8B-B14F-4D97-AF65-F5344CB8AC3E}">
        <p14:creationId xmlns:p14="http://schemas.microsoft.com/office/powerpoint/2010/main" val="154310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4A6C-5E07-9857-C26A-AE9B387B7D0E}"/>
              </a:ext>
            </a:extLst>
          </p:cNvPr>
          <p:cNvSpPr>
            <a:spLocks noGrp="1"/>
          </p:cNvSpPr>
          <p:nvPr>
            <p:ph type="title"/>
          </p:nvPr>
        </p:nvSpPr>
        <p:spPr/>
        <p:txBody>
          <a:bodyPr/>
          <a:lstStyle/>
          <a:p>
            <a:r>
              <a:rPr lang="en-IN" dirty="0"/>
              <a:t>Analytic Signals and Hilbert Transform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4DB22F-5B18-5B85-DC26-7A68F0AB78D6}"/>
                  </a:ext>
                </a:extLst>
              </p:cNvPr>
              <p:cNvSpPr>
                <a:spLocks noGrp="1"/>
              </p:cNvSpPr>
              <p:nvPr>
                <p:ph sz="quarter" idx="10"/>
              </p:nvPr>
            </p:nvSpPr>
            <p:spPr/>
            <p:txBody>
              <a:bodyPr>
                <a:normAutofit fontScale="85000" lnSpcReduction="20000"/>
              </a:bodyPr>
              <a:lstStyle/>
              <a:p>
                <a:r>
                  <a:rPr lang="en-IN" dirty="0"/>
                  <a:t>An analytic signal is a complex valued signal that carries only positive frequency components (no negative frequency components) and is known as </a:t>
                </a:r>
                <a:r>
                  <a:rPr lang="en-IN" b="1" i="1" dirty="0"/>
                  <a:t>complex envelop</a:t>
                </a:r>
                <a:endParaRPr lang="en-IN" dirty="0"/>
              </a:p>
              <a:p>
                <a:r>
                  <a:rPr lang="en-IN" dirty="0"/>
                  <a:t>The real and imaginary parts of an analytic signal are real-valued functions related to each other by the Hilbert transform</a:t>
                </a:r>
              </a:p>
              <a:p>
                <a:r>
                  <a:rPr lang="en-IN" dirty="0"/>
                  <a:t>This helps in achieving single-side band modulation technique </a:t>
                </a:r>
              </a:p>
              <a:p>
                <a:r>
                  <a:rPr lang="en-IN" dirty="0"/>
                  <a:t>Mathematically, an analytic signal is the result of applying </a:t>
                </a:r>
                <a:r>
                  <a:rPr lang="en-IN" b="1" i="1" dirty="0"/>
                  <a:t>Hilbert transform</a:t>
                </a:r>
                <a:r>
                  <a:rPr lang="en-IN" dirty="0"/>
                  <a:t> to a real-valued signal</a:t>
                </a:r>
              </a:p>
              <a:p>
                <a:r>
                  <a:rPr lang="en-IN" dirty="0"/>
                  <a:t>The basic idea – the negative frequency components of the Fourier transform (or spectrum) of a real-valued function are superfluous due to Hermitian symmetry of such spectrum</a:t>
                </a:r>
              </a:p>
              <a:p>
                <a:r>
                  <a:rPr lang="en-IN" dirty="0"/>
                  <a:t>The negative frequency components can be discarded with no loss of information provided the complex-valued function is dealt with, instead</a:t>
                </a:r>
              </a:p>
              <a:p>
                <a:r>
                  <a:rPr lang="en-IN" dirty="0"/>
                  <a:t>When a manipulated function has no negative frequency components i.e. it is still analytic, the conversion from complex back to real is just a matter of discarding the imaginary part</a:t>
                </a:r>
              </a:p>
              <a:p>
                <a:r>
                  <a:rPr lang="en-IN" dirty="0"/>
                  <a:t>Hilbert transform</a:t>
                </a:r>
              </a:p>
              <a:p>
                <a:pPr lvl="1"/>
                <a:r>
                  <a:rPr lang="en-IN" dirty="0"/>
                  <a:t>Shifts the phase of the Fourier transform of the input signal as below</a:t>
                </a:r>
              </a:p>
              <a:p>
                <a:pPr lvl="2"/>
                <a:r>
                  <a:rPr lang="en-IN" b="0" dirty="0"/>
                  <a:t>By </a:t>
                </a:r>
                <a14:m>
                  <m:oMath xmlns:m="http://schemas.openxmlformats.org/officeDocument/2006/math">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90</m:t>
                        </m:r>
                      </m:e>
                      <m:sup>
                        <m:r>
                          <a:rPr lang="en-IN" b="0" i="1" smtClean="0">
                            <a:latin typeface="Cambria Math" panose="02040503050406030204" pitchFamily="18" charset="0"/>
                          </a:rPr>
                          <m:t>𝑜</m:t>
                        </m:r>
                      </m:sup>
                    </m:sSup>
                  </m:oMath>
                </a14:m>
                <a:r>
                  <a:rPr lang="en-IN" dirty="0"/>
                  <a:t> for positive frequencies</a:t>
                </a:r>
              </a:p>
              <a:p>
                <a:pPr lvl="2"/>
                <a:r>
                  <a:rPr lang="en-IN" dirty="0"/>
                  <a:t>By </a:t>
                </a:r>
                <a14:m>
                  <m:oMath xmlns:m="http://schemas.openxmlformats.org/officeDocument/2006/math">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90</m:t>
                        </m:r>
                      </m:e>
                      <m:sup>
                        <m:r>
                          <a:rPr lang="en-IN" b="0" i="1" smtClean="0">
                            <a:latin typeface="Cambria Math" panose="02040503050406030204" pitchFamily="18" charset="0"/>
                          </a:rPr>
                          <m:t>𝑜</m:t>
                        </m:r>
                      </m:sup>
                    </m:sSup>
                  </m:oMath>
                </a14:m>
                <a:r>
                  <a:rPr lang="en-IN" dirty="0"/>
                  <a:t> for negative frequencies</a:t>
                </a:r>
              </a:p>
              <a:p>
                <a:pPr lvl="1"/>
                <a:r>
                  <a:rPr lang="en-IN" dirty="0"/>
                  <a:t>The above operation removes, effectively, negative frequency components</a:t>
                </a:r>
              </a:p>
              <a:p>
                <a:pPr lvl="1"/>
                <a:r>
                  <a:rPr lang="en-IN" dirty="0"/>
                  <a:t>A linear operator that produces a complex-valued output signal</a:t>
                </a:r>
              </a:p>
              <a:p>
                <a:r>
                  <a:rPr lang="en-IN" dirty="0"/>
                  <a:t>Magnitude of the analytical signal represents the envelop of the original signal</a:t>
                </a:r>
              </a:p>
              <a:p>
                <a:r>
                  <a:rPr lang="en-IN" dirty="0"/>
                  <a:t>Phase of the analytical signal represents the instantaneous phase of the original signal</a:t>
                </a:r>
              </a:p>
              <a:p>
                <a:r>
                  <a:rPr lang="en-IN" dirty="0"/>
                  <a:t>Hilbert transform can be applied to obtain the analytic signal from the original and vice versa</a:t>
                </a:r>
              </a:p>
              <a:p>
                <a:pPr lvl="1"/>
                <a:endParaRPr lang="en-IN" dirty="0"/>
              </a:p>
            </p:txBody>
          </p:sp>
        </mc:Choice>
        <mc:Fallback xmlns="">
          <p:sp>
            <p:nvSpPr>
              <p:cNvPr id="3" name="Content Placeholder 2">
                <a:extLst>
                  <a:ext uri="{FF2B5EF4-FFF2-40B4-BE49-F238E27FC236}">
                    <a16:creationId xmlns:a16="http://schemas.microsoft.com/office/drawing/2014/main" id="{2F4DB22F-5B18-5B85-DC26-7A68F0AB78D6}"/>
                  </a:ext>
                </a:extLst>
              </p:cNvPr>
              <p:cNvSpPr>
                <a:spLocks noGrp="1" noRot="1" noChangeAspect="1" noMove="1" noResize="1" noEditPoints="1" noAdjustHandles="1" noChangeArrowheads="1" noChangeShapeType="1" noTextEdit="1"/>
              </p:cNvSpPr>
              <p:nvPr>
                <p:ph sz="quarter" idx="10"/>
              </p:nvPr>
            </p:nvSpPr>
            <p:spPr>
              <a:blipFill>
                <a:blip r:embed="rId2"/>
                <a:stretch>
                  <a:fillRect t="-1433" r="-1019"/>
                </a:stretch>
              </a:blipFill>
            </p:spPr>
            <p:txBody>
              <a:bodyPr/>
              <a:lstStyle/>
              <a:p>
                <a:r>
                  <a:rPr lang="en-IN">
                    <a:noFill/>
                  </a:rPr>
                  <a:t> </a:t>
                </a:r>
              </a:p>
            </p:txBody>
          </p:sp>
        </mc:Fallback>
      </mc:AlternateContent>
    </p:spTree>
    <p:extLst>
      <p:ext uri="{BB962C8B-B14F-4D97-AF65-F5344CB8AC3E}">
        <p14:creationId xmlns:p14="http://schemas.microsoft.com/office/powerpoint/2010/main" val="366525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E2673-BA5A-2B1A-592F-442A69334FC5}"/>
              </a:ext>
            </a:extLst>
          </p:cNvPr>
          <p:cNvSpPr>
            <a:spLocks noGrp="1"/>
          </p:cNvSpPr>
          <p:nvPr>
            <p:ph type="title"/>
          </p:nvPr>
        </p:nvSpPr>
        <p:spPr/>
        <p:txBody>
          <a:bodyPr/>
          <a:lstStyle/>
          <a:p>
            <a:r>
              <a:rPr lang="en-IN" dirty="0"/>
              <a:t>Hilbert Transform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AD88C0-6FF3-E4D8-65AF-5009D056588C}"/>
                  </a:ext>
                </a:extLst>
              </p:cNvPr>
              <p:cNvSpPr>
                <a:spLocks noGrp="1"/>
              </p:cNvSpPr>
              <p:nvPr>
                <p:ph sz="quarter" idx="10"/>
              </p:nvPr>
            </p:nvSpPr>
            <p:spPr>
              <a:xfrm>
                <a:off x="213644" y="550862"/>
                <a:ext cx="11368755" cy="6301397"/>
              </a:xfrm>
            </p:spPr>
            <p:txBody>
              <a:bodyPr>
                <a:normAutofit fontScale="62500" lnSpcReduction="20000"/>
              </a:bodyPr>
              <a:lstStyle/>
              <a:p>
                <a:r>
                  <a:rPr lang="en-IN" dirty="0"/>
                  <a:t>Mathematical tool used to create a complex-valued representation of a real-valued signal</a:t>
                </a:r>
              </a:p>
              <a:p>
                <a:r>
                  <a:rPr lang="en-IN" dirty="0"/>
                  <a:t>Hilbert transform is a specific singular integral that takes a function </a:t>
                </a:r>
                <a14:m>
                  <m:oMath xmlns:m="http://schemas.openxmlformats.org/officeDocument/2006/math">
                    <m:r>
                      <a:rPr lang="en-IN" b="0" i="1" smtClean="0">
                        <a:latin typeface="Cambria Math" panose="02040503050406030204" pitchFamily="18" charset="0"/>
                      </a:rPr>
                      <m:t>𝑢</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of a real variable and produces another function of real variable </a:t>
                </a:r>
                <a14:m>
                  <m:oMath xmlns:m="http://schemas.openxmlformats.org/officeDocument/2006/math">
                    <m:r>
                      <a:rPr lang="en-IN" b="0" i="1" smtClean="0">
                        <a:latin typeface="Cambria Math" panose="02040503050406030204" pitchFamily="18" charset="0"/>
                      </a:rPr>
                      <m:t>𝐻</m:t>
                    </m:r>
                    <m:r>
                      <a:rPr lang="en-IN" b="0" i="1" smtClean="0">
                        <a:latin typeface="Cambria Math" panose="02040503050406030204" pitchFamily="18" charset="0"/>
                      </a:rPr>
                      <m:t>(</m:t>
                    </m:r>
                    <m:r>
                      <a:rPr lang="en-IN" b="0" i="1" smtClean="0">
                        <a:latin typeface="Cambria Math" panose="02040503050406030204" pitchFamily="18" charset="0"/>
                      </a:rPr>
                      <m:t>𝑢</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endParaRPr lang="en-IN" dirty="0"/>
              </a:p>
              <a:p>
                <a:r>
                  <a:rPr lang="en-IN" dirty="0"/>
                  <a:t>The Hilbert transform can be thought of as the convolution of </a:t>
                </a:r>
                <a14:m>
                  <m:oMath xmlns:m="http://schemas.openxmlformats.org/officeDocument/2006/math">
                    <m:r>
                      <a:rPr lang="en-IN" b="0" i="1" smtClean="0">
                        <a:latin typeface="Cambria Math" panose="02040503050406030204" pitchFamily="18" charset="0"/>
                      </a:rPr>
                      <m:t>𝑢</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with the function </a:t>
                </a:r>
                <a14:m>
                  <m:oMath xmlns:m="http://schemas.openxmlformats.org/officeDocument/2006/math">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𝜋</m:t>
                        </m:r>
                        <m:r>
                          <a:rPr lang="en-IN" b="0" i="1" smtClean="0">
                            <a:latin typeface="Cambria Math" panose="02040503050406030204" pitchFamily="18" charset="0"/>
                          </a:rPr>
                          <m:t>𝑡</m:t>
                        </m:r>
                      </m:den>
                    </m:f>
                  </m:oMath>
                </a14:m>
                <a:r>
                  <a:rPr lang="en-IN" dirty="0"/>
                  <a:t>, known as </a:t>
                </a:r>
                <a:r>
                  <a:rPr lang="en-IN" b="1" i="1" dirty="0"/>
                  <a:t>Cauchy kernel</a:t>
                </a:r>
              </a:p>
              <a:p>
                <a:r>
                  <a:rPr lang="en-IN" dirty="0"/>
                  <a:t>Because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𝑡</m:t>
                        </m:r>
                      </m:den>
                    </m:f>
                  </m:oMath>
                </a14:m>
                <a:r>
                  <a:rPr lang="en-IN" dirty="0"/>
                  <a:t> is not integrable across </a:t>
                </a:r>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=0</m:t>
                    </m:r>
                  </m:oMath>
                </a14:m>
                <a:r>
                  <a:rPr lang="en-IN" dirty="0"/>
                  <a:t>, the integral defining the convolution does not always converge, instead, Hilbert transform is defined using Cauchy principal value P.V</a:t>
                </a:r>
              </a:p>
              <a:p>
                <a:r>
                  <a:rPr lang="en-IN" dirty="0"/>
                  <a:t>Explicitly, Hilbert transform is given by,</a:t>
                </a:r>
                <a:endParaRPr lang="en-IN" i="1" dirty="0">
                  <a:latin typeface="Cambria Math" panose="02040503050406030204" pitchFamily="18" charset="0"/>
                </a:endParaRPr>
              </a:p>
              <a:p>
                <a:pPr lvl="1"/>
                <a14:m>
                  <m:oMath xmlns:m="http://schemas.openxmlformats.org/officeDocument/2006/math">
                    <m:r>
                      <a:rPr lang="en-IN" i="1" dirty="0" smtClean="0">
                        <a:latin typeface="Cambria Math" panose="02040503050406030204" pitchFamily="18" charset="0"/>
                      </a:rPr>
                      <m:t>𝐻</m:t>
                    </m:r>
                    <m:d>
                      <m:dPr>
                        <m:begChr m:val="{"/>
                        <m:endChr m:val="}"/>
                        <m:ctrlPr>
                          <a:rPr lang="en-IN" i="1" dirty="0" smtClean="0">
                            <a:latin typeface="Cambria Math" panose="02040503050406030204" pitchFamily="18" charset="0"/>
                          </a:rPr>
                        </m:ctrlPr>
                      </m:dPr>
                      <m:e>
                        <m:r>
                          <a:rPr lang="en-IN" b="0" i="1" dirty="0" smtClean="0">
                            <a:latin typeface="Cambria Math" panose="02040503050406030204" pitchFamily="18" charset="0"/>
                          </a:rPr>
                          <m:t>𝑢</m:t>
                        </m:r>
                        <m:d>
                          <m:dPr>
                            <m:ctrlPr>
                              <a:rPr lang="en-IN" i="1" dirty="0" smtClean="0">
                                <a:latin typeface="Cambria Math" panose="02040503050406030204" pitchFamily="18" charset="0"/>
                              </a:rPr>
                            </m:ctrlPr>
                          </m:dPr>
                          <m:e>
                            <m:r>
                              <a:rPr lang="en-IN" i="1" dirty="0" smtClean="0">
                                <a:latin typeface="Cambria Math" panose="02040503050406030204" pitchFamily="18" charset="0"/>
                              </a:rPr>
                              <m:t>𝑡</m:t>
                            </m:r>
                          </m:e>
                        </m:d>
                      </m:e>
                    </m:d>
                    <m:r>
                      <a:rPr lang="en-IN" b="0" i="1" dirty="0" smtClean="0">
                        <a:latin typeface="Cambria Math" panose="02040503050406030204" pitchFamily="18" charset="0"/>
                      </a:rPr>
                      <m:t>=</m:t>
                    </m:r>
                    <m:r>
                      <a:rPr lang="en-IN" b="0" i="1" dirty="0" smtClean="0">
                        <a:latin typeface="Cambria Math" panose="02040503050406030204" pitchFamily="18" charset="0"/>
                      </a:rPr>
                      <m:t>𝐻</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𝑢</m:t>
                        </m:r>
                      </m:e>
                    </m:d>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𝑡</m:t>
                        </m:r>
                      </m:e>
                    </m:d>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𝑢</m:t>
                        </m:r>
                      </m:e>
                    </m:acc>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𝑡</m:t>
                        </m:r>
                      </m:e>
                    </m:d>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1</m:t>
                        </m:r>
                      </m:num>
                      <m:den>
                        <m:r>
                          <a:rPr lang="en-IN" b="0" i="1" dirty="0" smtClean="0">
                            <a:latin typeface="Cambria Math" panose="02040503050406030204" pitchFamily="18" charset="0"/>
                          </a:rPr>
                          <m:t>𝜋</m:t>
                        </m:r>
                      </m:den>
                    </m:f>
                    <m:r>
                      <a:rPr lang="en-IN" b="0" i="1" dirty="0" smtClean="0">
                        <a:latin typeface="Cambria Math" panose="02040503050406030204" pitchFamily="18" charset="0"/>
                      </a:rPr>
                      <m:t>𝑃</m:t>
                    </m:r>
                    <m:r>
                      <a:rPr lang="en-IN" b="0" i="1" dirty="0" smtClean="0">
                        <a:latin typeface="Cambria Math" panose="02040503050406030204" pitchFamily="18" charset="0"/>
                      </a:rPr>
                      <m:t>.</m:t>
                    </m:r>
                    <m:r>
                      <a:rPr lang="en-IN" b="0" i="1" dirty="0" smtClean="0">
                        <a:latin typeface="Cambria Math" panose="02040503050406030204" pitchFamily="18" charset="0"/>
                      </a:rPr>
                      <m:t>𝑉</m:t>
                    </m:r>
                    <m:r>
                      <a:rPr lang="en-IN" b="0" i="1" dirty="0" smtClean="0">
                        <a:latin typeface="Cambria Math" panose="02040503050406030204" pitchFamily="18" charset="0"/>
                      </a:rPr>
                      <m:t>.</m:t>
                    </m:r>
                    <m:nary>
                      <m:naryPr>
                        <m:ctrlPr>
                          <a:rPr lang="en-IN" b="0" i="1" dirty="0" smtClean="0">
                            <a:latin typeface="Cambria Math" panose="02040503050406030204" pitchFamily="18" charset="0"/>
                          </a:rPr>
                        </m:ctrlPr>
                      </m:naryPr>
                      <m:sub>
                        <m:r>
                          <m:rPr>
                            <m:brk m:alnAt="23"/>
                          </m:rPr>
                          <a:rPr lang="en-IN" b="0" i="1" dirty="0" smtClean="0">
                            <a:latin typeface="Cambria Math" panose="02040503050406030204" pitchFamily="18" charset="0"/>
                          </a:rPr>
                          <m:t>−</m:t>
                        </m:r>
                        <m:r>
                          <a:rPr lang="en-IN" b="0" i="1" dirty="0" smtClean="0">
                            <a:latin typeface="Cambria Math" panose="02040503050406030204" pitchFamily="18" charset="0"/>
                          </a:rPr>
                          <m:t>∞</m:t>
                        </m:r>
                      </m:sub>
                      <m:sup>
                        <m:r>
                          <a:rPr lang="en-IN" b="0" i="1" dirty="0" smtClean="0">
                            <a:latin typeface="Cambria Math" panose="02040503050406030204" pitchFamily="18" charset="0"/>
                          </a:rPr>
                          <m:t>∞</m:t>
                        </m:r>
                      </m:sup>
                      <m:e>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𝑢</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𝜏</m:t>
                                </m:r>
                              </m:e>
                            </m:d>
                          </m:num>
                          <m:den>
                            <m:r>
                              <a:rPr lang="en-IN" b="0" i="1" dirty="0" smtClean="0">
                                <a:latin typeface="Cambria Math" panose="02040503050406030204" pitchFamily="18" charset="0"/>
                              </a:rPr>
                              <m:t>𝑡</m:t>
                            </m:r>
                            <m:r>
                              <a:rPr lang="en-IN" b="0" i="1" dirty="0" smtClean="0">
                                <a:latin typeface="Cambria Math" panose="02040503050406030204" pitchFamily="18" charset="0"/>
                              </a:rPr>
                              <m:t>−</m:t>
                            </m:r>
                            <m:r>
                              <a:rPr lang="en-IN" b="0" i="1" dirty="0" smtClean="0">
                                <a:latin typeface="Cambria Math" panose="02040503050406030204" pitchFamily="18" charset="0"/>
                              </a:rPr>
                              <m:t>𝜏</m:t>
                            </m:r>
                          </m:den>
                        </m:f>
                        <m:r>
                          <a:rPr lang="en-IN" b="0" i="1" dirty="0" smtClean="0">
                            <a:latin typeface="Cambria Math" panose="02040503050406030204" pitchFamily="18" charset="0"/>
                          </a:rPr>
                          <m:t>𝑑</m:t>
                        </m:r>
                        <m:r>
                          <a:rPr lang="en-IN" b="0" i="1" dirty="0" smtClean="0">
                            <a:latin typeface="Cambria Math" panose="02040503050406030204" pitchFamily="18" charset="0"/>
                          </a:rPr>
                          <m:t>𝜏</m:t>
                        </m:r>
                      </m:e>
                    </m:nary>
                  </m:oMath>
                </a14:m>
                <a:endParaRPr lang="en-IN" b="0" dirty="0"/>
              </a:p>
              <a:p>
                <a:r>
                  <a:rPr lang="en-IN" dirty="0"/>
                  <a:t>In frequency domain, Hilbert transform represents a phase shift of </a:t>
                </a:r>
                <a14:m>
                  <m:oMath xmlns:m="http://schemas.openxmlformats.org/officeDocument/2006/math">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90</m:t>
                        </m:r>
                      </m:e>
                      <m:sup>
                        <m:r>
                          <a:rPr lang="en-IN" b="0" i="1" smtClean="0">
                            <a:latin typeface="Cambria Math" panose="02040503050406030204" pitchFamily="18" charset="0"/>
                          </a:rPr>
                          <m:t>𝑜</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𝜋</m:t>
                        </m:r>
                      </m:num>
                      <m:den>
                        <m:r>
                          <a:rPr lang="en-IN" b="0" i="1" smtClean="0">
                            <a:latin typeface="Cambria Math" panose="02040503050406030204" pitchFamily="18" charset="0"/>
                          </a:rPr>
                          <m:t>2</m:t>
                        </m:r>
                      </m:den>
                    </m:f>
                    <m:r>
                      <a:rPr lang="en-IN" b="0" i="1" smtClean="0">
                        <a:latin typeface="Cambria Math" panose="02040503050406030204" pitchFamily="18" charset="0"/>
                      </a:rPr>
                      <m:t>𝑟𝑎𝑑𝑖𝑎𝑛𝑠</m:t>
                    </m:r>
                    <m:r>
                      <a:rPr lang="en-IN" b="0" i="1" smtClean="0">
                        <a:latin typeface="Cambria Math" panose="02040503050406030204" pitchFamily="18" charset="0"/>
                      </a:rPr>
                      <m:t>)</m:t>
                    </m:r>
                  </m:oMath>
                </a14:m>
                <a:r>
                  <a:rPr lang="en-IN" dirty="0"/>
                  <a:t> to every frequency component of a function</a:t>
                </a:r>
              </a:p>
              <a:p>
                <a:r>
                  <a:rPr lang="en-IN" dirty="0"/>
                  <a:t>This is done by applying a linear time-invariant filter to the signal that shifts the phase of the signal by </a:t>
                </a:r>
                <a14:m>
                  <m:oMath xmlns:m="http://schemas.openxmlformats.org/officeDocument/2006/math">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90</m:t>
                        </m:r>
                      </m:e>
                      <m:sup>
                        <m:r>
                          <a:rPr lang="en-IN" b="0" i="1" smtClean="0">
                            <a:latin typeface="Cambria Math" panose="02040503050406030204" pitchFamily="18" charset="0"/>
                          </a:rPr>
                          <m:t>0</m:t>
                        </m:r>
                      </m:sup>
                    </m:sSup>
                  </m:oMath>
                </a14:m>
                <a:r>
                  <a:rPr lang="en-IN" dirty="0"/>
                  <a:t>– a quarter of a cycle</a:t>
                </a:r>
              </a:p>
              <a:p>
                <a:r>
                  <a:rPr lang="en-IN" dirty="0"/>
                  <a:t>If Fourier transform exists, then Hilbert transform also exists for energy and power signals</a:t>
                </a:r>
              </a:p>
              <a:p>
                <a:r>
                  <a:rPr lang="en-IN" dirty="0"/>
                  <a:t>The analytic signal or the pre-envelop corresponding to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denoted by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oMath>
                </a14:m>
                <a:endParaRPr lang="en-IN" b="0" dirty="0"/>
              </a:p>
              <a:p>
                <a:r>
                  <a:rPr lang="en-IN" dirty="0"/>
                  <a:t>Say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dirty="0"/>
                  <a:t> has Fourier transform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ℱ</m:t>
                        </m:r>
                      </m:e>
                      <m:sup>
                        <m:r>
                          <a:rPr lang="en-IN" b="0" i="1" smtClean="0">
                            <a:latin typeface="Cambria Math" panose="02040503050406030204" pitchFamily="18" charset="0"/>
                          </a:rPr>
                          <m:t>−1</m:t>
                        </m:r>
                      </m:sup>
                    </m:sSup>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e>
                    </m:d>
                  </m:oMath>
                </a14:m>
                <a:endParaRPr lang="en-IN" b="0" dirty="0"/>
              </a:p>
              <a:p>
                <a:pPr marL="457200" lvl="1" indent="0">
                  <a:buNone/>
                </a:pPr>
                <a:r>
                  <a:rPr lang="en-IN" b="0" dirty="0"/>
                  <a:t>	</a:t>
                </a:r>
                <a:r>
                  <a:rPr lang="en-IN" dirty="0"/>
                  <a:t>        </a:t>
                </a:r>
                <a14:m>
                  <m:oMath xmlns:m="http://schemas.openxmlformats.org/officeDocument/2006/math">
                    <m:r>
                      <a:rPr lang="en-IN" b="0" i="0"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ℱ</m:t>
                        </m:r>
                      </m:e>
                      <m:sup>
                        <m:r>
                          <a:rPr lang="en-IN" b="0" i="1" smtClean="0">
                            <a:latin typeface="Cambria Math" panose="02040503050406030204" pitchFamily="18" charset="0"/>
                          </a:rPr>
                          <m:t>−1</m:t>
                        </m:r>
                      </m:sup>
                    </m:sSup>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e>
                    </m:d>
                  </m:oMath>
                </a14:m>
                <a:r>
                  <a:rPr lang="en-IN" b="0" dirty="0"/>
                  <a:t> </a:t>
                </a:r>
              </a:p>
              <a:p>
                <a:pPr marL="457200" lvl="1" indent="0">
                  <a:buNone/>
                </a:pPr>
                <a:r>
                  <a:rPr lang="en-IN" dirty="0"/>
                  <a:t>    This is </a:t>
                </a:r>
                <a:r>
                  <a:rPr lang="en-IN" b="0" dirty="0"/>
                  <a:t>multiplication of tw</a:t>
                </a:r>
                <a:r>
                  <a:rPr lang="en-IN" dirty="0"/>
                  <a:t>o </a:t>
                </a:r>
                <a:r>
                  <a:rPr lang="en-IN" b="0" dirty="0"/>
                  <a:t>spectra and inverse Fourier transform in time domain would have convolution operation</a:t>
                </a:r>
              </a:p>
              <a:p>
                <a:pPr marL="457200" lvl="1" indent="0">
                  <a:buNone/>
                </a:pPr>
                <a14:m>
                  <m:oMathPara xmlns:m="http://schemas.openxmlformats.org/officeDocument/2006/math">
                    <m:oMathParaPr>
                      <m:jc m:val="left"/>
                    </m:oMathParaPr>
                    <m:oMath xmlns:m="http://schemas.openxmlformats.org/officeDocument/2006/math">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x</m:t>
                          </m:r>
                        </m:e>
                        <m:sub>
                          <m:r>
                            <a:rPr lang="en-IN" b="0" i="1" smtClean="0">
                              <a:latin typeface="Cambria Math" panose="02040503050406030204" pitchFamily="18" charset="0"/>
                            </a:rPr>
                            <m:t>+</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𝛿</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𝑗</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𝑡</m:t>
                              </m:r>
                            </m:den>
                          </m:f>
                        </m:e>
                      </m:d>
                    </m:oMath>
                  </m:oMathPara>
                </a14:m>
                <a:endParaRPr lang="en-IN" b="0" dirty="0"/>
              </a:p>
              <a:p>
                <a:pPr marL="457200" lvl="1" indent="0">
                  <a:buNone/>
                </a:pPr>
                <a:r>
                  <a:rPr lang="en-IN" b="1" dirty="0"/>
                  <a:t>	         </a:t>
                </a:r>
                <a14:m>
                  <m:oMath xmlns:m="http://schemas.openxmlformats.org/officeDocument/2006/math">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𝟐</m:t>
                        </m:r>
                      </m:den>
                    </m:f>
                    <m:r>
                      <a:rPr lang="en-IN" b="1" i="1" smtClean="0">
                        <a:latin typeface="Cambria Math" panose="02040503050406030204" pitchFamily="18" charset="0"/>
                      </a:rPr>
                      <m:t>𝒙</m:t>
                    </m:r>
                    <m:d>
                      <m:dPr>
                        <m:ctrlPr>
                          <a:rPr lang="en-IN" b="1" i="1" smtClean="0">
                            <a:latin typeface="Cambria Math" panose="02040503050406030204" pitchFamily="18" charset="0"/>
                          </a:rPr>
                        </m:ctrlPr>
                      </m:dPr>
                      <m:e>
                        <m:r>
                          <a:rPr lang="en-IN" b="1" i="1" smtClean="0">
                            <a:latin typeface="Cambria Math" panose="02040503050406030204" pitchFamily="18" charset="0"/>
                          </a:rPr>
                          <m:t>𝒕</m:t>
                        </m:r>
                      </m:e>
                    </m:d>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𝒋</m:t>
                        </m:r>
                      </m:num>
                      <m:den>
                        <m:r>
                          <a:rPr lang="en-IN" b="1" i="1" smtClean="0">
                            <a:latin typeface="Cambria Math" panose="02040503050406030204" pitchFamily="18" charset="0"/>
                          </a:rPr>
                          <m:t>𝟐</m:t>
                        </m:r>
                      </m:den>
                    </m:f>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𝒙</m:t>
                        </m:r>
                      </m:e>
                    </m:acc>
                    <m:d>
                      <m:dPr>
                        <m:ctrlPr>
                          <a:rPr lang="en-IN" b="1" i="1" dirty="0" smtClean="0">
                            <a:latin typeface="Cambria Math" panose="02040503050406030204" pitchFamily="18" charset="0"/>
                          </a:rPr>
                        </m:ctrlPr>
                      </m:dPr>
                      <m:e>
                        <m:r>
                          <a:rPr lang="en-IN" b="1" i="1" dirty="0" smtClean="0">
                            <a:latin typeface="Cambria Math" panose="02040503050406030204" pitchFamily="18" charset="0"/>
                          </a:rPr>
                          <m:t>𝒕</m:t>
                        </m:r>
                      </m:e>
                    </m:d>
                    <m:r>
                      <a:rPr lang="en-IN" b="1" i="1" dirty="0" smtClean="0">
                        <a:latin typeface="Cambria Math" panose="02040503050406030204" pitchFamily="18" charset="0"/>
                      </a:rPr>
                      <m:t>   </m:t>
                    </m:r>
                    <m:r>
                      <a:rPr lang="en-IN" b="0" i="1" dirty="0" smtClean="0">
                        <a:latin typeface="Cambria Math" panose="02040503050406030204" pitchFamily="18" charset="0"/>
                      </a:rPr>
                      <m:t>𝑤h𝑒𝑟𝑒</m:t>
                    </m:r>
                    <m:r>
                      <a:rPr lang="en-IN" b="0" i="1" dirty="0" smtClean="0">
                        <a:latin typeface="Cambria Math" panose="02040503050406030204" pitchFamily="18" charset="0"/>
                      </a:rPr>
                      <m:t> </m:t>
                    </m:r>
                    <m:acc>
                      <m:accPr>
                        <m:chr m:val="̂"/>
                        <m:ctrlPr>
                          <a:rPr lang="en-IN" i="1" dirty="0" smtClean="0">
                            <a:latin typeface="Cambria Math" panose="02040503050406030204" pitchFamily="18" charset="0"/>
                          </a:rPr>
                        </m:ctrlPr>
                      </m:accPr>
                      <m:e>
                        <m:r>
                          <a:rPr lang="en-IN" b="0" i="1" dirty="0" smtClean="0">
                            <a:latin typeface="Cambria Math" panose="02040503050406030204" pitchFamily="18" charset="0"/>
                          </a:rPr>
                          <m:t>𝑥</m:t>
                        </m:r>
                      </m:e>
                    </m:acc>
                    <m:d>
                      <m:dPr>
                        <m:ctrlPr>
                          <a:rPr lang="en-IN" i="1" dirty="0" smtClean="0">
                            <a:latin typeface="Cambria Math" panose="02040503050406030204" pitchFamily="18" charset="0"/>
                          </a:rPr>
                        </m:ctrlPr>
                      </m:dPr>
                      <m:e>
                        <m:r>
                          <a:rPr lang="en-IN" b="0" i="1" dirty="0" smtClean="0">
                            <a:latin typeface="Cambria Math" panose="02040503050406030204" pitchFamily="18" charset="0"/>
                          </a:rPr>
                          <m:t>𝑡</m:t>
                        </m:r>
                      </m:e>
                    </m:d>
                    <m:r>
                      <a:rPr lang="en-IN" b="0" i="1" dirty="0" smtClean="0">
                        <a:latin typeface="Cambria Math" panose="02040503050406030204" pitchFamily="18" charset="0"/>
                      </a:rPr>
                      <m:t>=</m:t>
                    </m:r>
                    <m:r>
                      <a:rPr lang="en-IN" b="0" i="1" dirty="0" smtClean="0">
                        <a:latin typeface="Cambria Math" panose="02040503050406030204" pitchFamily="18" charset="0"/>
                      </a:rPr>
                      <m:t>𝑥</m:t>
                    </m:r>
                    <m:d>
                      <m:dPr>
                        <m:ctrlPr>
                          <a:rPr lang="en-IN" i="1" dirty="0" smtClean="0">
                            <a:latin typeface="Cambria Math" panose="02040503050406030204" pitchFamily="18" charset="0"/>
                          </a:rPr>
                        </m:ctrlPr>
                      </m:dPr>
                      <m:e>
                        <m:r>
                          <a:rPr lang="en-IN" b="0" i="1" dirty="0" smtClean="0">
                            <a:latin typeface="Cambria Math" panose="02040503050406030204" pitchFamily="18" charset="0"/>
                          </a:rPr>
                          <m:t>𝑡</m:t>
                        </m:r>
                      </m:e>
                    </m:d>
                    <m:r>
                      <a:rPr lang="en-IN" b="0" i="1" dirty="0" smtClean="0">
                        <a:latin typeface="Cambria Math" panose="02040503050406030204" pitchFamily="18" charset="0"/>
                      </a:rPr>
                      <m:t>∗</m:t>
                    </m:r>
                    <m:f>
                      <m:fPr>
                        <m:ctrlPr>
                          <a:rPr lang="en-IN" i="1" dirty="0" smtClean="0">
                            <a:latin typeface="Cambria Math" panose="02040503050406030204" pitchFamily="18" charset="0"/>
                          </a:rPr>
                        </m:ctrlPr>
                      </m:fPr>
                      <m:num>
                        <m:r>
                          <a:rPr lang="en-IN" b="0" i="1" dirty="0" smtClean="0">
                            <a:latin typeface="Cambria Math" panose="02040503050406030204" pitchFamily="18" charset="0"/>
                          </a:rPr>
                          <m:t>1</m:t>
                        </m:r>
                      </m:num>
                      <m:den>
                        <m:r>
                          <a:rPr lang="en-IN" b="0" i="1" dirty="0" smtClean="0">
                            <a:latin typeface="Cambria Math" panose="02040503050406030204" pitchFamily="18" charset="0"/>
                          </a:rPr>
                          <m:t>𝜋</m:t>
                        </m:r>
                        <m:r>
                          <a:rPr lang="en-IN" b="0" i="1" dirty="0" smtClean="0">
                            <a:latin typeface="Cambria Math" panose="02040503050406030204" pitchFamily="18" charset="0"/>
                          </a:rPr>
                          <m:t>𝑡</m:t>
                        </m:r>
                      </m:den>
                    </m:f>
                    <m:r>
                      <a:rPr lang="en-IN" b="0" i="0" dirty="0" smtClean="0">
                        <a:latin typeface="Cambria Math" panose="02040503050406030204" pitchFamily="18" charset="0"/>
                      </a:rPr>
                      <m:t> </m:t>
                    </m:r>
                    <m:r>
                      <a:rPr lang="en-IN" b="0" i="1" dirty="0" smtClean="0">
                        <a:latin typeface="Cambria Math" panose="02040503050406030204" pitchFamily="18" charset="0"/>
                      </a:rPr>
                      <m:t>𝑎𝑛𝑑</m:t>
                    </m:r>
                    <m:r>
                      <a:rPr lang="en-IN" b="0" i="1" dirty="0" smtClean="0">
                        <a:latin typeface="Cambria Math" panose="02040503050406030204" pitchFamily="18" charset="0"/>
                      </a:rPr>
                      <m:t> </m:t>
                    </m:r>
                    <m:acc>
                      <m:accPr>
                        <m:chr m:val="̂"/>
                        <m:ctrlPr>
                          <a:rPr lang="en-IN" b="1" i="1" dirty="0" smtClean="0">
                            <a:latin typeface="Cambria Math" panose="02040503050406030204" pitchFamily="18" charset="0"/>
                          </a:rPr>
                        </m:ctrlPr>
                      </m:accPr>
                      <m:e>
                        <m:r>
                          <a:rPr lang="en-IN" b="1" i="1" dirty="0" smtClean="0">
                            <a:latin typeface="Cambria Math" panose="02040503050406030204" pitchFamily="18" charset="0"/>
                          </a:rPr>
                          <m:t>𝒙</m:t>
                        </m:r>
                      </m:e>
                    </m:acc>
                    <m:d>
                      <m:dPr>
                        <m:ctrlPr>
                          <a:rPr lang="en-IN" b="1" i="1" dirty="0" smtClean="0">
                            <a:latin typeface="Cambria Math" panose="02040503050406030204" pitchFamily="18" charset="0"/>
                          </a:rPr>
                        </m:ctrlPr>
                      </m:dPr>
                      <m:e>
                        <m:r>
                          <a:rPr lang="en-IN" b="1" i="1" dirty="0" smtClean="0">
                            <a:latin typeface="Cambria Math" panose="02040503050406030204" pitchFamily="18" charset="0"/>
                          </a:rPr>
                          <m:t>𝒕</m:t>
                        </m:r>
                      </m:e>
                    </m:d>
                    <m:r>
                      <a:rPr lang="en-IN" b="1" i="1" dirty="0" smtClean="0">
                        <a:latin typeface="Cambria Math" panose="02040503050406030204" pitchFamily="18" charset="0"/>
                      </a:rPr>
                      <m:t>𝒊𝒔</m:t>
                    </m:r>
                    <m:r>
                      <a:rPr lang="en-IN" b="1" i="1" dirty="0" smtClean="0">
                        <a:latin typeface="Cambria Math" panose="02040503050406030204" pitchFamily="18" charset="0"/>
                      </a:rPr>
                      <m:t> </m:t>
                    </m:r>
                    <m:r>
                      <a:rPr lang="en-IN" b="1" i="1" dirty="0" smtClean="0">
                        <a:latin typeface="Cambria Math" panose="02040503050406030204" pitchFamily="18" charset="0"/>
                      </a:rPr>
                      <m:t>𝑯𝒊𝒍𝒃𝒆𝒓𝒕</m:t>
                    </m:r>
                    <m:r>
                      <a:rPr lang="en-IN" b="1" i="1" dirty="0" smtClean="0">
                        <a:latin typeface="Cambria Math" panose="02040503050406030204" pitchFamily="18" charset="0"/>
                      </a:rPr>
                      <m:t> </m:t>
                    </m:r>
                    <m:r>
                      <a:rPr lang="en-IN" b="1" i="1" dirty="0" smtClean="0">
                        <a:latin typeface="Cambria Math" panose="02040503050406030204" pitchFamily="18" charset="0"/>
                      </a:rPr>
                      <m:t>𝒕𝒓𝒂𝒏𝒔𝒇𝒐𝒓𝒎</m:t>
                    </m:r>
                    <m:r>
                      <a:rPr lang="en-IN" b="1" i="1" dirty="0" smtClean="0">
                        <a:latin typeface="Cambria Math" panose="02040503050406030204" pitchFamily="18" charset="0"/>
                      </a:rPr>
                      <m:t> </m:t>
                    </m:r>
                    <m:r>
                      <a:rPr lang="en-IN" b="1" i="1" dirty="0" smtClean="0">
                        <a:latin typeface="Cambria Math" panose="02040503050406030204" pitchFamily="18" charset="0"/>
                      </a:rPr>
                      <m:t>𝒐𝒇</m:t>
                    </m:r>
                    <m:r>
                      <a:rPr lang="en-IN" b="1" i="1" dirty="0" smtClean="0">
                        <a:latin typeface="Cambria Math" panose="02040503050406030204" pitchFamily="18" charset="0"/>
                      </a:rPr>
                      <m:t> </m:t>
                    </m:r>
                    <m:r>
                      <a:rPr lang="en-IN" b="1" i="1" dirty="0" smtClean="0">
                        <a:latin typeface="Cambria Math" panose="02040503050406030204" pitchFamily="18" charset="0"/>
                      </a:rPr>
                      <m:t>𝒙</m:t>
                    </m:r>
                    <m:r>
                      <a:rPr lang="en-IN" b="1" i="1" dirty="0" smtClean="0">
                        <a:latin typeface="Cambria Math" panose="02040503050406030204" pitchFamily="18" charset="0"/>
                      </a:rPr>
                      <m:t>(</m:t>
                    </m:r>
                    <m:r>
                      <a:rPr lang="en-IN" b="1" i="1" dirty="0" smtClean="0">
                        <a:latin typeface="Cambria Math" panose="02040503050406030204" pitchFamily="18" charset="0"/>
                      </a:rPr>
                      <m:t>𝒕</m:t>
                    </m:r>
                    <m:r>
                      <a:rPr lang="en-IN" b="1" i="1" dirty="0" smtClean="0">
                        <a:latin typeface="Cambria Math" panose="02040503050406030204" pitchFamily="18" charset="0"/>
                      </a:rPr>
                      <m:t>)</m:t>
                    </m:r>
                  </m:oMath>
                </a14:m>
                <a:endParaRPr lang="en-IN" b="1" dirty="0"/>
              </a:p>
              <a:p>
                <a:r>
                  <a:rPr lang="en-IN" dirty="0"/>
                  <a:t>Hilbert transform of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i="1" dirty="0">
                  <a:latin typeface="Cambria Math" panose="02040503050406030204" pitchFamily="18" charset="0"/>
                </a:endParaRPr>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𝑡</m:t>
                        </m:r>
                      </m:e>
                    </m:d>
                    <m:r>
                      <a:rPr lang="en-IN" b="0" i="1" dirty="0" smtClean="0">
                        <a:latin typeface="Cambria Math" panose="02040503050406030204" pitchFamily="18" charset="0"/>
                      </a:rPr>
                      <m:t>=</m:t>
                    </m:r>
                    <m:r>
                      <a:rPr lang="en-IN" b="0" i="1" dirty="0" smtClean="0">
                        <a:latin typeface="Cambria Math" panose="02040503050406030204" pitchFamily="18" charset="0"/>
                      </a:rPr>
                      <m:t>𝑥</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𝑡</m:t>
                        </m:r>
                      </m:e>
                    </m:d>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1</m:t>
                        </m:r>
                      </m:num>
                      <m:den>
                        <m:r>
                          <a:rPr lang="en-IN" b="0" i="1" dirty="0" smtClean="0">
                            <a:latin typeface="Cambria Math" panose="02040503050406030204" pitchFamily="18" charset="0"/>
                          </a:rPr>
                          <m:t>𝜋</m:t>
                        </m:r>
                        <m:r>
                          <a:rPr lang="en-IN" b="0" i="1" dirty="0" smtClean="0">
                            <a:latin typeface="Cambria Math" panose="02040503050406030204" pitchFamily="18" charset="0"/>
                          </a:rPr>
                          <m:t>𝑡</m:t>
                        </m:r>
                      </m:den>
                    </m:f>
                  </m:oMath>
                </a14:m>
                <a:endParaRPr lang="en-IN" b="0" dirty="0"/>
              </a:p>
              <a:p>
                <a:r>
                  <a:rPr lang="en-IN" dirty="0"/>
                  <a:t>Fourier transform of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r>
                      <a:rPr lang="en-IN" b="0" i="1" dirty="0" smtClean="0">
                        <a:latin typeface="Cambria Math" panose="02040503050406030204" pitchFamily="18" charset="0"/>
                      </a:rPr>
                      <m:t>𝑡</m:t>
                    </m:r>
                    <m:r>
                      <a:rPr lang="en-IN" b="0" i="1" dirty="0" smtClean="0">
                        <a:latin typeface="Cambria Math" panose="02040503050406030204" pitchFamily="18" charset="0"/>
                      </a:rPr>
                      <m:t>)</m:t>
                    </m:r>
                  </m:oMath>
                </a14:m>
                <a:endParaRPr lang="en-IN" dirty="0"/>
              </a:p>
              <a:p>
                <a:pPr lvl="1"/>
                <a14:m>
                  <m:oMath xmlns:m="http://schemas.openxmlformats.org/officeDocument/2006/math">
                    <m:r>
                      <a:rPr lang="en-IN" b="0" i="1" smtClean="0">
                        <a:latin typeface="Cambria Math" panose="02040503050406030204" pitchFamily="18" charset="0"/>
                      </a:rPr>
                      <m:t>ℱ</m:t>
                    </m:r>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r>
                      <a:rPr lang="en-IN" b="0" i="1" smtClean="0">
                        <a:latin typeface="Cambria Math" panose="02040503050406030204" pitchFamily="18" charset="0"/>
                      </a:rPr>
                      <m:t>=−</m:t>
                    </m:r>
                    <m:r>
                      <a:rPr lang="en-IN" b="0" i="1" smtClean="0">
                        <a:latin typeface="Cambria Math" panose="02040503050406030204" pitchFamily="18" charset="0"/>
                      </a:rPr>
                      <m:t>𝑗𝑠𝑔𝑛</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oMath>
                </a14:m>
                <a:endParaRPr lang="en-IN" b="0" dirty="0"/>
              </a:p>
              <a:p>
                <a:pPr lvl="1"/>
                <a14:m>
                  <m:oMath xmlns:m="http://schemas.openxmlformats.org/officeDocument/2006/math">
                    <m:r>
                      <a:rPr lang="en-IN" b="0" i="1" smtClean="0">
                        <a:latin typeface="Cambria Math" panose="02040503050406030204" pitchFamily="18" charset="0"/>
                      </a:rPr>
                      <m:t>𝑤h𝑒𝑟𝑒</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sgn</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e>
                    </m:func>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−1, </m:t>
                            </m:r>
                            <m:r>
                              <a:rPr lang="en-IN" b="0" i="1" smtClean="0">
                                <a:latin typeface="Cambria Math" panose="02040503050406030204" pitchFamily="18" charset="0"/>
                              </a:rPr>
                              <m:t>𝑓</m:t>
                            </m:r>
                            <m:r>
                              <a:rPr lang="en-IN" b="0" i="1" smtClean="0">
                                <a:latin typeface="Cambria Math" panose="02040503050406030204" pitchFamily="18" charset="0"/>
                              </a:rPr>
                              <m:t>&lt;0</m:t>
                            </m:r>
                          </m:e>
                          <m:e>
                            <m:r>
                              <a:rPr lang="en-IN" b="0" i="1" smtClean="0">
                                <a:latin typeface="Cambria Math" panose="02040503050406030204" pitchFamily="18" charset="0"/>
                              </a:rPr>
                              <m:t>1, </m:t>
                            </m:r>
                            <m:r>
                              <a:rPr lang="en-IN" b="0" i="1" smtClean="0">
                                <a:latin typeface="Cambria Math" panose="02040503050406030204" pitchFamily="18" charset="0"/>
                              </a:rPr>
                              <m:t>𝑓</m:t>
                            </m:r>
                            <m:r>
                              <a:rPr lang="en-IN" b="0" i="1" smtClean="0">
                                <a:latin typeface="Cambria Math" panose="02040503050406030204" pitchFamily="18" charset="0"/>
                              </a:rPr>
                              <m:t>&gt;0</m:t>
                            </m:r>
                          </m:e>
                        </m:eqArr>
                      </m:e>
                    </m:d>
                  </m:oMath>
                </a14:m>
                <a:endParaRPr lang="en-IN" dirty="0"/>
              </a:p>
            </p:txBody>
          </p:sp>
        </mc:Choice>
        <mc:Fallback xmlns="">
          <p:sp>
            <p:nvSpPr>
              <p:cNvPr id="3" name="Content Placeholder 2">
                <a:extLst>
                  <a:ext uri="{FF2B5EF4-FFF2-40B4-BE49-F238E27FC236}">
                    <a16:creationId xmlns:a16="http://schemas.microsoft.com/office/drawing/2014/main" id="{CDAD88C0-6FF3-E4D8-65AF-5009D056588C}"/>
                  </a:ext>
                </a:extLst>
              </p:cNvPr>
              <p:cNvSpPr>
                <a:spLocks noGrp="1" noRot="1" noChangeAspect="1" noMove="1" noResize="1" noEditPoints="1" noAdjustHandles="1" noChangeArrowheads="1" noChangeShapeType="1" noTextEdit="1"/>
              </p:cNvSpPr>
              <p:nvPr>
                <p:ph sz="quarter" idx="10"/>
              </p:nvPr>
            </p:nvSpPr>
            <p:spPr>
              <a:xfrm>
                <a:off x="213644" y="550862"/>
                <a:ext cx="11368755" cy="6301397"/>
              </a:xfrm>
              <a:blipFill>
                <a:blip r:embed="rId2"/>
                <a:stretch>
                  <a:fillRect t="-774" b="-21373"/>
                </a:stretch>
              </a:blipFill>
            </p:spPr>
            <p:txBody>
              <a:bodyPr/>
              <a:lstStyle/>
              <a:p>
                <a:r>
                  <a:rPr lang="en-IN">
                    <a:noFill/>
                  </a:rPr>
                  <a:t> </a:t>
                </a:r>
              </a:p>
            </p:txBody>
          </p:sp>
        </mc:Fallback>
      </mc:AlternateContent>
      <p:grpSp>
        <p:nvGrpSpPr>
          <p:cNvPr id="7" name="Group 6">
            <a:extLst>
              <a:ext uri="{FF2B5EF4-FFF2-40B4-BE49-F238E27FC236}">
                <a16:creationId xmlns:a16="http://schemas.microsoft.com/office/drawing/2014/main" id="{C7416AA6-26CF-1176-65F2-CFE128CB74BF}"/>
              </a:ext>
            </a:extLst>
          </p:cNvPr>
          <p:cNvGrpSpPr/>
          <p:nvPr/>
        </p:nvGrpSpPr>
        <p:grpSpPr>
          <a:xfrm>
            <a:off x="7617204" y="4649892"/>
            <a:ext cx="4574796" cy="2118911"/>
            <a:chOff x="7617204" y="4649892"/>
            <a:chExt cx="4574796" cy="2118911"/>
          </a:xfrm>
        </p:grpSpPr>
        <p:pic>
          <p:nvPicPr>
            <p:cNvPr id="5" name="Picture 4">
              <a:extLst>
                <a:ext uri="{FF2B5EF4-FFF2-40B4-BE49-F238E27FC236}">
                  <a16:creationId xmlns:a16="http://schemas.microsoft.com/office/drawing/2014/main" id="{D04E457F-6BC1-5760-BE23-57FE00289F08}"/>
                </a:ext>
              </a:extLst>
            </p:cNvPr>
            <p:cNvPicPr>
              <a:picLocks noChangeAspect="1"/>
            </p:cNvPicPr>
            <p:nvPr/>
          </p:nvPicPr>
          <p:blipFill>
            <a:blip r:embed="rId3"/>
            <a:stretch>
              <a:fillRect/>
            </a:stretch>
          </p:blipFill>
          <p:spPr>
            <a:xfrm>
              <a:off x="7793372" y="4649892"/>
              <a:ext cx="3716323" cy="165724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361A95-29D1-21D3-A40E-02DCB81DB6FA}"/>
                    </a:ext>
                  </a:extLst>
                </p:cNvPr>
                <p:cNvSpPr txBox="1"/>
                <p:nvPr/>
              </p:nvSpPr>
              <p:spPr>
                <a:xfrm>
                  <a:off x="7617204" y="6307138"/>
                  <a:ext cx="4574796" cy="461665"/>
                </a:xfrm>
                <a:prstGeom prst="rect">
                  <a:avLst/>
                </a:prstGeom>
                <a:noFill/>
              </p:spPr>
              <p:txBody>
                <a:bodyPr wrap="square" rtlCol="0">
                  <a:spAutoFit/>
                </a:bodyPr>
                <a:lstStyle/>
                <a:p>
                  <a:r>
                    <a:rPr lang="en-IN" sz="1200" b="1" dirty="0">
                      <a:solidFill>
                        <a:srgbClr val="FF0000"/>
                      </a:solidFill>
                      <a:latin typeface="Gotham Light" pitchFamily="50" charset="0"/>
                    </a:rPr>
                    <a:t>T10:48/29:21 in the Representation of Lowpass and bandpass signals</a:t>
                  </a:r>
                </a:p>
                <a:p>
                  <a:r>
                    <a:rPr lang="en-IN" sz="1200" b="1" dirty="0">
                      <a:solidFill>
                        <a:srgbClr val="FF0000"/>
                      </a:solidFill>
                      <a:latin typeface="Gotham Light" pitchFamily="50" charset="0"/>
                    </a:rPr>
                    <a:t>Convolution of x(t) with </a:t>
                  </a:r>
                  <a14:m>
                    <m:oMath xmlns:m="http://schemas.openxmlformats.org/officeDocument/2006/math">
                      <m:r>
                        <a:rPr lang="en-IN" sz="1200" b="1" i="1" smtClean="0">
                          <a:solidFill>
                            <a:srgbClr val="FF0000"/>
                          </a:solidFill>
                          <a:latin typeface="Cambria Math" panose="02040503050406030204" pitchFamily="18" charset="0"/>
                        </a:rPr>
                        <m:t>𝜹</m:t>
                      </m:r>
                      <m:r>
                        <a:rPr lang="en-IN" sz="1200" b="1" i="1" smtClean="0">
                          <a:solidFill>
                            <a:srgbClr val="FF0000"/>
                          </a:solidFill>
                          <a:latin typeface="Cambria Math" panose="02040503050406030204" pitchFamily="18" charset="0"/>
                        </a:rPr>
                        <m:t>(</m:t>
                      </m:r>
                      <m:r>
                        <a:rPr lang="en-IN" sz="1200" b="1" i="1" smtClean="0">
                          <a:solidFill>
                            <a:srgbClr val="FF0000"/>
                          </a:solidFill>
                          <a:latin typeface="Cambria Math" panose="02040503050406030204" pitchFamily="18" charset="0"/>
                        </a:rPr>
                        <m:t>𝒕</m:t>
                      </m:r>
                      <m:r>
                        <a:rPr lang="en-IN" sz="1200" b="1" i="1" smtClean="0">
                          <a:solidFill>
                            <a:srgbClr val="FF0000"/>
                          </a:solidFill>
                          <a:latin typeface="Cambria Math" panose="02040503050406030204" pitchFamily="18" charset="0"/>
                        </a:rPr>
                        <m:t>)</m:t>
                      </m:r>
                    </m:oMath>
                  </a14:m>
                  <a:r>
                    <a:rPr lang="en-IN" sz="1200" b="1" dirty="0">
                      <a:solidFill>
                        <a:srgbClr val="FF0000"/>
                      </a:solidFill>
                      <a:latin typeface="Gotham Light" pitchFamily="50" charset="0"/>
                    </a:rPr>
                    <a:t> is not clear</a:t>
                  </a:r>
                </a:p>
              </p:txBody>
            </p:sp>
          </mc:Choice>
          <mc:Fallback xmlns="">
            <p:sp>
              <p:nvSpPr>
                <p:cNvPr id="6" name="TextBox 5">
                  <a:extLst>
                    <a:ext uri="{FF2B5EF4-FFF2-40B4-BE49-F238E27FC236}">
                      <a16:creationId xmlns:a16="http://schemas.microsoft.com/office/drawing/2014/main" id="{29361A95-29D1-21D3-A40E-02DCB81DB6FA}"/>
                    </a:ext>
                  </a:extLst>
                </p:cNvPr>
                <p:cNvSpPr txBox="1">
                  <a:spLocks noRot="1" noChangeAspect="1" noMove="1" noResize="1" noEditPoints="1" noAdjustHandles="1" noChangeArrowheads="1" noChangeShapeType="1" noTextEdit="1"/>
                </p:cNvSpPr>
                <p:nvPr/>
              </p:nvSpPr>
              <p:spPr>
                <a:xfrm>
                  <a:off x="7617204" y="6307138"/>
                  <a:ext cx="4574796" cy="461665"/>
                </a:xfrm>
                <a:prstGeom prst="rect">
                  <a:avLst/>
                </a:prstGeom>
                <a:blipFill>
                  <a:blip r:embed="rId4"/>
                  <a:stretch>
                    <a:fillRect l="-133" t="-1333" b="-10667"/>
                  </a:stretch>
                </a:blipFill>
              </p:spPr>
              <p:txBody>
                <a:bodyPr/>
                <a:lstStyle/>
                <a:p>
                  <a:r>
                    <a:rPr lang="en-IN">
                      <a:noFill/>
                    </a:rPr>
                    <a:t> </a:t>
                  </a:r>
                </a:p>
              </p:txBody>
            </p:sp>
          </mc:Fallback>
        </mc:AlternateContent>
      </p:grpSp>
    </p:spTree>
    <p:extLst>
      <p:ext uri="{BB962C8B-B14F-4D97-AF65-F5344CB8AC3E}">
        <p14:creationId xmlns:p14="http://schemas.microsoft.com/office/powerpoint/2010/main" val="285731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ABC4E-AC89-93CD-9C21-07E1E42E37A2}"/>
              </a:ext>
            </a:extLst>
          </p:cNvPr>
          <p:cNvSpPr>
            <a:spLocks noGrp="1"/>
          </p:cNvSpPr>
          <p:nvPr>
            <p:ph type="title"/>
          </p:nvPr>
        </p:nvSpPr>
        <p:spPr/>
        <p:txBody>
          <a:bodyPr/>
          <a:lstStyle/>
          <a:p>
            <a:r>
              <a:rPr lang="en-IN" dirty="0"/>
              <a:t>Lowpass, Baseband, Bandpass Signals and Modulation</a:t>
            </a:r>
          </a:p>
        </p:txBody>
      </p:sp>
      <p:sp>
        <p:nvSpPr>
          <p:cNvPr id="3" name="Content Placeholder 2">
            <a:extLst>
              <a:ext uri="{FF2B5EF4-FFF2-40B4-BE49-F238E27FC236}">
                <a16:creationId xmlns:a16="http://schemas.microsoft.com/office/drawing/2014/main" id="{983C821A-6019-93A3-2090-8C5FE57319B9}"/>
              </a:ext>
            </a:extLst>
          </p:cNvPr>
          <p:cNvSpPr>
            <a:spLocks noGrp="1"/>
          </p:cNvSpPr>
          <p:nvPr>
            <p:ph sz="quarter" idx="10"/>
          </p:nvPr>
        </p:nvSpPr>
        <p:spPr/>
        <p:txBody>
          <a:bodyPr/>
          <a:lstStyle/>
          <a:p>
            <a:r>
              <a:rPr lang="en-IN" dirty="0"/>
              <a:t>In almost all cases, the spectral characteristics of the information sequence to be transmitted do not directly match the spectral characteristics of the channel and hence the information signal cannot be directly transmitted over the channel</a:t>
            </a:r>
          </a:p>
          <a:p>
            <a:r>
              <a:rPr lang="en-IN" dirty="0"/>
              <a:t>In many cases the information signal to be transmitted is a low-frequency signal aka baseband signal and the available spectrum for transmission is at higher frequencies</a:t>
            </a:r>
          </a:p>
          <a:p>
            <a:r>
              <a:rPr lang="en-IN" dirty="0"/>
              <a:t>Therefore at the transmitter the information signal is translated to a higher frequency signal that matches the properties of the channel</a:t>
            </a:r>
          </a:p>
          <a:p>
            <a:pPr lvl="1"/>
            <a:r>
              <a:rPr lang="en-IN" dirty="0"/>
              <a:t>This process is called modulation – baseband information signal is turned into a bandpass modulated signal</a:t>
            </a:r>
          </a:p>
          <a:p>
            <a:r>
              <a:rPr lang="en-IN" dirty="0"/>
              <a:t>Any real, narrow-band, and high-frequency signal – called bandpass signal – can be represented in terms of a complex low-frequency signal, called </a:t>
            </a:r>
            <a:r>
              <a:rPr lang="en-IN" i="1" dirty="0"/>
              <a:t>“the lowpass equivalent of the original bandpass signal”</a:t>
            </a:r>
          </a:p>
          <a:p>
            <a:pPr lvl="1"/>
            <a:r>
              <a:rPr lang="en-IN" dirty="0"/>
              <a:t>This makes the handling of bandpass signals simplified – so because applying signal processing algorithms to lowpass signals is much easier due to lower required sampling rates which in turn result in lower rates of sampled data</a:t>
            </a:r>
          </a:p>
          <a:p>
            <a:endParaRPr lang="en-IN" dirty="0"/>
          </a:p>
        </p:txBody>
      </p:sp>
    </p:spTree>
    <p:extLst>
      <p:ext uri="{BB962C8B-B14F-4D97-AF65-F5344CB8AC3E}">
        <p14:creationId xmlns:p14="http://schemas.microsoft.com/office/powerpoint/2010/main" val="237027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AD5EE-9F30-4B67-6F3D-915444841C72}"/>
              </a:ext>
            </a:extLst>
          </p:cNvPr>
          <p:cNvSpPr>
            <a:spLocks noGrp="1"/>
          </p:cNvSpPr>
          <p:nvPr>
            <p:ph type="title"/>
          </p:nvPr>
        </p:nvSpPr>
        <p:spPr/>
        <p:txBody>
          <a:bodyPr/>
          <a:lstStyle/>
          <a:p>
            <a:r>
              <a:rPr lang="en-IN" dirty="0"/>
              <a:t>Communication System - Functional Block Diagram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49C7DF-CF61-D710-BD74-34AE6284E5D4}"/>
                  </a:ext>
                </a:extLst>
              </p:cNvPr>
              <p:cNvSpPr>
                <a:spLocks noGrp="1"/>
              </p:cNvSpPr>
              <p:nvPr>
                <p:ph sz="quarter" idx="10"/>
              </p:nvPr>
            </p:nvSpPr>
            <p:spPr>
              <a:xfrm>
                <a:off x="213644" y="550862"/>
                <a:ext cx="11368755" cy="6307137"/>
              </a:xfrm>
            </p:spPr>
            <p:txBody>
              <a:bodyPr>
                <a:normAutofit fontScale="85000" lnSpcReduction="10000"/>
              </a:bodyPr>
              <a:lstStyle/>
              <a:p>
                <a:r>
                  <a:rPr lang="en-IN" dirty="0"/>
                  <a:t>The demodulator restores </a:t>
                </a:r>
                <a14:m>
                  <m:oMath xmlns:m="http://schemas.openxmlformats.org/officeDocument/2006/math">
                    <m:r>
                      <a:rPr lang="en-IN" b="0" i="1" smtClean="0">
                        <a:latin typeface="Cambria Math" panose="02040503050406030204" pitchFamily="18" charset="0"/>
                      </a:rPr>
                      <m:t>𝑟</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to an optimally </a:t>
                </a:r>
                <a:r>
                  <a:rPr lang="en-IN" b="1" i="1" dirty="0"/>
                  <a:t>shaped baseband pulse </a:t>
                </a:r>
                <a14:m>
                  <m:oMath xmlns:m="http://schemas.openxmlformats.org/officeDocument/2006/math">
                    <m:r>
                      <a:rPr lang="en-IN" b="1" i="1" smtClean="0">
                        <a:latin typeface="Cambria Math" panose="02040503050406030204" pitchFamily="18" charset="0"/>
                      </a:rPr>
                      <m:t>𝒛</m:t>
                    </m:r>
                    <m:r>
                      <a:rPr lang="en-IN" b="1" i="1" smtClean="0">
                        <a:latin typeface="Cambria Math" panose="02040503050406030204" pitchFamily="18" charset="0"/>
                      </a:rPr>
                      <m:t>(</m:t>
                    </m:r>
                    <m:r>
                      <a:rPr lang="en-IN" b="1" i="1" smtClean="0">
                        <a:latin typeface="Cambria Math" panose="02040503050406030204" pitchFamily="18" charset="0"/>
                      </a:rPr>
                      <m:t>𝒕</m:t>
                    </m:r>
                    <m:r>
                      <a:rPr lang="en-IN" b="1" i="1" smtClean="0">
                        <a:latin typeface="Cambria Math" panose="02040503050406030204" pitchFamily="18" charset="0"/>
                      </a:rPr>
                      <m:t>)</m:t>
                    </m:r>
                  </m:oMath>
                </a14:m>
                <a:r>
                  <a:rPr lang="en-IN" b="1" i="1" dirty="0"/>
                  <a:t> </a:t>
                </a:r>
                <a:r>
                  <a:rPr lang="en-IN" dirty="0"/>
                  <a:t>in preparation for the detection</a:t>
                </a:r>
              </a:p>
              <a:p>
                <a:pPr lvl="1"/>
                <a:r>
                  <a:rPr lang="en-IN" dirty="0"/>
                  <a:t>Demodulation – recovery of the waveform (baseband pulse)</a:t>
                </a:r>
              </a:p>
              <a:p>
                <a:pPr lvl="1"/>
                <a:r>
                  <a:rPr lang="en-IN" dirty="0"/>
                  <a:t>Detection – Decision-making regarding the digital meaning of the demodulated waveform</a:t>
                </a:r>
              </a:p>
              <a:p>
                <a:r>
                  <a:rPr lang="en-IN" dirty="0"/>
                  <a:t>There can be several filters associated with the receiver and demodulator</a:t>
                </a:r>
              </a:p>
              <a:p>
                <a:pPr lvl="1"/>
                <a:r>
                  <a:rPr lang="en-IN" dirty="0"/>
                  <a:t>Filtering to remove unwanted high frequencies terms in the frequency down-conversion of bandpass waveforms</a:t>
                </a:r>
              </a:p>
              <a:p>
                <a:pPr lvl="1"/>
                <a:r>
                  <a:rPr lang="en-IN" dirty="0"/>
                  <a:t>Filtering for pulse shaping</a:t>
                </a:r>
              </a:p>
              <a:p>
                <a:r>
                  <a:rPr lang="en-IN" dirty="0"/>
                  <a:t>Equalization, filtering in or after the demodulator to reverse any  degrading effects on the signal that were caused by the channel</a:t>
                </a:r>
              </a:p>
              <a:p>
                <a:r>
                  <a:rPr lang="en-IN" dirty="0"/>
                  <a:t>Equalization becomes essential whenever the impulse response of the channel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𝑐</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so poor that the received signal is badly distorted and is needed to compensate for the signal distortion caused by non-ideal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𝑐</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endParaRPr lang="en-IN" dirty="0"/>
              </a:p>
              <a:p>
                <a:r>
                  <a:rPr lang="en-IN" dirty="0"/>
                  <a:t>An </a:t>
                </a:r>
                <a:r>
                  <a:rPr lang="en-IN" dirty="0" err="1"/>
                  <a:t>Equilizer</a:t>
                </a:r>
                <a:r>
                  <a:rPr lang="en-IN" dirty="0"/>
                  <a:t> compensates for (removes or diminishes) any signal distortion caused by non-ideal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𝑐</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dirty="0"/>
              </a:p>
              <a:p>
                <a:r>
                  <a:rPr lang="en-IN" dirty="0"/>
                  <a:t>Sampling step transforms the shaped pulse </a:t>
                </a:r>
                <a14:m>
                  <m:oMath xmlns:m="http://schemas.openxmlformats.org/officeDocument/2006/math">
                    <m:r>
                      <a:rPr lang="en-IN" b="0" i="1" smtClean="0">
                        <a:latin typeface="Cambria Math" panose="02040503050406030204" pitchFamily="18" charset="0"/>
                      </a:rPr>
                      <m:t>𝑧</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to sample </a:t>
                </a:r>
                <a14:m>
                  <m:oMath xmlns:m="http://schemas.openxmlformats.org/officeDocument/2006/math">
                    <m:r>
                      <a:rPr lang="en-IN" b="0" i="1" smtClean="0">
                        <a:latin typeface="Cambria Math" panose="02040503050406030204" pitchFamily="18" charset="0"/>
                      </a:rPr>
                      <m:t>𝓏</m:t>
                    </m:r>
                    <m:r>
                      <a:rPr lang="en-IN" b="0" i="1" smtClean="0">
                        <a:latin typeface="Cambria Math" panose="02040503050406030204" pitchFamily="18" charset="0"/>
                      </a:rPr>
                      <m:t>(</m:t>
                    </m:r>
                    <m:r>
                      <a:rPr lang="en-IN" b="0" i="1" smtClean="0">
                        <a:latin typeface="Cambria Math" panose="02040503050406030204" pitchFamily="18" charset="0"/>
                      </a:rPr>
                      <m:t>𝑇</m:t>
                    </m:r>
                    <m:r>
                      <a:rPr lang="en-IN" b="0" i="1" smtClean="0">
                        <a:latin typeface="Cambria Math" panose="02040503050406030204" pitchFamily="18" charset="0"/>
                      </a:rPr>
                      <m:t>)</m:t>
                    </m:r>
                  </m:oMath>
                </a14:m>
                <a:r>
                  <a:rPr lang="en-IN" dirty="0"/>
                  <a:t> and detection  step transforms </a:t>
                </a:r>
                <a14:m>
                  <m:oMath xmlns:m="http://schemas.openxmlformats.org/officeDocument/2006/math">
                    <m:r>
                      <a:rPr lang="en-IN" b="0" i="1" smtClean="0">
                        <a:latin typeface="Cambria Math" panose="02040503050406030204" pitchFamily="18" charset="0"/>
                      </a:rPr>
                      <m:t>𝓏</m:t>
                    </m:r>
                    <m:r>
                      <a:rPr lang="en-IN" b="0" i="1" smtClean="0">
                        <a:latin typeface="Cambria Math" panose="02040503050406030204" pitchFamily="18" charset="0"/>
                      </a:rPr>
                      <m:t>(</m:t>
                    </m:r>
                    <m:r>
                      <a:rPr lang="en-IN" b="0" i="1" smtClean="0">
                        <a:latin typeface="Cambria Math" panose="02040503050406030204" pitchFamily="18" charset="0"/>
                      </a:rPr>
                      <m:t>𝑇</m:t>
                    </m:r>
                    <m:r>
                      <a:rPr lang="en-IN" b="0" i="1" smtClean="0">
                        <a:latin typeface="Cambria Math" panose="02040503050406030204" pitchFamily="18" charset="0"/>
                      </a:rPr>
                      <m:t>)</m:t>
                    </m:r>
                  </m:oMath>
                </a14:m>
                <a:r>
                  <a:rPr lang="en-IN" dirty="0"/>
                  <a:t> to an estimate of the channel symbol </a:t>
                </a:r>
                <a14:m>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𝑢</m:t>
                            </m:r>
                          </m:e>
                        </m:acc>
                      </m:e>
                      <m:sub>
                        <m:r>
                          <a:rPr lang="en-IN" b="0" i="1" dirty="0" smtClean="0">
                            <a:latin typeface="Cambria Math" panose="02040503050406030204" pitchFamily="18" charset="0"/>
                          </a:rPr>
                          <m:t>𝑖</m:t>
                        </m:r>
                      </m:sub>
                    </m:sSub>
                  </m:oMath>
                </a14:m>
                <a:r>
                  <a:rPr lang="en-IN" dirty="0"/>
                  <a:t> or an estimate of the message symbol </a:t>
                </a:r>
                <a14:m>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𝑚</m:t>
                            </m:r>
                          </m:e>
                        </m:acc>
                      </m:e>
                      <m:sub>
                        <m:r>
                          <a:rPr lang="en-IN" b="0" i="1" dirty="0" smtClean="0">
                            <a:latin typeface="Cambria Math" panose="02040503050406030204" pitchFamily="18" charset="0"/>
                          </a:rPr>
                          <m:t>𝑖</m:t>
                        </m:r>
                      </m:sub>
                    </m:sSub>
                  </m:oMath>
                </a14:m>
                <a:endParaRPr lang="en-IN" dirty="0"/>
              </a:p>
              <a:p>
                <a:r>
                  <a:rPr lang="en-IN" dirty="0"/>
                  <a:t>Finally, the sampling step transforms the shaped pulse </a:t>
                </a:r>
                <a14:m>
                  <m:oMath xmlns:m="http://schemas.openxmlformats.org/officeDocument/2006/math">
                    <m:r>
                      <a:rPr lang="en-IN" b="0" i="1" smtClean="0">
                        <a:latin typeface="Cambria Math" panose="02040503050406030204" pitchFamily="18" charset="0"/>
                      </a:rPr>
                      <m:t>𝓏</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b="0" dirty="0"/>
                  <a:t> to a sample </a:t>
                </a:r>
                <a14:m>
                  <m:oMath xmlns:m="http://schemas.openxmlformats.org/officeDocument/2006/math">
                    <m:r>
                      <a:rPr lang="en-IN" b="0" i="1" smtClean="0">
                        <a:latin typeface="Cambria Math" panose="02040503050406030204" pitchFamily="18" charset="0"/>
                      </a:rPr>
                      <m:t>𝓏</m:t>
                    </m:r>
                    <m:r>
                      <a:rPr lang="en-IN" b="0" i="1" smtClean="0">
                        <a:latin typeface="Cambria Math" panose="02040503050406030204" pitchFamily="18" charset="0"/>
                      </a:rPr>
                      <m:t>(</m:t>
                    </m:r>
                    <m:r>
                      <a:rPr lang="en-IN" b="0" i="1" smtClean="0">
                        <a:latin typeface="Cambria Math" panose="02040503050406030204" pitchFamily="18" charset="0"/>
                      </a:rPr>
                      <m:t>𝑇</m:t>
                    </m:r>
                    <m:r>
                      <a:rPr lang="en-IN" b="0" i="1" smtClean="0">
                        <a:latin typeface="Cambria Math" panose="02040503050406030204" pitchFamily="18" charset="0"/>
                      </a:rPr>
                      <m:t>)</m:t>
                    </m:r>
                  </m:oMath>
                </a14:m>
                <a:r>
                  <a:rPr lang="en-IN" b="0" dirty="0"/>
                  <a:t> and the detection step transforms </a:t>
                </a:r>
                <a14:m>
                  <m:oMath xmlns:m="http://schemas.openxmlformats.org/officeDocument/2006/math">
                    <m:r>
                      <a:rPr lang="en-IN" b="0" i="1" smtClean="0">
                        <a:latin typeface="Cambria Math" panose="02040503050406030204" pitchFamily="18" charset="0"/>
                      </a:rPr>
                      <m:t>𝓏</m:t>
                    </m:r>
                    <m:r>
                      <a:rPr lang="en-IN" b="0" i="1" smtClean="0">
                        <a:latin typeface="Cambria Math" panose="02040503050406030204" pitchFamily="18" charset="0"/>
                      </a:rPr>
                      <m:t>(</m:t>
                    </m:r>
                    <m:r>
                      <a:rPr lang="en-IN" b="0" i="1" smtClean="0">
                        <a:latin typeface="Cambria Math" panose="02040503050406030204" pitchFamily="18" charset="0"/>
                      </a:rPr>
                      <m:t>𝑇</m:t>
                    </m:r>
                    <m:r>
                      <a:rPr lang="en-IN" b="0" i="1" smtClean="0">
                        <a:latin typeface="Cambria Math" panose="02040503050406030204" pitchFamily="18" charset="0"/>
                      </a:rPr>
                      <m:t>)</m:t>
                    </m:r>
                  </m:oMath>
                </a14:m>
                <a:r>
                  <a:rPr lang="en-IN" b="0" dirty="0"/>
                  <a:t> to an estimate of the channel symbol </a:t>
                </a:r>
                <a14:m>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𝑢</m:t>
                            </m:r>
                          </m:e>
                        </m:acc>
                      </m:e>
                      <m:sub>
                        <m:r>
                          <a:rPr lang="en-IN" b="0" i="1" dirty="0" smtClean="0">
                            <a:latin typeface="Cambria Math" panose="02040503050406030204" pitchFamily="18" charset="0"/>
                          </a:rPr>
                          <m:t>𝑖</m:t>
                        </m:r>
                      </m:sub>
                    </m:sSub>
                  </m:oMath>
                </a14:m>
                <a:r>
                  <a:rPr lang="en-IN" b="0" dirty="0"/>
                  <a:t> or an estimate of message symbol </a:t>
                </a:r>
                <a14:m>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𝑚</m:t>
                            </m:r>
                          </m:e>
                        </m:acc>
                      </m:e>
                      <m:sub>
                        <m:r>
                          <a:rPr lang="en-IN" b="0" i="1" dirty="0" smtClean="0">
                            <a:latin typeface="Cambria Math" panose="02040503050406030204" pitchFamily="18" charset="0"/>
                          </a:rPr>
                          <m:t>𝑖</m:t>
                        </m:r>
                      </m:sub>
                    </m:sSub>
                  </m:oMath>
                </a14:m>
                <a:endParaRPr lang="en-IN" b="0" dirty="0"/>
              </a:p>
              <a:p>
                <a:pPr lvl="1"/>
                <a:r>
                  <a:rPr lang="en-IN" b="0" dirty="0"/>
                  <a:t>Detection – decision-making regarding the digital meaning of the received waveform</a:t>
                </a:r>
              </a:p>
              <a:p>
                <a:pPr lvl="1"/>
                <a:r>
                  <a:rPr lang="en-IN" b="0" dirty="0"/>
                  <a:t>Demodulation – recovery of a waveform – baseband pulse</a:t>
                </a:r>
              </a:p>
              <a:p>
                <a:endParaRPr lang="en-IN" dirty="0"/>
              </a:p>
              <a:p>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9949C7DF-CF61-D710-BD74-34AE6284E5D4}"/>
                  </a:ext>
                </a:extLst>
              </p:cNvPr>
              <p:cNvSpPr>
                <a:spLocks noGrp="1" noRot="1" noChangeAspect="1" noMove="1" noResize="1" noEditPoints="1" noAdjustHandles="1" noChangeArrowheads="1" noChangeShapeType="1" noTextEdit="1"/>
              </p:cNvSpPr>
              <p:nvPr>
                <p:ph sz="quarter" idx="10"/>
              </p:nvPr>
            </p:nvSpPr>
            <p:spPr>
              <a:xfrm>
                <a:off x="213644" y="550862"/>
                <a:ext cx="11368755" cy="6307137"/>
              </a:xfrm>
              <a:blipFill>
                <a:blip r:embed="rId2"/>
                <a:stretch>
                  <a:fillRect t="-966" r="-1072"/>
                </a:stretch>
              </a:blipFill>
            </p:spPr>
            <p:txBody>
              <a:bodyPr/>
              <a:lstStyle/>
              <a:p>
                <a:r>
                  <a:rPr lang="en-IN">
                    <a:noFill/>
                  </a:rPr>
                  <a:t> </a:t>
                </a:r>
              </a:p>
            </p:txBody>
          </p:sp>
        </mc:Fallback>
      </mc:AlternateContent>
    </p:spTree>
    <p:extLst>
      <p:ext uri="{BB962C8B-B14F-4D97-AF65-F5344CB8AC3E}">
        <p14:creationId xmlns:p14="http://schemas.microsoft.com/office/powerpoint/2010/main" val="178509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B21A-9D7A-4270-2F2C-55CB8BF1CCC1}"/>
              </a:ext>
            </a:extLst>
          </p:cNvPr>
          <p:cNvSpPr>
            <a:spLocks noGrp="1"/>
          </p:cNvSpPr>
          <p:nvPr>
            <p:ph type="title"/>
          </p:nvPr>
        </p:nvSpPr>
        <p:spPr/>
        <p:txBody>
          <a:bodyPr/>
          <a:lstStyle/>
          <a:p>
            <a:r>
              <a:rPr lang="en-IN" dirty="0"/>
              <a:t>Lowpass, Baseband, Bandpass Signals and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4D559B-D23A-B776-A78C-74336198033B}"/>
                  </a:ext>
                </a:extLst>
              </p:cNvPr>
              <p:cNvSpPr>
                <a:spLocks noGrp="1"/>
              </p:cNvSpPr>
              <p:nvPr>
                <p:ph sz="quarter" idx="10"/>
              </p:nvPr>
            </p:nvSpPr>
            <p:spPr/>
            <p:txBody>
              <a:bodyPr>
                <a:normAutofit fontScale="85000" lnSpcReduction="20000"/>
              </a:bodyPr>
              <a:lstStyle/>
              <a:p>
                <a:r>
                  <a:rPr lang="en-IN" dirty="0"/>
                  <a:t>Bandpass</a:t>
                </a:r>
              </a:p>
              <a:p>
                <a:pPr lvl="1"/>
                <a:r>
                  <a:rPr lang="en-IN" dirty="0"/>
                  <a:t>The bandpass signal is a real-valued signal whose frequency spectrum is located around some frequency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oMath>
                </a14:m>
                <a:r>
                  <a:rPr lang="en-IN" dirty="0"/>
                  <a:t> which is far from zero</a:t>
                </a:r>
              </a:p>
              <a:p>
                <a:pPr lvl="1"/>
                <a:r>
                  <a:rPr lang="en-IN" dirty="0"/>
                  <a:t>More formally, bandpass signal is a real-valued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for which there exists positive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oMath>
                </a14:m>
                <a:r>
                  <a:rPr lang="en-IN" dirty="0"/>
                  <a:t> and </a:t>
                </a:r>
                <a14:m>
                  <m:oMath xmlns:m="http://schemas.openxmlformats.org/officeDocument/2006/math">
                    <m:r>
                      <a:rPr lang="en-IN" b="0" i="1" smtClean="0">
                        <a:latin typeface="Cambria Math" panose="02040503050406030204" pitchFamily="18" charset="0"/>
                      </a:rPr>
                      <m:t>𝑊</m:t>
                    </m:r>
                  </m:oMath>
                </a14:m>
                <a:r>
                  <a:rPr lang="en-IN" dirty="0"/>
                  <a:t> such that the positive spectrum of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oMath>
                </a14:m>
                <a:r>
                  <a:rPr lang="en-IN" dirty="0"/>
                  <a:t> i.e.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oMath>
                </a14:m>
                <a:r>
                  <a:rPr lang="en-IN" dirty="0"/>
                  <a:t> is non-zero in the interval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𝑊</m:t>
                        </m:r>
                      </m:num>
                      <m:den>
                        <m:r>
                          <a:rPr lang="en-IN" b="0" i="1" smtClean="0">
                            <a:latin typeface="Cambria Math" panose="02040503050406030204" pitchFamily="18" charset="0"/>
                          </a:rPr>
                          <m:t>2</m:t>
                        </m:r>
                      </m:den>
                    </m:f>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𝑊</m:t>
                        </m:r>
                      </m:num>
                      <m:den>
                        <m:r>
                          <a:rPr lang="en-IN" b="0" i="1" smtClean="0">
                            <a:latin typeface="Cambria Math" panose="02040503050406030204" pitchFamily="18" charset="0"/>
                          </a:rPr>
                          <m:t>2</m:t>
                        </m:r>
                      </m:den>
                    </m:f>
                    <m:r>
                      <a:rPr lang="en-IN" b="0" i="1" smtClean="0">
                        <a:latin typeface="Cambria Math" panose="02040503050406030204" pitchFamily="18" charset="0"/>
                      </a:rPr>
                      <m:t>]</m:t>
                    </m:r>
                  </m:oMath>
                </a14:m>
                <a:r>
                  <a:rPr lang="en-IN" dirty="0"/>
                  <a:t> where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𝑊</m:t>
                        </m:r>
                      </m:num>
                      <m:den>
                        <m:r>
                          <a:rPr lang="en-IN" b="0" i="1" smtClean="0">
                            <a:latin typeface="Cambria Math" panose="02040503050406030204" pitchFamily="18" charset="0"/>
                          </a:rPr>
                          <m:t>2</m:t>
                        </m:r>
                      </m:den>
                    </m:f>
                    <m:r>
                      <a:rPr lang="en-IN" b="0" i="1" smtClean="0">
                        <a:latin typeface="Cambria Math" panose="02040503050406030204" pitchFamily="18" charset="0"/>
                      </a:rPr>
                      <m:t>&lt;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oMath>
                </a14:m>
                <a:r>
                  <a:rPr lang="en-IN" dirty="0"/>
                  <a:t>. The frequency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oMath>
                </a14:m>
                <a:r>
                  <a:rPr lang="en-IN" dirty="0"/>
                  <a:t> is called the central frequency, though it may not necessarily be the mid-band frequency of the </a:t>
                </a:r>
                <a:r>
                  <a:rPr lang="en-IN"/>
                  <a:t>bandpass signal</a:t>
                </a:r>
                <a:endParaRPr lang="en-IN" dirty="0"/>
              </a:p>
              <a:p>
                <a:pPr lvl="1"/>
                <a:r>
                  <a:rPr lang="en-IN" dirty="0"/>
                  <a:t>The Fourier transform of a signal provides information about the frequency content or spectrum of the signal</a:t>
                </a:r>
              </a:p>
              <a:p>
                <a:pPr lvl="1"/>
                <a:r>
                  <a:rPr lang="en-IN" dirty="0"/>
                  <a:t>The Fourier transform of a real valued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oMath>
                </a14:m>
                <a:r>
                  <a:rPr lang="en-IN" dirty="0"/>
                  <a:t> has Hermitian symmetry </a:t>
                </a:r>
                <a14:m>
                  <m:oMath xmlns:m="http://schemas.openxmlformats.org/officeDocument/2006/math">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𝑒</m:t>
                    </m:r>
                    <m:r>
                      <a:rPr lang="en-IN" b="0" i="1" smtClean="0">
                        <a:latin typeface="Cambria Math" panose="02040503050406030204" pitchFamily="18" charset="0"/>
                      </a:rPr>
                      <m:t>. </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𝑓</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𝑋</m:t>
                        </m:r>
                      </m:e>
                      <m:sup>
                        <m:r>
                          <a:rPr lang="en-IN" b="0" i="1" smtClean="0">
                            <a:latin typeface="Cambria Math" panose="02040503050406030204" pitchFamily="18" charset="0"/>
                          </a:rPr>
                          <m:t>∗</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𝑓</m:t>
                            </m:r>
                          </m:e>
                        </m:d>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e>
                    </m:d>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𝑋</m:t>
                        </m:r>
                      </m:e>
                      <m:sup>
                        <m:r>
                          <a:rPr lang="en-IN" b="0" i="1" smtClean="0">
                            <a:latin typeface="Cambria Math" panose="02040503050406030204" pitchFamily="18" charset="0"/>
                          </a:rPr>
                          <m:t>∗</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oMath>
                </a14:m>
                <a:endParaRPr lang="en-IN" dirty="0"/>
              </a:p>
              <a:p>
                <a:pPr lvl="1"/>
                <a:r>
                  <a:rPr lang="en-IN" dirty="0"/>
                  <a:t>In other words, for real-valued function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the magnitude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oMath>
                </a14:m>
                <a:r>
                  <a:rPr lang="en-IN" dirty="0"/>
                  <a:t> is even and its phase is odd</a:t>
                </a:r>
              </a:p>
              <a:p>
                <a:pPr lvl="1"/>
                <a:r>
                  <a:rPr lang="en-IN" dirty="0"/>
                  <a:t>Because of this symmetry, all information about the signal is in the positive (or negative) frequency and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can be perfectly reconstructed by specifying </a:t>
                </a:r>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oMath>
                </a14:m>
                <a:r>
                  <a:rPr lang="en-IN" dirty="0"/>
                  <a:t> for </a:t>
                </a:r>
                <a14:m>
                  <m:oMath xmlns:m="http://schemas.openxmlformats.org/officeDocument/2006/math">
                    <m:r>
                      <a:rPr lang="en-IN" b="0" i="1" smtClean="0">
                        <a:latin typeface="Cambria Math" panose="02040503050406030204" pitchFamily="18" charset="0"/>
                      </a:rPr>
                      <m:t>𝑓</m:t>
                    </m:r>
                    <m:r>
                      <a:rPr lang="en-IN" b="0" i="1" smtClean="0">
                        <a:latin typeface="Cambria Math" panose="02040503050406030204" pitchFamily="18" charset="0"/>
                      </a:rPr>
                      <m:t>≥0</m:t>
                    </m:r>
                  </m:oMath>
                </a14:m>
                <a:endParaRPr lang="en-IN" dirty="0"/>
              </a:p>
              <a:p>
                <a:pPr lvl="1"/>
                <a:r>
                  <a:rPr lang="en-IN" dirty="0"/>
                  <a:t>Based on this observation we define the </a:t>
                </a:r>
                <a:r>
                  <a:rPr lang="en-IN" i="1" dirty="0"/>
                  <a:t>bandwidth </a:t>
                </a:r>
                <a:r>
                  <a:rPr lang="en-IN" dirty="0"/>
                  <a:t> as the smallest range of </a:t>
                </a:r>
                <a:r>
                  <a:rPr lang="en-IN" i="1" dirty="0"/>
                  <a:t>positive frequencies</a:t>
                </a:r>
                <a:r>
                  <a:rPr lang="en-IN" dirty="0"/>
                  <a:t> such that </a:t>
                </a:r>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=0</m:t>
                    </m:r>
                  </m:oMath>
                </a14:m>
                <a:r>
                  <a:rPr lang="en-IN" dirty="0"/>
                  <a:t> when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oMath>
                </a14:m>
                <a:r>
                  <a:rPr lang="en-IN" dirty="0"/>
                  <a:t> is outside this range</a:t>
                </a:r>
              </a:p>
              <a:p>
                <a:pPr lvl="1"/>
                <a:r>
                  <a:rPr lang="en-IN" dirty="0"/>
                  <a:t>It is clear that the bandwidth of real-valued signal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0" smtClean="0">
                        <a:latin typeface="Cambria Math" panose="02040503050406030204" pitchFamily="18" charset="0"/>
                      </a:rPr>
                      <m:t>, </m:t>
                    </m:r>
                  </m:oMath>
                </a14:m>
                <a:r>
                  <a:rPr lang="en-IN" dirty="0"/>
                  <a:t>per Hermitian symmetry, is one-half of its frequency support set</a:t>
                </a:r>
              </a:p>
              <a:p>
                <a:r>
                  <a:rPr lang="en-IN" dirty="0"/>
                  <a:t>Lowpass or Baseband</a:t>
                </a:r>
              </a:p>
              <a:p>
                <a:pPr lvl="1"/>
                <a:r>
                  <a:rPr lang="en-IN" dirty="0"/>
                  <a:t>Spectrum is located around zero frequency with different spectral characteristics</a:t>
                </a:r>
              </a:p>
              <a:p>
                <a:pPr lvl="2"/>
                <a:r>
                  <a:rPr lang="en-IN" dirty="0"/>
                  <a:t>Examples – speech, music, video etc.</a:t>
                </a:r>
              </a:p>
              <a:p>
                <a:pPr lvl="1"/>
                <a:r>
                  <a:rPr lang="en-IN" dirty="0"/>
                  <a:t>Usually, lowpass signals are low frequency signals and are slowly varying signals with no jumps or sudden variations</a:t>
                </a:r>
              </a:p>
              <a:p>
                <a:pPr lvl="1"/>
                <a:r>
                  <a:rPr lang="en-IN" dirty="0"/>
                  <a:t>For a complex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the spectrum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oMath>
                </a14:m>
                <a:r>
                  <a:rPr lang="en-IN" dirty="0"/>
                  <a:t> is not symmetric and hence signal cannot be reconstructed from the information in the positive frequencies alone</a:t>
                </a:r>
              </a:p>
              <a:p>
                <a:pPr lvl="1"/>
                <a:r>
                  <a:rPr lang="en-IN" dirty="0"/>
                  <a:t>When the baseband signal is modulated, the spectrum of lowpass/baseband signal is translated to higher frequencies and the resulting modulated signal is called bandpass signal</a:t>
                </a:r>
              </a:p>
              <a:p>
                <a:endParaRPr lang="en-IN" dirty="0"/>
              </a:p>
              <a:p>
                <a:pPr lvl="1"/>
                <a:endParaRPr lang="en-IN" dirty="0"/>
              </a:p>
              <a:p>
                <a:pPr lvl="1"/>
                <a:endParaRPr lang="en-IN" dirty="0"/>
              </a:p>
              <a:p>
                <a:endParaRPr lang="en-IN" dirty="0"/>
              </a:p>
            </p:txBody>
          </p:sp>
        </mc:Choice>
        <mc:Fallback xmlns="">
          <p:sp>
            <p:nvSpPr>
              <p:cNvPr id="3" name="Content Placeholder 2">
                <a:extLst>
                  <a:ext uri="{FF2B5EF4-FFF2-40B4-BE49-F238E27FC236}">
                    <a16:creationId xmlns:a16="http://schemas.microsoft.com/office/drawing/2014/main" id="{D04D559B-D23A-B776-A78C-74336198033B}"/>
                  </a:ext>
                </a:extLst>
              </p:cNvPr>
              <p:cNvSpPr>
                <a:spLocks noGrp="1" noRot="1" noChangeAspect="1" noMove="1" noResize="1" noEditPoints="1" noAdjustHandles="1" noChangeArrowheads="1" noChangeShapeType="1" noTextEdit="1"/>
              </p:cNvSpPr>
              <p:nvPr>
                <p:ph sz="quarter" idx="10"/>
              </p:nvPr>
            </p:nvSpPr>
            <p:spPr>
              <a:blipFill>
                <a:blip r:embed="rId2"/>
                <a:stretch>
                  <a:fillRect t="-1433" b="-1024"/>
                </a:stretch>
              </a:blipFill>
            </p:spPr>
            <p:txBody>
              <a:bodyPr/>
              <a:lstStyle/>
              <a:p>
                <a:r>
                  <a:rPr lang="en-IN">
                    <a:noFill/>
                  </a:rPr>
                  <a:t> </a:t>
                </a:r>
              </a:p>
            </p:txBody>
          </p:sp>
        </mc:Fallback>
      </mc:AlternateContent>
    </p:spTree>
    <p:extLst>
      <p:ext uri="{BB962C8B-B14F-4D97-AF65-F5344CB8AC3E}">
        <p14:creationId xmlns:p14="http://schemas.microsoft.com/office/powerpoint/2010/main" val="297962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F0D60-2C1A-B8A0-B0B6-8709FF8D3C73}"/>
              </a:ext>
            </a:extLst>
          </p:cNvPr>
          <p:cNvSpPr>
            <a:spLocks noGrp="1"/>
          </p:cNvSpPr>
          <p:nvPr>
            <p:ph type="title"/>
          </p:nvPr>
        </p:nvSpPr>
        <p:spPr/>
        <p:txBody>
          <a:bodyPr/>
          <a:lstStyle/>
          <a:p>
            <a:r>
              <a:rPr lang="en-IN" dirty="0"/>
              <a:t>Lowpass Equivalent of Bandpass 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B2F745-6293-B756-7513-8092B17E429E}"/>
                  </a:ext>
                </a:extLst>
              </p:cNvPr>
              <p:cNvSpPr>
                <a:spLocks noGrp="1"/>
              </p:cNvSpPr>
              <p:nvPr>
                <p:ph sz="quarter" idx="10"/>
              </p:nvPr>
            </p:nvSpPr>
            <p:spPr/>
            <p:txBody>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𝑙</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denotes the lowpass equivalent or complex envelop of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whose Fourier transform is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r>
                      <a:rPr lang="en-IN" b="0" i="1" smtClean="0">
                        <a:latin typeface="Cambria Math" panose="02040503050406030204" pitchFamily="18" charset="0"/>
                      </a:rPr>
                      <m:t>ℱ</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e>
                    </m:d>
                    <m:r>
                      <a:rPr lang="en-IN" b="0" i="1" smtClean="0">
                        <a:latin typeface="Cambria Math" panose="02040503050406030204" pitchFamily="18" charset="0"/>
                      </a:rPr>
                      <m:t>=2</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e>
                    </m:d>
                  </m:oMath>
                </a14:m>
                <a:endParaRPr lang="en-IN" b="0" dirty="0"/>
              </a:p>
              <a:p>
                <a:r>
                  <a:rPr lang="en-IN" dirty="0"/>
                  <a:t>Applying Fourier transform modulation property</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ℱ</m:t>
                        </m:r>
                      </m:e>
                      <m:sup>
                        <m:r>
                          <a:rPr lang="en-IN" b="0" i="1" smtClean="0">
                            <a:latin typeface="Cambria Math" panose="02040503050406030204" pitchFamily="18" charset="0"/>
                          </a:rPr>
                          <m:t>−1</m:t>
                        </m:r>
                      </m:sup>
                    </m:sSup>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e>
                    </m:d>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sup>
                    </m:sSup>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𝑗</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sup>
                    </m:sSup>
                  </m:oMath>
                </a14:m>
                <a:endParaRPr lang="en-IN" b="0" dirty="0"/>
              </a:p>
              <a:p>
                <a:pPr lvl="1"/>
                <a14:m>
                  <m:oMath xmlns:m="http://schemas.openxmlformats.org/officeDocument/2006/math">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𝑗</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d>
                      <m:dPr>
                        <m:ctrlPr>
                          <a:rPr lang="en-IN" b="0" i="1" smtClean="0">
                            <a:latin typeface="Cambria Math" panose="02040503050406030204" pitchFamily="18" charset="0"/>
                          </a:rPr>
                        </m:ctrlPr>
                      </m:dPr>
                      <m:e>
                        <m:r>
                          <a:rPr lang="en-IN" b="0" i="1" smtClean="0">
                            <a:latin typeface="Cambria Math" panose="02040503050406030204" pitchFamily="18" charset="0"/>
                          </a:rPr>
                          <m:t>𝑐𝑜𝑠𝑗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r>
                          <a:rPr lang="en-IN" b="0" i="1" smtClean="0">
                            <a:latin typeface="Cambria Math" panose="02040503050406030204" pitchFamily="18" charset="0"/>
                          </a:rPr>
                          <m:t> −</m:t>
                        </m:r>
                        <m:r>
                          <a:rPr lang="en-IN" b="0" i="1" smtClean="0">
                            <a:latin typeface="Cambria Math" panose="02040503050406030204" pitchFamily="18" charset="0"/>
                          </a:rPr>
                          <m:t>𝑗𝑠𝑖𝑛</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e>
                    </m:d>
                  </m:oMath>
                </a14:m>
                <a:endParaRPr lang="en-IN" b="0" dirty="0"/>
              </a:p>
              <a:p>
                <a:pPr lvl="1"/>
                <a14:m>
                  <m:oMath xmlns:m="http://schemas.openxmlformats.org/officeDocument/2006/math">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𝑐𝑜𝑠</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𝑠𝑖𝑛</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r>
                          <a:rPr lang="en-IN" b="0" i="1" smtClean="0">
                            <a:latin typeface="Cambria Math" panose="02040503050406030204" pitchFamily="18" charset="0"/>
                          </a:rPr>
                          <m:t> </m:t>
                        </m:r>
                      </m:e>
                    </m:d>
                    <m:r>
                      <a:rPr lang="en-IN" b="0" i="1" smtClean="0">
                        <a:latin typeface="Cambria Math" panose="02040503050406030204" pitchFamily="18" charset="0"/>
                      </a:rPr>
                      <m:t>+</m:t>
                    </m:r>
                    <m:r>
                      <a:rPr lang="en-IN" b="0" i="1" smtClean="0">
                        <a:latin typeface="Cambria Math" panose="02040503050406030204" pitchFamily="18" charset="0"/>
                      </a:rPr>
                      <m:t>𝑗</m:t>
                    </m:r>
                    <m:d>
                      <m:dPr>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𝑐𝑜𝑠𝑗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𝑠𝑖𝑛</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e>
                    </m:d>
                    <m:r>
                      <a:rPr lang="en-IN" b="0" i="1" smtClean="0">
                        <a:latin typeface="Cambria Math" panose="02040503050406030204" pitchFamily="18" charset="0"/>
                      </a:rPr>
                      <m:t>−</m:t>
                    </m:r>
                    <m:r>
                      <a:rPr lang="en-IN" b="1" i="1" smtClean="0">
                        <a:latin typeface="Cambria Math" panose="02040503050406030204" pitchFamily="18" charset="0"/>
                      </a:rPr>
                      <m:t>𝒅𝒆𝒎𝒐𝒅𝒖𝒍𝒂𝒕𝒊𝒐𝒏</m:t>
                    </m:r>
                  </m:oMath>
                </a14:m>
                <a:endParaRPr lang="en-IN" b="1" dirty="0"/>
              </a:p>
              <a:p>
                <a:r>
                  <a:rPr lang="en-IN" dirty="0"/>
                  <a:t>We can write</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d>
                      <m:dPr>
                        <m:ctrlPr>
                          <a:rPr lang="en-IN" i="1">
                            <a:latin typeface="Cambria Math" panose="02040503050406030204" pitchFamily="18" charset="0"/>
                          </a:rPr>
                        </m:ctrlPr>
                      </m:dPr>
                      <m:e>
                        <m:r>
                          <a:rPr lang="en-IN" i="1">
                            <a:latin typeface="Cambria Math" panose="02040503050406030204" pitchFamily="18" charset="0"/>
                          </a:rPr>
                          <m:t>𝑥</m:t>
                        </m:r>
                        <m:d>
                          <m:dPr>
                            <m:ctrlPr>
                              <a:rPr lang="en-IN" i="1">
                                <a:latin typeface="Cambria Math" panose="02040503050406030204" pitchFamily="18" charset="0"/>
                              </a:rPr>
                            </m:ctrlPr>
                          </m:dPr>
                          <m:e>
                            <m:r>
                              <a:rPr lang="en-IN" i="1">
                                <a:latin typeface="Cambria Math" panose="02040503050406030204" pitchFamily="18" charset="0"/>
                              </a:rPr>
                              <m:t>𝑡</m:t>
                            </m:r>
                          </m:e>
                        </m:d>
                        <m:r>
                          <a:rPr lang="en-IN" i="1">
                            <a:latin typeface="Cambria Math" panose="02040503050406030204" pitchFamily="18" charset="0"/>
                          </a:rPr>
                          <m:t>+</m:t>
                        </m:r>
                        <m:r>
                          <a:rPr lang="en-IN" i="1">
                            <a:latin typeface="Cambria Math" panose="02040503050406030204" pitchFamily="18" charset="0"/>
                          </a:rPr>
                          <m:t>𝑗</m:t>
                        </m:r>
                        <m:acc>
                          <m:accPr>
                            <m:chr m:val="̂"/>
                            <m:ctrlPr>
                              <a:rPr lang="en-IN" i="1">
                                <a:latin typeface="Cambria Math" panose="02040503050406030204" pitchFamily="18" charset="0"/>
                              </a:rPr>
                            </m:ctrlPr>
                          </m:accPr>
                          <m:e>
                            <m:r>
                              <a:rPr lang="en-IN" i="1">
                                <a:latin typeface="Cambria Math" panose="02040503050406030204" pitchFamily="18" charset="0"/>
                              </a:rPr>
                              <m:t>𝑥</m:t>
                            </m:r>
                          </m:e>
                        </m:acc>
                        <m:d>
                          <m:dPr>
                            <m:ctrlPr>
                              <a:rPr lang="en-IN" i="1">
                                <a:latin typeface="Cambria Math" panose="02040503050406030204" pitchFamily="18" charset="0"/>
                              </a:rPr>
                            </m:ctrlPr>
                          </m:dPr>
                          <m:e>
                            <m:r>
                              <a:rPr lang="en-IN" i="1">
                                <a:latin typeface="Cambria Math" panose="02040503050406030204" pitchFamily="18" charset="0"/>
                              </a:rPr>
                              <m:t>𝑡</m:t>
                            </m:r>
                          </m:e>
                        </m:d>
                      </m:e>
                    </m:d>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m:t>
                        </m:r>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oMath>
                </a14:m>
                <a:endParaRPr lang="en-IN" dirty="0"/>
              </a:p>
              <a:p>
                <a:pPr lvl="1"/>
                <a:r>
                  <a:rPr lang="en-IN" dirty="0"/>
                  <a:t>Multiply both side with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sup>
                    </m:sSup>
                  </m:oMath>
                </a14:m>
                <a:endParaRPr lang="en-IN" b="0" dirty="0"/>
              </a:p>
              <a:p>
                <a:pPr lvl="1"/>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sup>
                    </m:sSup>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𝑗</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pPr lvl="1"/>
                <a:r>
                  <a:rPr lang="en-IN" dirty="0"/>
                  <a:t>Hence, the real part of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𝑙</m:t>
                        </m:r>
                      </m:sub>
                    </m:sSub>
                    <m:d>
                      <m:dPr>
                        <m:ctrlPr>
                          <a:rPr lang="en-IN" i="1">
                            <a:latin typeface="Cambria Math" panose="02040503050406030204" pitchFamily="18" charset="0"/>
                          </a:rPr>
                        </m:ctrlPr>
                      </m:dPr>
                      <m:e>
                        <m:r>
                          <a:rPr lang="en-IN" i="1">
                            <a:latin typeface="Cambria Math" panose="02040503050406030204" pitchFamily="18" charset="0"/>
                          </a:rPr>
                          <m:t>𝑡</m:t>
                        </m:r>
                      </m:e>
                    </m:d>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r>
                      <a:rPr lang="en-IN" b="0" i="1" smtClean="0">
                        <a:latin typeface="Cambria Math" panose="02040503050406030204" pitchFamily="18" charset="0"/>
                      </a:rPr>
                      <m:t>] </m:t>
                    </m:r>
                  </m:oMath>
                </a14:m>
                <a:r>
                  <a:rPr lang="en-IN" dirty="0"/>
                  <a:t>is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b="0" i="0" dirty="0">
                    <a:latin typeface="+mj-lt"/>
                  </a:rPr>
                  <a:t> and imaginary part is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endParaRPr lang="en-IN" dirty="0"/>
              </a:p>
              <a:p>
                <a:pPr lvl="1"/>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𝑅𝑒</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sup>
                        </m:sSup>
                      </m:e>
                    </m:d>
                    <m:r>
                      <a:rPr lang="en-IN" b="0" i="1" smtClean="0">
                        <a:latin typeface="Cambria Math" panose="02040503050406030204" pitchFamily="18" charset="0"/>
                      </a:rPr>
                      <m:t>− </m:t>
                    </m:r>
                    <m:r>
                      <a:rPr lang="en-IN" b="0" i="1" smtClean="0">
                        <a:latin typeface="Cambria Math" panose="02040503050406030204" pitchFamily="18" charset="0"/>
                      </a:rPr>
                      <m:t>𝑀𝑜𝑑𝑢𝑙𝑎𝑡𝑖𝑜𝑛</m:t>
                    </m:r>
                  </m:oMath>
                </a14:m>
                <a:endParaRPr lang="en-IN" dirty="0"/>
              </a:p>
              <a:p>
                <a:pPr lvl="1"/>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e>
                    </m:d>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𝑋</m:t>
                        </m:r>
                      </m:e>
                      <m:sub>
                        <m:r>
                          <a:rPr lang="en-IN" b="0" i="1" smtClean="0">
                            <a:latin typeface="Cambria Math" panose="02040503050406030204" pitchFamily="18" charset="0"/>
                          </a:rPr>
                          <m:t>𝑙</m:t>
                        </m:r>
                      </m:sub>
                      <m:sup>
                        <m:r>
                          <a:rPr lang="en-IN" b="0" i="1" smtClean="0">
                            <a:latin typeface="Cambria Math" panose="02040503050406030204" pitchFamily="18" charset="0"/>
                          </a:rPr>
                          <m:t>∗</m:t>
                        </m:r>
                      </m:sup>
                    </m:sSubSup>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m:t>
                    </m:r>
                  </m:oMath>
                </a14:m>
                <a:endParaRPr lang="en-IN" dirty="0"/>
              </a:p>
            </p:txBody>
          </p:sp>
        </mc:Choice>
        <mc:Fallback xmlns="">
          <p:sp>
            <p:nvSpPr>
              <p:cNvPr id="3" name="Content Placeholder 2">
                <a:extLst>
                  <a:ext uri="{FF2B5EF4-FFF2-40B4-BE49-F238E27FC236}">
                    <a16:creationId xmlns:a16="http://schemas.microsoft.com/office/drawing/2014/main" id="{3DB2F745-6293-B756-7513-8092B17E429E}"/>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194286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04EA-86A6-12FC-1349-BC445C525529}"/>
              </a:ext>
            </a:extLst>
          </p:cNvPr>
          <p:cNvSpPr>
            <a:spLocks noGrp="1"/>
          </p:cNvSpPr>
          <p:nvPr>
            <p:ph type="title"/>
          </p:nvPr>
        </p:nvSpPr>
        <p:spPr/>
        <p:txBody>
          <a:bodyPr/>
          <a:lstStyle/>
          <a:p>
            <a:r>
              <a:rPr lang="en-IN" dirty="0"/>
              <a:t>Lowpass Equivalent of Bandpass 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B1131-7F47-575B-3549-03E444BBC38E}"/>
                  </a:ext>
                </a:extLst>
              </p:cNvPr>
              <p:cNvSpPr>
                <a:spLocks noGrp="1"/>
              </p:cNvSpPr>
              <p:nvPr>
                <p:ph sz="quarter" idx="10"/>
              </p:nvPr>
            </p:nvSpPr>
            <p:spPr>
              <a:xfrm>
                <a:off x="213644" y="550863"/>
                <a:ext cx="11368755" cy="5952594"/>
              </a:xfrm>
            </p:spPr>
            <p:txBody>
              <a:bodyPr>
                <a:normAutofit fontScale="92500" lnSpcReduction="10000"/>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𝑐𝑜𝑠</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𝑠𝑖𝑛</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r>
                          <a:rPr lang="en-IN" b="0" i="1" smtClean="0">
                            <a:latin typeface="Cambria Math" panose="02040503050406030204" pitchFamily="18" charset="0"/>
                          </a:rPr>
                          <m:t> </m:t>
                        </m:r>
                      </m:e>
                    </m:d>
                    <m:r>
                      <a:rPr lang="en-IN" b="0" i="1" smtClean="0">
                        <a:latin typeface="Cambria Math" panose="02040503050406030204" pitchFamily="18" charset="0"/>
                      </a:rPr>
                      <m:t>+</m:t>
                    </m:r>
                    <m:r>
                      <a:rPr lang="en-IN" b="0" i="1" smtClean="0">
                        <a:latin typeface="Cambria Math" panose="02040503050406030204" pitchFamily="18" charset="0"/>
                      </a:rPr>
                      <m:t>𝑗</m:t>
                    </m:r>
                    <m:d>
                      <m:dPr>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𝑐𝑜𝑠𝑗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𝑠𝑖𝑛</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e>
                    </m:d>
                  </m:oMath>
                </a14:m>
                <a:endParaRPr lang="en-IN" dirty="0"/>
              </a:p>
              <a:p>
                <a:r>
                  <a:rPr lang="en-IN" dirty="0"/>
                  <a:t>In-phase component and quadrature components of representation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𝑗</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𝑞</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r>
                  <a:rPr lang="en-IN" dirty="0"/>
                  <a:t>So, the in-phase and quadrature phase components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b="0" dirty="0"/>
                  <a:t> are:</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e>
                        </m:func>
                      </m:e>
                    </m:func>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𝑞</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𝑐𝑜𝑠</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𝑠𝑖𝑛</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oMath>
                </a14:m>
                <a:endParaRPr lang="en-IN" b="0" dirty="0"/>
              </a:p>
              <a:p>
                <a:pPr lvl="1"/>
                <a:r>
                  <a:rPr lang="en-IN" b="0" dirty="0"/>
                  <a:t>If we solve the above two equations for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b="0" dirty="0"/>
                  <a:t> and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b="0" dirty="0"/>
                  <a:t> in terms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b="0" dirty="0"/>
                  <a:t>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𝑞</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endParaRPr lang="en-IN" b="0" dirty="0"/>
              </a:p>
              <a:p>
                <a:pPr lvl="2"/>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𝑐𝑜𝑠</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𝑞</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𝑠𝑖𝑛</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oMath>
                </a14:m>
                <a:endParaRPr lang="en-IN" b="0" dirty="0"/>
              </a:p>
              <a:p>
                <a:pPr lvl="2"/>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𝑞</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𝑠𝑖𝑛</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e>
                    </m:func>
                  </m:oMath>
                </a14:m>
                <a:endParaRPr lang="en-IN" b="0"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b="0" dirty="0"/>
                  <a:t> in polar form</a:t>
                </a:r>
              </a:p>
              <a:p>
                <a:pPr lvl="1"/>
                <a:r>
                  <a:rPr lang="en-IN" dirty="0"/>
                  <a:t>Envelop of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𝑟</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𝑥</m:t>
                            </m:r>
                          </m:e>
                          <m:sub>
                            <m:r>
                              <a:rPr lang="en-IN" b="0" i="1" smtClean="0">
                                <a:latin typeface="Cambria Math" panose="02040503050406030204" pitchFamily="18" charset="0"/>
                              </a:rPr>
                              <m:t>𝑖</m:t>
                            </m:r>
                          </m:sub>
                          <m:sup>
                            <m:r>
                              <a:rPr lang="en-IN" b="0" i="1" smtClean="0">
                                <a:latin typeface="Cambria Math" panose="02040503050406030204" pitchFamily="18" charset="0"/>
                              </a:rPr>
                              <m:t>2</m:t>
                            </m:r>
                          </m:sup>
                        </m:sSub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𝑥</m:t>
                            </m:r>
                          </m:e>
                          <m:sub>
                            <m:r>
                              <a:rPr lang="en-IN" b="0" i="1" smtClean="0">
                                <a:latin typeface="Cambria Math" panose="02040503050406030204" pitchFamily="18" charset="0"/>
                              </a:rPr>
                              <m:t>𝑞</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e>
                    </m:rad>
                  </m:oMath>
                </a14:m>
                <a:endParaRPr lang="en-IN" b="0" dirty="0"/>
              </a:p>
              <a:p>
                <a:pPr lvl="1"/>
                <a:r>
                  <a:rPr lang="en-IN" dirty="0"/>
                  <a:t>Phase of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arctan</m:t>
                        </m:r>
                      </m:fName>
                      <m:e>
                        <m:r>
                          <a:rPr lang="en-IN" b="0" i="1" smtClean="0">
                            <a:latin typeface="Cambria Math" panose="02040503050406030204" pitchFamily="18" charset="0"/>
                          </a:rPr>
                          <m:t>(</m:t>
                        </m:r>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𝑞</m:t>
                                </m:r>
                              </m:sub>
                            </m:sSub>
                            <m:d>
                              <m:dPr>
                                <m:ctrlPr>
                                  <a:rPr lang="en-IN" i="1">
                                    <a:latin typeface="Cambria Math" panose="02040503050406030204" pitchFamily="18" charset="0"/>
                                  </a:rPr>
                                </m:ctrlPr>
                              </m:dPr>
                              <m:e>
                                <m:r>
                                  <a:rPr lang="en-IN" i="1">
                                    <a:latin typeface="Cambria Math" panose="02040503050406030204" pitchFamily="18" charset="0"/>
                                  </a:rPr>
                                  <m:t>𝑡</m:t>
                                </m:r>
                              </m:e>
                            </m:d>
                          </m:num>
                          <m:den>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𝑖</m:t>
                                </m:r>
                              </m:sub>
                            </m:sSub>
                            <m:d>
                              <m:dPr>
                                <m:ctrlPr>
                                  <a:rPr lang="en-IN" i="1">
                                    <a:latin typeface="Cambria Math" panose="02040503050406030204" pitchFamily="18" charset="0"/>
                                  </a:rPr>
                                </m:ctrlPr>
                              </m:dPr>
                              <m:e>
                                <m:r>
                                  <a:rPr lang="en-IN" i="1">
                                    <a:latin typeface="Cambria Math" panose="02040503050406030204" pitchFamily="18" charset="0"/>
                                  </a:rPr>
                                  <m:t>𝑡</m:t>
                                </m:r>
                              </m:e>
                            </m:d>
                          </m:den>
                        </m:f>
                        <m:r>
                          <a:rPr lang="en-IN" b="0" i="1" smtClean="0">
                            <a:latin typeface="Cambria Math" panose="02040503050406030204" pitchFamily="18" charset="0"/>
                          </a:rPr>
                          <m:t>)</m:t>
                        </m:r>
                      </m:e>
                    </m:func>
                    <m:r>
                      <a:rPr lang="en-IN" b="0" i="1" smtClean="0">
                        <a:latin typeface="Cambria Math" panose="02040503050406030204" pitchFamily="18" charset="0"/>
                      </a:rPr>
                      <m:t> </m:t>
                    </m:r>
                  </m:oMath>
                </a14:m>
                <a:endParaRPr lang="en-IN" b="0" dirty="0"/>
              </a:p>
              <a:p>
                <a:pPr lvl="1"/>
                <a:r>
                  <a:rPr lang="en-IN" dirty="0"/>
                  <a:t>Hence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𝑟</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i="1">
                            <a:latin typeface="Cambria Math" panose="02040503050406030204" pitchFamily="18" charset="0"/>
                          </a:rPr>
                          <m:t>𝑗</m:t>
                        </m:r>
                        <m:sSub>
                          <m:sSubPr>
                            <m:ctrlPr>
                              <a:rPr lang="en-IN" i="1">
                                <a:latin typeface="Cambria Math" panose="02040503050406030204" pitchFamily="18" charset="0"/>
                              </a:rPr>
                            </m:ctrlPr>
                          </m:sSubPr>
                          <m:e>
                            <m:r>
                              <a:rPr lang="en-IN" i="1">
                                <a:latin typeface="Cambria Math" panose="02040503050406030204" pitchFamily="18" charset="0"/>
                              </a:rPr>
                              <m:t>𝜃</m:t>
                            </m:r>
                          </m:e>
                          <m:sub>
                            <m:r>
                              <a:rPr lang="en-IN" i="1">
                                <a:latin typeface="Cambria Math" panose="02040503050406030204" pitchFamily="18" charset="0"/>
                              </a:rPr>
                              <m:t>𝑥</m:t>
                            </m:r>
                          </m:sub>
                        </m:sSub>
                        <m:d>
                          <m:dPr>
                            <m:ctrlPr>
                              <a:rPr lang="en-IN" i="1">
                                <a:latin typeface="Cambria Math" panose="02040503050406030204" pitchFamily="18" charset="0"/>
                              </a:rPr>
                            </m:ctrlPr>
                          </m:dPr>
                          <m:e>
                            <m:r>
                              <a:rPr lang="en-IN" i="1">
                                <a:latin typeface="Cambria Math" panose="02040503050406030204" pitchFamily="18" charset="0"/>
                              </a:rPr>
                              <m:t>𝑡</m:t>
                            </m:r>
                          </m:e>
                        </m:d>
                      </m:sup>
                    </m:sSup>
                  </m:oMath>
                </a14:m>
                <a:endParaRPr lang="en-IN" b="0" dirty="0"/>
              </a:p>
              <a:p>
                <a:pPr lvl="1"/>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𝑅𝑒</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𝑟</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d>
                              <m:dPr>
                                <m:ctrlPr>
                                  <a:rPr lang="en-IN" b="0" i="1" smtClean="0">
                                    <a:latin typeface="Cambria Math" panose="02040503050406030204" pitchFamily="18" charset="0"/>
                                  </a:rPr>
                                </m:ctrlPr>
                              </m:dPr>
                              <m:e>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sup>
                        </m:sSup>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𝑟</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d>
                          <m:dPr>
                            <m:ctrlPr>
                              <a:rPr lang="en-IN" b="0" i="1" smtClean="0">
                                <a:latin typeface="Cambria Math" panose="02040503050406030204" pitchFamily="18" charset="0"/>
                              </a:rPr>
                            </m:ctrlPr>
                          </m:dPr>
                          <m:e>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func>
                  </m:oMath>
                </a14:m>
                <a:endParaRPr lang="en-IN" b="0" dirty="0"/>
              </a:p>
              <a:p>
                <a:pPr lvl="1"/>
                <a:endParaRPr lang="en-IN" b="0" dirty="0"/>
              </a:p>
              <a:p>
                <a:pPr lvl="1"/>
                <a:endParaRPr lang="en-IN" dirty="0"/>
              </a:p>
            </p:txBody>
          </p:sp>
        </mc:Choice>
        <mc:Fallback xmlns="">
          <p:sp>
            <p:nvSpPr>
              <p:cNvPr id="3" name="Content Placeholder 2">
                <a:extLst>
                  <a:ext uri="{FF2B5EF4-FFF2-40B4-BE49-F238E27FC236}">
                    <a16:creationId xmlns:a16="http://schemas.microsoft.com/office/drawing/2014/main" id="{922B1131-7F47-575B-3549-03E444BBC38E}"/>
                  </a:ext>
                </a:extLst>
              </p:cNvPr>
              <p:cNvSpPr>
                <a:spLocks noGrp="1" noRot="1" noChangeAspect="1" noMove="1" noResize="1" noEditPoints="1" noAdjustHandles="1" noChangeArrowheads="1" noChangeShapeType="1" noTextEdit="1"/>
              </p:cNvSpPr>
              <p:nvPr>
                <p:ph sz="quarter" idx="10"/>
              </p:nvPr>
            </p:nvSpPr>
            <p:spPr>
              <a:xfrm>
                <a:off x="213644" y="550863"/>
                <a:ext cx="11368755" cy="5952594"/>
              </a:xfrm>
              <a:blipFill>
                <a:blip r:embed="rId2"/>
                <a:stretch>
                  <a:fillRect t="-512"/>
                </a:stretch>
              </a:blipFill>
            </p:spPr>
            <p:txBody>
              <a:bodyPr/>
              <a:lstStyle/>
              <a:p>
                <a:r>
                  <a:rPr lang="en-IN">
                    <a:noFill/>
                  </a:rPr>
                  <a:t> </a:t>
                </a:r>
              </a:p>
            </p:txBody>
          </p:sp>
        </mc:Fallback>
      </mc:AlternateContent>
    </p:spTree>
    <p:extLst>
      <p:ext uri="{BB962C8B-B14F-4D97-AF65-F5344CB8AC3E}">
        <p14:creationId xmlns:p14="http://schemas.microsoft.com/office/powerpoint/2010/main" val="81668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7DAF-9B43-A046-C1F0-0F2473EFFF3D}"/>
              </a:ext>
            </a:extLst>
          </p:cNvPr>
          <p:cNvSpPr>
            <a:spLocks noGrp="1"/>
          </p:cNvSpPr>
          <p:nvPr>
            <p:ph type="title"/>
          </p:nvPr>
        </p:nvSpPr>
        <p:spPr/>
        <p:txBody>
          <a:bodyPr/>
          <a:lstStyle/>
          <a:p>
            <a:r>
              <a:rPr lang="en-IN" dirty="0"/>
              <a:t>Energies Consideration of Lowpass and Bandpass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04DA40-75CE-1214-7538-4D8BE4EA8771}"/>
                  </a:ext>
                </a:extLst>
              </p:cNvPr>
              <p:cNvSpPr>
                <a:spLocks noGrp="1"/>
              </p:cNvSpPr>
              <p:nvPr>
                <p:ph sz="quarter" idx="10"/>
              </p:nvPr>
            </p:nvSpPr>
            <p:spPr/>
            <p:txBody>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𝑥</m:t>
                        </m:r>
                      </m:sub>
                    </m:sSub>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oMath>
                </a14:m>
                <a:endParaRPr lang="en-IN" b="0" dirty="0"/>
              </a:p>
              <a:p>
                <a:pPr lvl="1"/>
                <a14:m>
                  <m:oMath xmlns:m="http://schemas.openxmlformats.org/officeDocument/2006/math">
                    <m:r>
                      <a:rPr lang="en-IN" b="0" i="1" smtClean="0">
                        <a:latin typeface="Cambria Math" panose="02040503050406030204" pitchFamily="18" charset="0"/>
                      </a:rPr>
                      <m:t>=</m:t>
                    </m:r>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m:t>
                        </m:r>
                        <m:r>
                          <a:rPr lang="en-IN" i="1">
                            <a:latin typeface="Cambria Math" panose="02040503050406030204" pitchFamily="18" charset="0"/>
                          </a:rPr>
                          <m:t>∞</m:t>
                        </m:r>
                      </m:sub>
                      <m:sup>
                        <m:r>
                          <a:rPr lang="en-IN" i="1">
                            <a:latin typeface="Cambria Math" panose="02040503050406030204" pitchFamily="18" charset="0"/>
                          </a:rPr>
                          <m:t>∞</m:t>
                        </m:r>
                      </m:sup>
                      <m:e>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e>
                            </m:d>
                          </m:e>
                          <m:sup>
                            <m:r>
                              <a:rPr lang="en-IN" i="1">
                                <a:latin typeface="Cambria Math" panose="02040503050406030204" pitchFamily="18" charset="0"/>
                              </a:rPr>
                              <m:t>2</m:t>
                            </m:r>
                          </m:sup>
                        </m:sSup>
                        <m:r>
                          <a:rPr lang="en-IN" i="1">
                            <a:latin typeface="Cambria Math" panose="02040503050406030204" pitchFamily="18" charset="0"/>
                          </a:rPr>
                          <m:t>𝑑</m:t>
                        </m:r>
                        <m:r>
                          <a:rPr lang="en-IN" b="0" i="1" smtClean="0">
                            <a:latin typeface="Cambria Math" panose="02040503050406030204" pitchFamily="18" charset="0"/>
                          </a:rPr>
                          <m:t>𝑓</m:t>
                        </m:r>
                      </m:e>
                    </m:nary>
                    <m:r>
                      <a:rPr lang="en-IN" i="1">
                        <a:latin typeface="Cambria Math" panose="02040503050406030204" pitchFamily="18" charset="0"/>
                      </a:rPr>
                      <m:t>−(</m:t>
                    </m:r>
                    <m:r>
                      <a:rPr lang="en-IN" i="1">
                        <a:latin typeface="Cambria Math" panose="02040503050406030204" pitchFamily="18" charset="0"/>
                      </a:rPr>
                      <m:t>𝑏𝑦</m:t>
                    </m:r>
                    <m:r>
                      <a:rPr lang="en-IN" i="1">
                        <a:latin typeface="Cambria Math" panose="02040503050406030204" pitchFamily="18" charset="0"/>
                      </a:rPr>
                      <m:t> </m:t>
                    </m:r>
                    <m:r>
                      <a:rPr lang="en-IN" i="1">
                        <a:latin typeface="Cambria Math" panose="02040503050406030204" pitchFamily="18" charset="0"/>
                      </a:rPr>
                      <m:t>𝑅𝑎𝑦𝑙𝑒𝑖𝑔</m:t>
                    </m:r>
                    <m:sSup>
                      <m:sSupPr>
                        <m:ctrlPr>
                          <a:rPr lang="en-IN" i="1">
                            <a:latin typeface="Cambria Math" panose="02040503050406030204" pitchFamily="18" charset="0"/>
                          </a:rPr>
                        </m:ctrlPr>
                      </m:sSupPr>
                      <m:e>
                        <m:r>
                          <a:rPr lang="en-IN" i="1">
                            <a:latin typeface="Cambria Math" panose="02040503050406030204" pitchFamily="18" charset="0"/>
                          </a:rPr>
                          <m:t>h</m:t>
                        </m:r>
                      </m:e>
                      <m:sup>
                        <m:r>
                          <a:rPr lang="en-IN" i="1">
                            <a:latin typeface="Cambria Math" panose="02040503050406030204" pitchFamily="18" charset="0"/>
                          </a:rPr>
                          <m:t>′</m:t>
                        </m:r>
                      </m:sup>
                    </m:sSup>
                    <m:r>
                      <a:rPr lang="en-IN" i="1">
                        <a:latin typeface="Cambria Math" panose="02040503050406030204" pitchFamily="18" charset="0"/>
                      </a:rPr>
                      <m:t>𝑠</m:t>
                    </m:r>
                    <m:r>
                      <a:rPr lang="en-IN" i="1">
                        <a:latin typeface="Cambria Math" panose="02040503050406030204" pitchFamily="18" charset="0"/>
                      </a:rPr>
                      <m:t> </m:t>
                    </m:r>
                    <m:r>
                      <a:rPr lang="en-IN" i="1">
                        <a:latin typeface="Cambria Math" panose="02040503050406030204" pitchFamily="18" charset="0"/>
                      </a:rPr>
                      <m:t>𝑒𝑛𝑒𝑟𝑔𝑦</m:t>
                    </m:r>
                    <m:r>
                      <a:rPr lang="en-IN" i="1">
                        <a:latin typeface="Cambria Math" panose="02040503050406030204" pitchFamily="18" charset="0"/>
                      </a:rPr>
                      <m:t> </m:t>
                    </m:r>
                    <m:r>
                      <a:rPr lang="en-IN" i="1">
                        <a:latin typeface="Cambria Math" panose="02040503050406030204" pitchFamily="18" charset="0"/>
                      </a:rPr>
                      <m:t>𝑡h𝑒𝑜𝑟𝑒𝑚</m:t>
                    </m:r>
                  </m:oMath>
                </a14:m>
                <a:endParaRPr lang="en-IN" dirty="0"/>
              </a:p>
              <a:p>
                <a:pPr lvl="1"/>
                <a14:m>
                  <m:oMath xmlns:m="http://schemas.openxmlformats.org/officeDocument/2006/math">
                    <m:r>
                      <a:rPr lang="en-IN" b="0" i="1" smtClean="0">
                        <a:latin typeface="Cambria Math" panose="02040503050406030204" pitchFamily="18" charset="0"/>
                      </a:rPr>
                      <m:t>=</m:t>
                    </m:r>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m:t>
                        </m:r>
                        <m:r>
                          <a:rPr lang="en-IN" i="1">
                            <a:latin typeface="Cambria Math" panose="02040503050406030204" pitchFamily="18" charset="0"/>
                          </a:rPr>
                          <m:t>∞</m:t>
                        </m:r>
                      </m:sub>
                      <m:sup>
                        <m:r>
                          <a:rPr lang="en-IN" i="1">
                            <a:latin typeface="Cambria Math" panose="02040503050406030204" pitchFamily="18" charset="0"/>
                          </a:rPr>
                          <m:t>∞</m:t>
                        </m:r>
                      </m:sup>
                      <m:e>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sSub>
                                  <m:sSubPr>
                                    <m:ctrlPr>
                                      <a:rPr lang="en-IN" b="0" i="1" smtClean="0">
                                        <a:latin typeface="Cambria Math" panose="02040503050406030204" pitchFamily="18" charset="0"/>
                                      </a:rPr>
                                    </m:ctrlPr>
                                  </m:sSubPr>
                                  <m:e>
                                    <m:r>
                                      <a:rPr lang="en-IN" i="1">
                                        <a:latin typeface="Cambria Math" panose="02040503050406030204" pitchFamily="18" charset="0"/>
                                      </a:rPr>
                                      <m:t>𝑋</m:t>
                                    </m:r>
                                  </m:e>
                                  <m:sub>
                                    <m:r>
                                      <a:rPr lang="en-IN" b="0" i="1" smtClean="0">
                                        <a:latin typeface="Cambria Math" panose="02040503050406030204" pitchFamily="18" charset="0"/>
                                      </a:rPr>
                                      <m:t>+</m:t>
                                    </m:r>
                                  </m:sub>
                                </m:sSub>
                                <m:d>
                                  <m:dPr>
                                    <m:ctrlPr>
                                      <a:rPr lang="en-IN" i="1">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m:t>
                                    </m:r>
                                  </m:sub>
                                </m:sSub>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e>
                            </m:d>
                          </m:e>
                          <m:sup>
                            <m:r>
                              <a:rPr lang="en-IN" i="1">
                                <a:latin typeface="Cambria Math" panose="02040503050406030204" pitchFamily="18" charset="0"/>
                              </a:rPr>
                              <m:t>2</m:t>
                            </m:r>
                          </m:sup>
                        </m:sSup>
                        <m:r>
                          <a:rPr lang="en-IN" i="1">
                            <a:latin typeface="Cambria Math" panose="02040503050406030204" pitchFamily="18" charset="0"/>
                          </a:rPr>
                          <m:t>𝑑𝑓</m:t>
                        </m:r>
                      </m:e>
                    </m:nary>
                  </m:oMath>
                </a14:m>
                <a:endParaRPr lang="en-IN" dirty="0"/>
              </a:p>
              <a:p>
                <a:pPr lvl="1"/>
                <a14:m>
                  <m:oMath xmlns:m="http://schemas.openxmlformats.org/officeDocument/2006/math">
                    <m:r>
                      <a:rPr lang="en-IN" b="0" i="1" smtClean="0">
                        <a:latin typeface="Cambria Math" panose="02040503050406030204" pitchFamily="18" charset="0"/>
                      </a:rPr>
                      <m:t>=</m:t>
                    </m:r>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m:t>
                        </m:r>
                        <m:r>
                          <a:rPr lang="en-IN" i="1">
                            <a:latin typeface="Cambria Math" panose="02040503050406030204" pitchFamily="18" charset="0"/>
                          </a:rPr>
                          <m:t>∞</m:t>
                        </m:r>
                      </m:sub>
                      <m:sup>
                        <m:r>
                          <a:rPr lang="en-IN" i="1">
                            <a:latin typeface="Cambria Math" panose="02040503050406030204" pitchFamily="18" charset="0"/>
                          </a:rPr>
                          <m:t>∞</m:t>
                        </m:r>
                      </m:sup>
                      <m:e>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sSub>
                                  <m:sSubPr>
                                    <m:ctrlPr>
                                      <a:rPr lang="en-IN" b="0" i="1" smtClean="0">
                                        <a:latin typeface="Cambria Math" panose="02040503050406030204" pitchFamily="18" charset="0"/>
                                      </a:rPr>
                                    </m:ctrlPr>
                                  </m:sSubPr>
                                  <m:e>
                                    <m:r>
                                      <a:rPr lang="en-IN" i="1">
                                        <a:latin typeface="Cambria Math" panose="02040503050406030204" pitchFamily="18" charset="0"/>
                                      </a:rPr>
                                      <m:t>𝑋</m:t>
                                    </m:r>
                                  </m:e>
                                  <m:sub>
                                    <m:r>
                                      <a:rPr lang="en-IN" b="0" i="1" smtClean="0">
                                        <a:latin typeface="Cambria Math" panose="02040503050406030204" pitchFamily="18" charset="0"/>
                                      </a:rPr>
                                      <m:t>+</m:t>
                                    </m:r>
                                  </m:sub>
                                </m:sSub>
                                <m:r>
                                  <a:rPr lang="en-IN" i="1">
                                    <a:latin typeface="Cambria Math" panose="02040503050406030204" pitchFamily="18" charset="0"/>
                                  </a:rPr>
                                  <m:t>(</m:t>
                                </m:r>
                                <m:r>
                                  <a:rPr lang="en-IN" i="1">
                                    <a:latin typeface="Cambria Math" panose="02040503050406030204" pitchFamily="18" charset="0"/>
                                  </a:rPr>
                                  <m:t>𝑓</m:t>
                                </m:r>
                                <m:r>
                                  <a:rPr lang="en-IN" i="1">
                                    <a:latin typeface="Cambria Math" panose="02040503050406030204" pitchFamily="18" charset="0"/>
                                  </a:rPr>
                                  <m:t>)</m:t>
                                </m:r>
                              </m:e>
                            </m:d>
                          </m:e>
                          <m:sup>
                            <m:r>
                              <a:rPr lang="en-IN" i="1">
                                <a:latin typeface="Cambria Math" panose="02040503050406030204" pitchFamily="18" charset="0"/>
                              </a:rPr>
                              <m:t>2</m:t>
                            </m:r>
                          </m:sup>
                        </m:sSup>
                        <m:r>
                          <a:rPr lang="en-IN" i="1">
                            <a:latin typeface="Cambria Math" panose="02040503050406030204" pitchFamily="18" charset="0"/>
                          </a:rPr>
                          <m:t>𝑑𝑓</m:t>
                        </m:r>
                      </m:e>
                    </m:nary>
                  </m:oMath>
                </a14:m>
                <a:r>
                  <a:rPr lang="en-IN" dirty="0"/>
                  <a:t>+ </a:t>
                </a:r>
                <a14:m>
                  <m:oMath xmlns:m="http://schemas.openxmlformats.org/officeDocument/2006/math">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m:t>
                        </m:r>
                        <m:r>
                          <a:rPr lang="en-IN" i="1">
                            <a:latin typeface="Cambria Math" panose="02040503050406030204" pitchFamily="18" charset="0"/>
                          </a:rPr>
                          <m:t>∞</m:t>
                        </m:r>
                      </m:sub>
                      <m:sup>
                        <m:r>
                          <a:rPr lang="en-IN" i="1">
                            <a:latin typeface="Cambria Math" panose="02040503050406030204" pitchFamily="18" charset="0"/>
                          </a:rPr>
                          <m:t>∞</m:t>
                        </m:r>
                      </m:sup>
                      <m:e>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sSub>
                                  <m:sSubPr>
                                    <m:ctrlPr>
                                      <a:rPr lang="en-IN" b="0" i="1" smtClean="0">
                                        <a:latin typeface="Cambria Math" panose="02040503050406030204" pitchFamily="18" charset="0"/>
                                      </a:rPr>
                                    </m:ctrlPr>
                                  </m:sSubPr>
                                  <m:e>
                                    <m:r>
                                      <a:rPr lang="en-IN" i="1">
                                        <a:latin typeface="Cambria Math" panose="02040503050406030204" pitchFamily="18" charset="0"/>
                                      </a:rPr>
                                      <m:t>𝑋</m:t>
                                    </m:r>
                                  </m:e>
                                  <m:sub>
                                    <m:r>
                                      <a:rPr lang="en-IN" b="0" i="1" smtClean="0">
                                        <a:latin typeface="Cambria Math" panose="02040503050406030204" pitchFamily="18" charset="0"/>
                                      </a:rPr>
                                      <m:t>−</m:t>
                                    </m:r>
                                  </m:sub>
                                </m:sSub>
                                <m:r>
                                  <a:rPr lang="en-IN" i="1">
                                    <a:latin typeface="Cambria Math" panose="02040503050406030204" pitchFamily="18" charset="0"/>
                                  </a:rPr>
                                  <m:t>(</m:t>
                                </m:r>
                                <m:r>
                                  <a:rPr lang="en-IN" i="1">
                                    <a:latin typeface="Cambria Math" panose="02040503050406030204" pitchFamily="18" charset="0"/>
                                  </a:rPr>
                                  <m:t>𝑓</m:t>
                                </m:r>
                                <m:r>
                                  <a:rPr lang="en-IN" i="1">
                                    <a:latin typeface="Cambria Math" panose="02040503050406030204" pitchFamily="18" charset="0"/>
                                  </a:rPr>
                                  <m:t>)</m:t>
                                </m:r>
                              </m:e>
                            </m:d>
                          </m:e>
                          <m:sup>
                            <m:r>
                              <a:rPr lang="en-IN" i="1">
                                <a:latin typeface="Cambria Math" panose="02040503050406030204" pitchFamily="18" charset="0"/>
                              </a:rPr>
                              <m:t>2</m:t>
                            </m:r>
                          </m:sup>
                        </m:sSup>
                        <m:r>
                          <a:rPr lang="en-IN" i="1">
                            <a:latin typeface="Cambria Math" panose="02040503050406030204" pitchFamily="18" charset="0"/>
                          </a:rPr>
                          <m:t>𝑑𝑓</m:t>
                        </m:r>
                      </m:e>
                    </m:nary>
                    <m:r>
                      <a:rPr lang="en-IN" b="0" i="0" smtClean="0">
                        <a:latin typeface="Cambria Math" panose="02040503050406030204" pitchFamily="18" charset="0"/>
                      </a:rPr>
                      <m:t> </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X</m:t>
                            </m:r>
                          </m:e>
                          <m:sub>
                            <m:r>
                              <a:rPr lang="en-IN" b="0" i="0" smtClean="0">
                                <a:latin typeface="Cambria Math" panose="02040503050406030204" pitchFamily="18" charset="0"/>
                              </a:rPr>
                              <m:t>+</m:t>
                            </m:r>
                          </m:sub>
                        </m:sSub>
                        <m:d>
                          <m:dPr>
                            <m:ctrlPr>
                              <a:rPr lang="en-IN" b="0" i="1" smtClean="0">
                                <a:latin typeface="Cambria Math" panose="02040503050406030204" pitchFamily="18" charset="0"/>
                              </a:rPr>
                            </m:ctrlPr>
                          </m:dPr>
                          <m:e>
                            <m:r>
                              <m:rPr>
                                <m:sty m:val="p"/>
                              </m:rPr>
                              <a:rPr lang="en-IN" b="0" i="0" smtClean="0">
                                <a:latin typeface="Cambria Math" panose="02040503050406030204" pitchFamily="18" charset="0"/>
                              </a:rPr>
                              <m:t>f</m:t>
                            </m:r>
                          </m:e>
                        </m:d>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X</m:t>
                            </m:r>
                          </m:e>
                          <m:sub>
                            <m:r>
                              <a:rPr lang="en-IN" b="0" i="1" smtClean="0">
                                <a:latin typeface="Cambria Math" panose="02040503050406030204" pitchFamily="18" charset="0"/>
                              </a:rPr>
                              <m:t>−</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=0</m:t>
                        </m:r>
                      </m:e>
                    </m:d>
                  </m:oMath>
                </a14:m>
                <a:endParaRPr lang="en-IN" dirty="0"/>
              </a:p>
              <a:p>
                <a:pPr lvl="1"/>
                <a14:m>
                  <m:oMath xmlns:m="http://schemas.openxmlformats.org/officeDocument/2006/math">
                    <m:r>
                      <a:rPr lang="en-IN" b="0" i="1" smtClean="0">
                        <a:latin typeface="Cambria Math" panose="02040503050406030204" pitchFamily="18" charset="0"/>
                      </a:rPr>
                      <m:t>=2</m:t>
                    </m:r>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m:t>
                        </m:r>
                        <m:r>
                          <a:rPr lang="en-IN" i="1">
                            <a:latin typeface="Cambria Math" panose="02040503050406030204" pitchFamily="18" charset="0"/>
                          </a:rPr>
                          <m:t>∞</m:t>
                        </m:r>
                      </m:sub>
                      <m:sup>
                        <m:r>
                          <a:rPr lang="en-IN" i="1">
                            <a:latin typeface="Cambria Math" panose="02040503050406030204" pitchFamily="18" charset="0"/>
                          </a:rPr>
                          <m:t>∞</m:t>
                        </m:r>
                      </m:sup>
                      <m:e>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sSub>
                                  <m:sSubPr>
                                    <m:ctrlPr>
                                      <a:rPr lang="en-IN" b="0" i="1" smtClean="0">
                                        <a:latin typeface="Cambria Math" panose="02040503050406030204" pitchFamily="18" charset="0"/>
                                      </a:rPr>
                                    </m:ctrlPr>
                                  </m:sSubPr>
                                  <m:e>
                                    <m:r>
                                      <a:rPr lang="en-IN" i="1">
                                        <a:latin typeface="Cambria Math" panose="02040503050406030204" pitchFamily="18" charset="0"/>
                                      </a:rPr>
                                      <m:t>𝑋</m:t>
                                    </m:r>
                                  </m:e>
                                  <m:sub>
                                    <m:r>
                                      <a:rPr lang="en-IN" b="0" i="1" smtClean="0">
                                        <a:latin typeface="Cambria Math" panose="02040503050406030204" pitchFamily="18" charset="0"/>
                                      </a:rPr>
                                      <m:t>+</m:t>
                                    </m:r>
                                  </m:sub>
                                </m:sSub>
                                <m:r>
                                  <a:rPr lang="en-IN" i="1">
                                    <a:latin typeface="Cambria Math" panose="02040503050406030204" pitchFamily="18" charset="0"/>
                                  </a:rPr>
                                  <m:t>(</m:t>
                                </m:r>
                                <m:r>
                                  <a:rPr lang="en-IN" i="1">
                                    <a:latin typeface="Cambria Math" panose="02040503050406030204" pitchFamily="18" charset="0"/>
                                  </a:rPr>
                                  <m:t>𝑓</m:t>
                                </m:r>
                                <m:r>
                                  <a:rPr lang="en-IN" i="1">
                                    <a:latin typeface="Cambria Math" panose="02040503050406030204" pitchFamily="18" charset="0"/>
                                  </a:rPr>
                                  <m:t>)</m:t>
                                </m:r>
                              </m:e>
                            </m:d>
                          </m:e>
                          <m:sup>
                            <m:r>
                              <a:rPr lang="en-IN" i="1">
                                <a:latin typeface="Cambria Math" panose="02040503050406030204" pitchFamily="18" charset="0"/>
                              </a:rPr>
                              <m:t>2</m:t>
                            </m:r>
                          </m:sup>
                        </m:sSup>
                        <m:r>
                          <a:rPr lang="en-IN" i="1">
                            <a:latin typeface="Cambria Math" panose="02040503050406030204" pitchFamily="18" charset="0"/>
                          </a:rPr>
                          <m:t>𝑑𝑓</m:t>
                        </m:r>
                      </m:e>
                    </m:nary>
                  </m:oMath>
                </a14:m>
                <a:r>
                  <a:rPr lang="en-IN" dirty="0"/>
                  <a:t> - for real signals</a:t>
                </a:r>
              </a:p>
              <a:p>
                <a:pPr lvl="1"/>
                <a14:m>
                  <m:oMath xmlns:m="http://schemas.openxmlformats.org/officeDocument/2006/math">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𝑥</m:t>
                        </m:r>
                        <m:r>
                          <a:rPr lang="en-IN" b="0" i="1" smtClean="0">
                            <a:latin typeface="Cambria Math" panose="02040503050406030204" pitchFamily="18" charset="0"/>
                          </a:rPr>
                          <m:t>+</m:t>
                        </m:r>
                      </m:sub>
                    </m:sSub>
                  </m:oMath>
                </a14:m>
                <a:r>
                  <a:rPr lang="en-IN" dirty="0"/>
                  <a:t> - 2 times the energy of positive spectrum</a:t>
                </a:r>
              </a:p>
              <a:p>
                <a:r>
                  <a:rPr lang="en-IN" dirty="0"/>
                  <a:t>Recall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m:t>
                        </m:r>
                      </m:sub>
                    </m:sSub>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m:t>
                    </m:r>
                  </m:oMath>
                </a14:m>
                <a:endParaRPr lang="en-IN" dirty="0"/>
              </a:p>
              <a:p>
                <a:pPr lvl="1"/>
                <a14:m>
                  <m:oMath xmlns:m="http://schemas.openxmlformats.org/officeDocument/2006/math">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lit/>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num>
                                  <m:den>
                                    <m:r>
                                      <a:rPr lang="en-IN" b="0" i="1" smtClean="0">
                                        <a:latin typeface="Cambria Math" panose="02040503050406030204" pitchFamily="18" charset="0"/>
                                      </a:rPr>
                                      <m:t>2</m:t>
                                    </m:r>
                                  </m:den>
                                </m:f>
                              </m:e>
                            </m:d>
                          </m:e>
                          <m:sup>
                            <m:r>
                              <a:rPr lang="en-IN" b="0" i="1" smtClean="0">
                                <a:latin typeface="Cambria Math" panose="02040503050406030204" pitchFamily="18" charset="0"/>
                              </a:rPr>
                              <m:t>2</m:t>
                            </m:r>
                          </m:sup>
                        </m:sSup>
                        <m:r>
                          <a:rPr lang="en-IN" b="0" i="1" smtClean="0">
                            <a:latin typeface="Cambria Math" panose="02040503050406030204" pitchFamily="18" charset="0"/>
                          </a:rPr>
                          <m:t>𝑑𝑓</m:t>
                        </m:r>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lit/>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𝑑𝑓</m:t>
                            </m:r>
                          </m:e>
                        </m:nary>
                      </m:e>
                    </m:nary>
                  </m:oMath>
                </a14:m>
                <a:endParaRPr lang="en-IN"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𝑥</m:t>
                        </m:r>
                      </m:sub>
                    </m:sSub>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𝑥</m:t>
                        </m:r>
                        <m:r>
                          <a:rPr lang="en-IN" b="0" i="1" smtClean="0">
                            <a:latin typeface="Cambria Math" panose="02040503050406030204" pitchFamily="18" charset="0"/>
                          </a:rPr>
                          <m:t>+</m:t>
                        </m:r>
                      </m:sub>
                    </m:sSub>
                    <m:r>
                      <a:rPr lang="en-IN" b="0" i="1" smtClean="0">
                        <a:latin typeface="Cambria Math" panose="02040503050406030204" pitchFamily="18" charset="0"/>
                      </a:rPr>
                      <m:t>=2</m:t>
                    </m:r>
                    <m:nary>
                      <m:naryPr>
                        <m:ctrlPr>
                          <a:rPr lang="en-IN" i="1">
                            <a:latin typeface="Cambria Math" panose="02040503050406030204" pitchFamily="18" charset="0"/>
                          </a:rPr>
                        </m:ctrlPr>
                      </m:naryPr>
                      <m:sub>
                        <m:r>
                          <m:rPr>
                            <m:lit/>
                            <m:brk m:alnAt="23"/>
                          </m:rPr>
                          <a:rPr lang="en-IN" i="1">
                            <a:latin typeface="Cambria Math" panose="02040503050406030204" pitchFamily="18" charset="0"/>
                          </a:rPr>
                          <m:t>−</m:t>
                        </m:r>
                        <m:r>
                          <a:rPr lang="en-IN" i="1">
                            <a:latin typeface="Cambria Math" panose="02040503050406030204" pitchFamily="18" charset="0"/>
                          </a:rPr>
                          <m:t>∞</m:t>
                        </m:r>
                      </m:sub>
                      <m:sup>
                        <m:r>
                          <a:rPr lang="en-IN" i="1">
                            <a:latin typeface="Cambria Math" panose="02040503050406030204" pitchFamily="18" charset="0"/>
                          </a:rPr>
                          <m:t>∞</m:t>
                        </m:r>
                      </m:sup>
                      <m:e>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m:t>
                                    </m:r>
                                  </m:sub>
                                </m:sSub>
                                <m:d>
                                  <m:dPr>
                                    <m:ctrlPr>
                                      <a:rPr lang="en-IN" i="1">
                                        <a:latin typeface="Cambria Math" panose="02040503050406030204" pitchFamily="18" charset="0"/>
                                      </a:rPr>
                                    </m:ctrlPr>
                                  </m:dPr>
                                  <m:e>
                                    <m:r>
                                      <a:rPr lang="en-IN" i="1">
                                        <a:latin typeface="Cambria Math" panose="02040503050406030204" pitchFamily="18" charset="0"/>
                                      </a:rPr>
                                      <m:t>𝑓</m:t>
                                    </m:r>
                                  </m:e>
                                </m:d>
                              </m:e>
                            </m:d>
                          </m:e>
                          <m:sup>
                            <m:r>
                              <a:rPr lang="en-IN" i="1">
                                <a:latin typeface="Cambria Math" panose="02040503050406030204" pitchFamily="18" charset="0"/>
                              </a:rPr>
                              <m:t>2</m:t>
                            </m:r>
                          </m:sup>
                        </m:sSup>
                        <m:r>
                          <a:rPr lang="en-IN" i="1">
                            <a:latin typeface="Cambria Math" panose="02040503050406030204" pitchFamily="18" charset="0"/>
                          </a:rPr>
                          <m:t>𝑑𝑓</m:t>
                        </m:r>
                      </m:e>
                    </m:nary>
                    <m:r>
                      <a:rPr lang="en-IN" b="0" i="0" smtClean="0">
                        <a:latin typeface="Cambria Math" panose="02040503050406030204" pitchFamily="18" charset="0"/>
                      </a:rPr>
                      <m:t>=2</m:t>
                    </m:r>
                    <m:nary>
                      <m:naryPr>
                        <m:ctrlPr>
                          <a:rPr lang="en-IN" i="1">
                            <a:latin typeface="Cambria Math" panose="02040503050406030204" pitchFamily="18" charset="0"/>
                          </a:rPr>
                        </m:ctrlPr>
                      </m:naryPr>
                      <m:sub>
                        <m:r>
                          <m:rPr>
                            <m:lit/>
                            <m:brk m:alnAt="23"/>
                          </m:rPr>
                          <a:rPr lang="en-IN" i="1">
                            <a:latin typeface="Cambria Math" panose="02040503050406030204" pitchFamily="18" charset="0"/>
                          </a:rPr>
                          <m:t>−</m:t>
                        </m:r>
                        <m:r>
                          <a:rPr lang="en-IN" i="1">
                            <a:latin typeface="Cambria Math" panose="02040503050406030204" pitchFamily="18" charset="0"/>
                          </a:rPr>
                          <m:t>∞</m:t>
                        </m:r>
                      </m:sub>
                      <m:sup>
                        <m:r>
                          <a:rPr lang="en-IN" i="1">
                            <a:latin typeface="Cambria Math" panose="02040503050406030204" pitchFamily="18" charset="0"/>
                          </a:rPr>
                          <m:t>∞</m:t>
                        </m:r>
                      </m:sup>
                      <m:e>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𝑙</m:t>
                                        </m:r>
                                      </m:sub>
                                    </m:sSub>
                                    <m:d>
                                      <m:dPr>
                                        <m:ctrlPr>
                                          <a:rPr lang="en-IN" i="1">
                                            <a:latin typeface="Cambria Math" panose="02040503050406030204" pitchFamily="18" charset="0"/>
                                          </a:rPr>
                                        </m:ctrlPr>
                                      </m:dPr>
                                      <m:e>
                                        <m:r>
                                          <a:rPr lang="en-IN" i="1">
                                            <a:latin typeface="Cambria Math" panose="02040503050406030204" pitchFamily="18" charset="0"/>
                                          </a:rPr>
                                          <m:t>𝑓</m:t>
                                        </m:r>
                                      </m:e>
                                    </m:d>
                                  </m:num>
                                  <m:den>
                                    <m:r>
                                      <a:rPr lang="en-IN" i="1">
                                        <a:latin typeface="Cambria Math" panose="02040503050406030204" pitchFamily="18" charset="0"/>
                                      </a:rPr>
                                      <m:t>2</m:t>
                                    </m:r>
                                  </m:den>
                                </m:f>
                              </m:e>
                            </m:d>
                          </m:e>
                          <m:sup>
                            <m:r>
                              <a:rPr lang="en-IN" i="1">
                                <a:latin typeface="Cambria Math" panose="02040503050406030204" pitchFamily="18" charset="0"/>
                              </a:rPr>
                              <m:t>2</m:t>
                            </m:r>
                          </m:sup>
                        </m:sSup>
                        <m:r>
                          <a:rPr lang="en-IN" i="1">
                            <a:latin typeface="Cambria Math" panose="02040503050406030204" pitchFamily="18" charset="0"/>
                          </a:rPr>
                          <m:t>𝑑𝑓</m:t>
                        </m:r>
                      </m:e>
                    </m:nary>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𝑙</m:t>
                            </m:r>
                          </m:sub>
                        </m:sSub>
                      </m:sub>
                    </m:sSub>
                    <m:r>
                      <a:rPr lang="en-IN" b="0" i="1" smtClean="0">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ℰ</m:t>
                        </m:r>
                      </m:e>
                      <m:sub>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𝑙</m:t>
                            </m:r>
                          </m:sub>
                        </m:sSub>
                      </m:sub>
                    </m:sSub>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2</m:t>
                        </m:r>
                        <m:r>
                          <a:rPr lang="en-IN" b="0" i="1" smtClean="0">
                            <a:latin typeface="Cambria Math" panose="02040503050406030204" pitchFamily="18" charset="0"/>
                          </a:rPr>
                          <m:t>ℰ</m:t>
                        </m:r>
                      </m:e>
                      <m:sub>
                        <m:r>
                          <a:rPr lang="en-IN" b="0" i="1" smtClean="0">
                            <a:latin typeface="Cambria Math" panose="02040503050406030204" pitchFamily="18" charset="0"/>
                          </a:rPr>
                          <m:t>𝑥</m:t>
                        </m:r>
                      </m:sub>
                    </m:sSub>
                  </m:oMath>
                </a14:m>
                <a:endParaRPr lang="en-IN" dirty="0"/>
              </a:p>
              <a:p>
                <a:r>
                  <a:rPr lang="en-IN" dirty="0"/>
                  <a:t>So the energy of the low pass equivalent signal of bandpass is twice that of bandpass signal’s energy</a:t>
                </a:r>
              </a:p>
              <a:p>
                <a:pPr lvl="1"/>
                <a:endParaRPr lang="en-IN" dirty="0"/>
              </a:p>
            </p:txBody>
          </p:sp>
        </mc:Choice>
        <mc:Fallback xmlns="">
          <p:sp>
            <p:nvSpPr>
              <p:cNvPr id="3" name="Content Placeholder 2">
                <a:extLst>
                  <a:ext uri="{FF2B5EF4-FFF2-40B4-BE49-F238E27FC236}">
                    <a16:creationId xmlns:a16="http://schemas.microsoft.com/office/drawing/2014/main" id="{E404DA40-75CE-1214-7538-4D8BE4EA8771}"/>
                  </a:ext>
                </a:extLst>
              </p:cNvPr>
              <p:cNvSpPr>
                <a:spLocks noGrp="1" noRot="1" noChangeAspect="1" noMove="1" noResize="1" noEditPoints="1" noAdjustHandles="1" noChangeArrowheads="1" noChangeShapeType="1" noTextEdit="1"/>
              </p:cNvSpPr>
              <p:nvPr>
                <p:ph sz="quarter" idx="10"/>
              </p:nvPr>
            </p:nvSpPr>
            <p:spPr>
              <a:blipFill>
                <a:blip r:embed="rId2"/>
                <a:stretch>
                  <a:fillRect t="-921"/>
                </a:stretch>
              </a:blipFill>
            </p:spPr>
            <p:txBody>
              <a:bodyPr/>
              <a:lstStyle/>
              <a:p>
                <a:r>
                  <a:rPr lang="en-IN">
                    <a:noFill/>
                  </a:rPr>
                  <a:t> </a:t>
                </a:r>
              </a:p>
            </p:txBody>
          </p:sp>
        </mc:Fallback>
      </mc:AlternateContent>
    </p:spTree>
    <p:extLst>
      <p:ext uri="{BB962C8B-B14F-4D97-AF65-F5344CB8AC3E}">
        <p14:creationId xmlns:p14="http://schemas.microsoft.com/office/powerpoint/2010/main" val="195338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DD89D-DF18-347F-F412-E00A78BE76D7}"/>
              </a:ext>
            </a:extLst>
          </p:cNvPr>
          <p:cNvSpPr>
            <a:spLocks noGrp="1"/>
          </p:cNvSpPr>
          <p:nvPr>
            <p:ph type="title"/>
          </p:nvPr>
        </p:nvSpPr>
        <p:spPr/>
        <p:txBody>
          <a:bodyPr/>
          <a:lstStyle/>
          <a:p>
            <a:r>
              <a:rPr lang="en-IN" dirty="0"/>
              <a:t>Energies Consideration of Lowpass and Bandpass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A68C17-3C7C-3D4B-A4D7-18AFCAB8187C}"/>
                  </a:ext>
                </a:extLst>
              </p:cNvPr>
              <p:cNvSpPr>
                <a:spLocks noGrp="1"/>
              </p:cNvSpPr>
              <p:nvPr>
                <p:ph sz="quarter" idx="10"/>
              </p:nvPr>
            </p:nvSpPr>
            <p:spPr/>
            <p:txBody>
              <a:bodyPr/>
              <a:lstStyle/>
              <a:p>
                <a:r>
                  <a:rPr lang="en-IN" dirty="0"/>
                  <a:t>Inner product of two signals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and </a:t>
                </a:r>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pPr lvl="1"/>
                <a14:m>
                  <m:oMath xmlns:m="http://schemas.openxmlformats.org/officeDocument/2006/math">
                    <m:d>
                      <m:dPr>
                        <m:begChr m:val="⟨"/>
                        <m:endChr m:val="⟩"/>
                        <m:ctrlPr>
                          <a:rPr lang="en-IN"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e>
                    </m:d>
                    <m:r>
                      <a:rPr lang="en-IN" i="1" smtClean="0">
                        <a:latin typeface="Cambria Math" panose="02040503050406030204" pitchFamily="18" charset="0"/>
                      </a:rPr>
                      <m:t>≜</m:t>
                    </m:r>
                    <m:nary>
                      <m:naryPr>
                        <m:ctrlPr>
                          <a:rPr lang="en-IN"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𝑑𝑡</m:t>
                        </m:r>
                      </m:e>
                    </m:nary>
                  </m:oMath>
                </a14:m>
                <a:endParaRPr lang="en-IN" dirty="0"/>
              </a:p>
              <a:p>
                <a:pPr lvl="1"/>
                <a14:m>
                  <m:oMath xmlns:m="http://schemas.openxmlformats.org/officeDocument/2006/math">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𝑌</m:t>
                            </m:r>
                          </m:e>
                          <m:sup>
                            <m:r>
                              <a:rPr lang="en-IN" b="0" i="1" smtClean="0">
                                <a:latin typeface="Cambria Math" panose="02040503050406030204" pitchFamily="18" charset="0"/>
                              </a:rPr>
                              <m:t>∗</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𝑑𝑓</m:t>
                        </m:r>
                        <m:r>
                          <a:rPr lang="en-IN" b="0" i="1" smtClean="0">
                            <a:latin typeface="Cambria Math" panose="02040503050406030204" pitchFamily="18" charset="0"/>
                          </a:rPr>
                          <m:t> (</m:t>
                        </m:r>
                        <m:r>
                          <a:rPr lang="en-IN" b="0" i="1" smtClean="0">
                            <a:latin typeface="Cambria Math" panose="02040503050406030204" pitchFamily="18" charset="0"/>
                          </a:rPr>
                          <m:t>𝑏𝑦</m:t>
                        </m:r>
                        <m:r>
                          <a:rPr lang="en-IN" b="0" i="1" smtClean="0">
                            <a:latin typeface="Cambria Math" panose="02040503050406030204" pitchFamily="18" charset="0"/>
                          </a:rPr>
                          <m:t> </m:t>
                        </m:r>
                        <m:r>
                          <a:rPr lang="en-IN" b="0" i="1" smtClean="0">
                            <a:latin typeface="Cambria Math" panose="02040503050406030204" pitchFamily="18" charset="0"/>
                          </a:rPr>
                          <m:t>𝑃𝑎𝑟𝑠𝑒𝑣𝑎</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𝑙</m:t>
                            </m:r>
                          </m:e>
                          <m:sup>
                            <m:r>
                              <a:rPr lang="en-IN" b="0" i="1" smtClean="0">
                                <a:latin typeface="Cambria Math" panose="02040503050406030204" pitchFamily="18" charset="0"/>
                              </a:rPr>
                              <m:t>′</m:t>
                            </m:r>
                          </m:sup>
                        </m:sSup>
                        <m:r>
                          <a:rPr lang="en-IN" b="0" i="1" smtClean="0">
                            <a:latin typeface="Cambria Math" panose="02040503050406030204" pitchFamily="18" charset="0"/>
                          </a:rPr>
                          <m:t>𝑠</m:t>
                        </m:r>
                        <m:r>
                          <a:rPr lang="en-IN" b="0" i="1" smtClean="0">
                            <a:latin typeface="Cambria Math" panose="02040503050406030204" pitchFamily="18" charset="0"/>
                          </a:rPr>
                          <m:t> </m:t>
                        </m:r>
                        <m:r>
                          <a:rPr lang="en-IN" b="0" i="1" smtClean="0">
                            <a:latin typeface="Cambria Math" panose="02040503050406030204" pitchFamily="18" charset="0"/>
                          </a:rPr>
                          <m:t>𝑡h𝑒𝑜𝑟𝑒𝑚</m:t>
                        </m:r>
                        <m:r>
                          <a:rPr lang="en-IN" b="0" i="1" smtClean="0">
                            <a:latin typeface="Cambria Math" panose="02040503050406030204" pitchFamily="18" charset="0"/>
                          </a:rPr>
                          <m:t>)</m:t>
                        </m:r>
                      </m:e>
                    </m:nary>
                  </m:oMath>
                </a14:m>
                <a:endParaRPr lang="en-IN" dirty="0"/>
              </a:p>
              <a:p>
                <a:r>
                  <a:rPr lang="en-IN" dirty="0"/>
                  <a:t>If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and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are two bandpass signals with lowpass equivalents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𝑙</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with respect to the same center frequency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oMath>
                </a14:m>
                <a:r>
                  <a:rPr lang="en-IN" dirty="0"/>
                  <a:t>, then </a:t>
                </a:r>
              </a:p>
              <a:p>
                <a:pPr lvl="1"/>
                <a14:m>
                  <m:oMath xmlns:m="http://schemas.openxmlformats.org/officeDocument/2006/math">
                    <m:d>
                      <m:dPr>
                        <m:begChr m:val="⟨"/>
                        <m:endChr m:val="⟩"/>
                        <m:ctrlPr>
                          <a:rPr lang="en-IN"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e>
                    </m:d>
                    <m:r>
                      <a:rPr lang="en-IN" b="0" i="0" smtClean="0">
                        <a:latin typeface="Cambria Math" panose="02040503050406030204" pitchFamily="18" charset="0"/>
                      </a:rPr>
                      <m:t>=</m:t>
                    </m:r>
                    <m:f>
                      <m:fPr>
                        <m:ctrlPr>
                          <a:rPr lang="en-IN" b="0" i="1" smtClean="0">
                            <a:latin typeface="Cambria Math" panose="02040503050406030204" pitchFamily="18" charset="0"/>
                          </a:rPr>
                        </m:ctrlPr>
                      </m:fPr>
                      <m:num>
                        <m:r>
                          <a:rPr lang="en-IN" b="0" i="0" smtClean="0">
                            <a:latin typeface="Cambria Math" panose="02040503050406030204" pitchFamily="18" charset="0"/>
                          </a:rPr>
                          <m:t>1</m:t>
                        </m:r>
                      </m:num>
                      <m:den>
                        <m:r>
                          <a:rPr lang="en-IN" b="0" i="0" smtClean="0">
                            <a:latin typeface="Cambria Math" panose="02040503050406030204" pitchFamily="18" charset="0"/>
                          </a:rPr>
                          <m:t>2</m:t>
                        </m:r>
                      </m:den>
                    </m:f>
                    <m:r>
                      <m:rPr>
                        <m:sty m:val="p"/>
                      </m:rPr>
                      <a:rPr lang="en-IN" b="0" i="0" smtClean="0">
                        <a:latin typeface="Cambria Math" panose="02040503050406030204" pitchFamily="18" charset="0"/>
                      </a:rPr>
                      <m:t>Re</m:t>
                    </m:r>
                    <m:r>
                      <a:rPr lang="en-IN" b="0" i="0" smtClean="0">
                        <a:latin typeface="Cambria Math" panose="02040503050406030204" pitchFamily="18" charset="0"/>
                      </a:rPr>
                      <m:t>[</m:t>
                    </m:r>
                    <m:d>
                      <m:dPr>
                        <m:begChr m:val="⟨"/>
                        <m:endChr m:val="⟩"/>
                        <m:ctrlPr>
                          <a:rPr lang="en-IN" i="1">
                            <a:latin typeface="Cambria Math" panose="02040503050406030204" pitchFamily="18" charset="0"/>
                          </a:rPr>
                        </m:ctrlPr>
                      </m:dPr>
                      <m:e>
                        <m:sSub>
                          <m:sSubPr>
                            <m:ctrlPr>
                              <a:rPr lang="en-IN" b="0" i="1" smtClean="0">
                                <a:latin typeface="Cambria Math" panose="02040503050406030204" pitchFamily="18" charset="0"/>
                              </a:rPr>
                            </m:ctrlPr>
                          </m:sSubPr>
                          <m:e>
                            <m:r>
                              <a:rPr lang="en-IN" i="1">
                                <a:latin typeface="Cambria Math" panose="02040503050406030204" pitchFamily="18" charset="0"/>
                              </a:rPr>
                              <m:t>𝑥</m:t>
                            </m:r>
                          </m:e>
                          <m:sub>
                            <m:r>
                              <a:rPr lang="en-IN" b="0" i="1" smtClean="0">
                                <a:latin typeface="Cambria Math" panose="02040503050406030204" pitchFamily="18" charset="0"/>
                              </a:rPr>
                              <m:t>𝑙</m:t>
                            </m:r>
                          </m:sub>
                        </m:sSub>
                        <m:d>
                          <m:dPr>
                            <m:ctrlPr>
                              <a:rPr lang="en-IN" i="1">
                                <a:latin typeface="Cambria Math" panose="02040503050406030204" pitchFamily="18" charset="0"/>
                              </a:rPr>
                            </m:ctrlPr>
                          </m:dPr>
                          <m:e>
                            <m:r>
                              <a:rPr lang="en-IN" i="1">
                                <a:latin typeface="Cambria Math" panose="02040503050406030204" pitchFamily="18" charset="0"/>
                              </a:rPr>
                              <m:t>𝑡</m:t>
                            </m:r>
                          </m:e>
                        </m:d>
                        <m:r>
                          <a:rPr lang="en-IN" i="1">
                            <a:latin typeface="Cambria Math" panose="02040503050406030204" pitchFamily="18" charset="0"/>
                          </a:rPr>
                          <m:t>,</m:t>
                        </m:r>
                        <m:sSub>
                          <m:sSubPr>
                            <m:ctrlPr>
                              <a:rPr lang="en-IN" b="0" i="1" smtClean="0">
                                <a:latin typeface="Cambria Math" panose="02040503050406030204" pitchFamily="18" charset="0"/>
                              </a:rPr>
                            </m:ctrlPr>
                          </m:sSubPr>
                          <m:e>
                            <m:r>
                              <a:rPr lang="en-IN" i="1">
                                <a:latin typeface="Cambria Math" panose="02040503050406030204" pitchFamily="18" charset="0"/>
                              </a:rPr>
                              <m:t>𝑦</m:t>
                            </m:r>
                          </m:e>
                          <m:sub>
                            <m:r>
                              <a:rPr lang="en-IN" b="0" i="1" smtClean="0">
                                <a:latin typeface="Cambria Math" panose="02040503050406030204" pitchFamily="18" charset="0"/>
                              </a:rPr>
                              <m:t>𝑙</m:t>
                            </m:r>
                          </m:sub>
                        </m:sSub>
                        <m:r>
                          <a:rPr lang="en-IN" i="1">
                            <a:latin typeface="Cambria Math" panose="02040503050406030204" pitchFamily="18" charset="0"/>
                          </a:rPr>
                          <m:t>(</m:t>
                        </m:r>
                        <m:r>
                          <a:rPr lang="en-IN" i="1">
                            <a:latin typeface="Cambria Math" panose="02040503050406030204" pitchFamily="18" charset="0"/>
                          </a:rPr>
                          <m:t>𝑡</m:t>
                        </m:r>
                        <m:r>
                          <a:rPr lang="en-IN" i="1">
                            <a:latin typeface="Cambria Math" panose="02040503050406030204" pitchFamily="18" charset="0"/>
                          </a:rPr>
                          <m:t>)</m:t>
                        </m:r>
                      </m:e>
                    </m:d>
                    <m:r>
                      <a:rPr lang="en-IN" b="0" i="0" smtClean="0">
                        <a:latin typeface="Cambria Math" panose="02040503050406030204" pitchFamily="18" charset="0"/>
                      </a:rPr>
                      <m:t>]</m:t>
                    </m:r>
                  </m:oMath>
                </a14:m>
                <a:endParaRPr lang="en-IN" dirty="0"/>
              </a:p>
            </p:txBody>
          </p:sp>
        </mc:Choice>
        <mc:Fallback xmlns="">
          <p:sp>
            <p:nvSpPr>
              <p:cNvPr id="3" name="Content Placeholder 2">
                <a:extLst>
                  <a:ext uri="{FF2B5EF4-FFF2-40B4-BE49-F238E27FC236}">
                    <a16:creationId xmlns:a16="http://schemas.microsoft.com/office/drawing/2014/main" id="{5FA68C17-3C7C-3D4B-A4D7-18AFCAB8187C}"/>
                  </a:ext>
                </a:extLst>
              </p:cNvPr>
              <p:cNvSpPr>
                <a:spLocks noGrp="1" noRot="1" noChangeAspect="1" noMove="1" noResize="1" noEditPoints="1" noAdjustHandles="1" noChangeArrowheads="1" noChangeShapeType="1" noTextEdit="1"/>
              </p:cNvSpPr>
              <p:nvPr>
                <p:ph sz="quarter" idx="10"/>
              </p:nvPr>
            </p:nvSpPr>
            <p:spPr>
              <a:blipFill>
                <a:blip r:embed="rId2"/>
                <a:stretch>
                  <a:fillRect t="-2559"/>
                </a:stretch>
              </a:blipFill>
            </p:spPr>
            <p:txBody>
              <a:bodyPr/>
              <a:lstStyle/>
              <a:p>
                <a:r>
                  <a:rPr lang="en-IN">
                    <a:noFill/>
                  </a:rPr>
                  <a:t> </a:t>
                </a:r>
              </a:p>
            </p:txBody>
          </p:sp>
        </mc:Fallback>
      </mc:AlternateContent>
    </p:spTree>
    <p:extLst>
      <p:ext uri="{BB962C8B-B14F-4D97-AF65-F5344CB8AC3E}">
        <p14:creationId xmlns:p14="http://schemas.microsoft.com/office/powerpoint/2010/main" val="256482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B4D89-96C4-C18E-2898-A14E64BFEB2C}"/>
              </a:ext>
            </a:extLst>
          </p:cNvPr>
          <p:cNvSpPr>
            <a:spLocks noGrp="1"/>
          </p:cNvSpPr>
          <p:nvPr>
            <p:ph type="title"/>
          </p:nvPr>
        </p:nvSpPr>
        <p:spPr/>
        <p:txBody>
          <a:bodyPr/>
          <a:lstStyle/>
          <a:p>
            <a:r>
              <a:rPr lang="en-IN" dirty="0"/>
              <a:t>Bandpass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8A9F13-D271-C957-0853-59DCC72C4502}"/>
                  </a:ext>
                </a:extLst>
              </p:cNvPr>
              <p:cNvSpPr>
                <a:spLocks noGrp="1"/>
              </p:cNvSpPr>
              <p:nvPr>
                <p:ph sz="quarter" idx="10"/>
              </p:nvPr>
            </p:nvSpPr>
            <p:spPr/>
            <p:txBody>
              <a:bodyPr/>
              <a:lstStyle/>
              <a:p>
                <a:r>
                  <a:rPr lang="en-IN" dirty="0"/>
                  <a:t>A system whose transfer function is located around a frequency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oMath>
                </a14:m>
                <a:r>
                  <a:rPr lang="en-IN" dirty="0"/>
                  <a:t> (far from origin) or a system whose impulse response </a:t>
                </a:r>
                <a14:m>
                  <m:oMath xmlns:m="http://schemas.openxmlformats.org/officeDocument/2006/math">
                    <m:r>
                      <a:rPr lang="en-IN" b="0" i="1" smtClean="0">
                        <a:latin typeface="Cambria Math" panose="02040503050406030204" pitchFamily="18" charset="0"/>
                      </a:rPr>
                      <m:t>h</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a bandpass signal, then</a:t>
                </a:r>
              </a:p>
              <a:p>
                <a:pPr lvl="1"/>
                <a14:m>
                  <m:oMath xmlns:m="http://schemas.openxmlformats.org/officeDocument/2006/math">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𝑅𝑒</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sup>
                        </m:sSup>
                      </m:e>
                    </m:d>
                    <m:r>
                      <a:rPr lang="en-IN" b="0" i="1" smtClean="0">
                        <a:latin typeface="Cambria Math" panose="02040503050406030204" pitchFamily="18" charset="0"/>
                      </a:rPr>
                      <m:t>−</m:t>
                    </m:r>
                    <m:r>
                      <a:rPr lang="en-IN" b="0" i="1" smtClean="0">
                        <a:latin typeface="Cambria Math" panose="02040503050406030204" pitchFamily="18" charset="0"/>
                      </a:rPr>
                      <m:t>𝑆𝑖𝑛𝑐𝑒</m:t>
                    </m:r>
                    <m:r>
                      <a:rPr lang="en-IN" b="0" i="1" smtClean="0">
                        <a:latin typeface="Cambria Math" panose="02040503050406030204" pitchFamily="18" charset="0"/>
                      </a:rPr>
                      <m:t> </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𝑏𝑎𝑛𝑑𝑝𝑎𝑠𝑠</m:t>
                    </m:r>
                  </m:oMath>
                </a14:m>
                <a:endParaRPr lang="en-IN" dirty="0"/>
              </a:p>
              <a:p>
                <a:r>
                  <a:rPr lang="en-IN" dirty="0"/>
                  <a:t>If a bandpass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passes through a bandpass system with the impulse response </a:t>
                </a:r>
                <a14:m>
                  <m:oMath xmlns:m="http://schemas.openxmlformats.org/officeDocument/2006/math">
                    <m:r>
                      <a:rPr lang="en-IN" b="0" i="1" smtClean="0">
                        <a:latin typeface="Cambria Math" panose="02040503050406030204" pitchFamily="18" charset="0"/>
                      </a:rPr>
                      <m:t>h</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then its output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also a bandpass signal</a:t>
                </a:r>
              </a:p>
              <a:p>
                <a:pPr lvl="1"/>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i="1">
                        <a:latin typeface="Cambria Math" panose="02040503050406030204" pitchFamily="18" charset="0"/>
                      </a:rPr>
                      <m:t>𝑥</m:t>
                    </m:r>
                    <m:d>
                      <m:dPr>
                        <m:ctrlPr>
                          <a:rPr lang="en-IN" i="1">
                            <a:latin typeface="Cambria Math" panose="02040503050406030204" pitchFamily="18" charset="0"/>
                          </a:rPr>
                        </m:ctrlPr>
                      </m:dPr>
                      <m:e>
                        <m:r>
                          <a:rPr lang="en-IN" i="1">
                            <a:latin typeface="Cambria Math" panose="02040503050406030204" pitchFamily="18" charset="0"/>
                          </a:rPr>
                          <m:t>𝑡</m:t>
                        </m:r>
                      </m:e>
                    </m:d>
                    <m:r>
                      <a:rPr lang="en-IN" i="1">
                        <a:latin typeface="Cambria Math" panose="02040503050406030204" pitchFamily="18" charset="0"/>
                      </a:rPr>
                      <m:t>∗</m:t>
                    </m:r>
                    <m:r>
                      <a:rPr lang="en-IN" i="1">
                        <a:latin typeface="Cambria Math" panose="02040503050406030204" pitchFamily="18" charset="0"/>
                      </a:rPr>
                      <m:t>h</m:t>
                    </m:r>
                    <m:d>
                      <m:dPr>
                        <m:ctrlPr>
                          <a:rPr lang="en-IN" i="1">
                            <a:latin typeface="Cambria Math" panose="02040503050406030204" pitchFamily="18" charset="0"/>
                          </a:rPr>
                        </m:ctrlPr>
                      </m:dPr>
                      <m:e>
                        <m:r>
                          <a:rPr lang="en-IN" i="1">
                            <a:latin typeface="Cambria Math" panose="02040503050406030204" pitchFamily="18" charset="0"/>
                          </a:rPr>
                          <m:t>𝑡</m:t>
                        </m:r>
                      </m:e>
                    </m:d>
                    <m:r>
                      <a:rPr lang="en-IN" b="0" i="1" smtClean="0">
                        <a:latin typeface="Cambria Math" panose="02040503050406030204" pitchFamily="18" charset="0"/>
                      </a:rPr>
                      <m:t>−</m:t>
                    </m:r>
                    <m:r>
                      <a:rPr lang="en-IN" i="1">
                        <a:latin typeface="Cambria Math" panose="02040503050406030204" pitchFamily="18" charset="0"/>
                      </a:rPr>
                      <m:t>𝑐𝑜𝑛𝑣𝑜𝑙𝑢𝑡𝑖𝑜𝑛</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𝑌</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𝐻</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oMath>
                </a14:m>
                <a:endParaRPr lang="en-IN" dirty="0"/>
              </a:p>
              <a:p>
                <a:r>
                  <a:rPr lang="en-IN" dirty="0"/>
                  <a:t>Spectrum of lowpass equivalent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𝑌</m:t>
                        </m:r>
                      </m:e>
                      <m:sub>
                        <m:r>
                          <a:rPr lang="en-IN" b="0" i="1" smtClean="0">
                            <a:latin typeface="Cambria Math" panose="02040503050406030204" pitchFamily="18" charset="0"/>
                          </a:rPr>
                          <m:t>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𝑌</m:t>
                        </m:r>
                      </m:e>
                      <m:sub>
                        <m:r>
                          <a:rPr lang="en-IN" b="0" i="1" smtClean="0">
                            <a:latin typeface="Cambria Math" panose="02040503050406030204" pitchFamily="18" charset="0"/>
                          </a:rPr>
                          <m:t>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=2</m:t>
                    </m:r>
                    <m:r>
                      <a:rPr lang="en-IN" b="0" i="1" smtClean="0">
                        <a:latin typeface="Cambria Math" panose="02040503050406030204" pitchFamily="18" charset="0"/>
                      </a:rPr>
                      <m:t>𝑌</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e>
                    </m:d>
                  </m:oMath>
                </a14:m>
                <a:endParaRPr lang="en-IN" b="0" dirty="0"/>
              </a:p>
              <a:p>
                <a:pPr lvl="1"/>
                <a14:m>
                  <m:oMath xmlns:m="http://schemas.openxmlformats.org/officeDocument/2006/math">
                    <m:r>
                      <a:rPr lang="en-IN" b="0" i="1" smtClean="0">
                        <a:latin typeface="Cambria Math" panose="02040503050406030204" pitchFamily="18" charset="0"/>
                      </a:rPr>
                      <m:t>=2</m:t>
                    </m:r>
                    <m:r>
                      <a:rPr lang="en-IN" b="0" i="1" smtClean="0">
                        <a:latin typeface="Cambria Math" panose="02040503050406030204" pitchFamily="18" charset="0"/>
                      </a:rPr>
                      <m:t>𝐻</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e>
                    </m:d>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e>
                    </m:d>
                  </m:oMath>
                </a14:m>
                <a:endParaRPr lang="en-IN" b="0" dirty="0"/>
              </a:p>
              <a:p>
                <a:pPr lvl="1"/>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2</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e>
                        </m:d>
                      </m:e>
                    </m:d>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2</m:t>
                        </m:r>
                        <m:r>
                          <a:rPr lang="en-IN" b="0" i="1" smtClean="0">
                            <a:latin typeface="Cambria Math" panose="02040503050406030204" pitchFamily="18" charset="0"/>
                          </a:rPr>
                          <m:t>𝐻</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e>
                        </m:d>
                      </m:e>
                    </m:d>
                    <m:d>
                      <m:dPr>
                        <m:ctrlPr>
                          <a:rPr lang="en-IN" b="0" i="1" smtClean="0">
                            <a:latin typeface="Cambria Math" panose="02040503050406030204" pitchFamily="18" charset="0"/>
                          </a:rPr>
                        </m:ctrlPr>
                      </m:dPr>
                      <m:e>
                        <m:r>
                          <a:rPr lang="en-IN" b="0" i="1" smtClean="0">
                            <a:latin typeface="Cambria Math" panose="02040503050406030204" pitchFamily="18" charset="0"/>
                          </a:rPr>
                          <m:t>𝑡𝑟𝑢𝑒</m:t>
                        </m:r>
                        <m:r>
                          <a:rPr lang="en-IN" b="0" i="1" smtClean="0">
                            <a:latin typeface="Cambria Math" panose="02040503050406030204" pitchFamily="18" charset="0"/>
                          </a:rPr>
                          <m:t> </m:t>
                        </m:r>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𝑓</m:t>
                        </m:r>
                        <m:r>
                          <a:rPr lang="en-IN" b="0" i="1" smtClean="0">
                            <a:latin typeface="Cambria Math" panose="02040503050406030204" pitchFamily="18" charset="0"/>
                          </a:rPr>
                          <m:t>&gt;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e>
                    </m:d>
                  </m:oMath>
                </a14:m>
                <a:endParaRPr lang="en-IN" b="0" dirty="0"/>
              </a:p>
              <a:p>
                <a:pPr lvl="1"/>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𝑙</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𝑙</m:t>
                        </m:r>
                      </m:sub>
                    </m:sSub>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oMath>
                </a14:m>
                <a:endParaRPr lang="en-IN" b="0" dirty="0"/>
              </a:p>
            </p:txBody>
          </p:sp>
        </mc:Choice>
        <mc:Fallback xmlns="">
          <p:sp>
            <p:nvSpPr>
              <p:cNvPr id="3" name="Content Placeholder 2">
                <a:extLst>
                  <a:ext uri="{FF2B5EF4-FFF2-40B4-BE49-F238E27FC236}">
                    <a16:creationId xmlns:a16="http://schemas.microsoft.com/office/drawing/2014/main" id="{9A8A9F13-D271-C957-0853-59DCC72C4502}"/>
                  </a:ext>
                </a:extLst>
              </p:cNvPr>
              <p:cNvSpPr>
                <a:spLocks noGrp="1" noRot="1" noChangeAspect="1" noMove="1" noResize="1" noEditPoints="1" noAdjustHandles="1" noChangeArrowheads="1" noChangeShapeType="1" noTextEdit="1"/>
              </p:cNvSpPr>
              <p:nvPr>
                <p:ph sz="quarter" idx="10"/>
              </p:nvPr>
            </p:nvSpPr>
            <p:spPr>
              <a:blipFill>
                <a:blip r:embed="rId2"/>
                <a:stretch>
                  <a:fillRect t="-819" r="-161"/>
                </a:stretch>
              </a:blipFill>
            </p:spPr>
            <p:txBody>
              <a:bodyPr/>
              <a:lstStyle/>
              <a:p>
                <a:r>
                  <a:rPr lang="en-IN">
                    <a:noFill/>
                  </a:rPr>
                  <a:t> </a:t>
                </a:r>
              </a:p>
            </p:txBody>
          </p:sp>
        </mc:Fallback>
      </mc:AlternateContent>
    </p:spTree>
    <p:extLst>
      <p:ext uri="{BB962C8B-B14F-4D97-AF65-F5344CB8AC3E}">
        <p14:creationId xmlns:p14="http://schemas.microsoft.com/office/powerpoint/2010/main" val="421131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5568C-08B2-CEF1-FD30-2C5C812931F7}"/>
              </a:ext>
            </a:extLst>
          </p:cNvPr>
          <p:cNvSpPr>
            <a:spLocks noGrp="1"/>
          </p:cNvSpPr>
          <p:nvPr>
            <p:ph type="title"/>
          </p:nvPr>
        </p:nvSpPr>
        <p:spPr/>
        <p:txBody>
          <a:bodyPr/>
          <a:lstStyle/>
          <a:p>
            <a:r>
              <a:rPr lang="en-IN" dirty="0"/>
              <a:t>Signal Space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A930D8-A281-9B51-3E4C-F2DD20AA2614}"/>
                  </a:ext>
                </a:extLst>
              </p:cNvPr>
              <p:cNvSpPr>
                <a:spLocks noGrp="1"/>
              </p:cNvSpPr>
              <p:nvPr>
                <p:ph sz="quarter" idx="10"/>
              </p:nvPr>
            </p:nvSpPr>
            <p:spPr/>
            <p:txBody>
              <a:bodyPr>
                <a:normAutofit fontScale="92500" lnSpcReduction="10000"/>
              </a:bodyPr>
              <a:lstStyle/>
              <a:p>
                <a:r>
                  <a:rPr lang="en-IN" dirty="0"/>
                  <a:t>The inner product of two generally complex valued signals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defined as </a:t>
                </a:r>
              </a:p>
              <a:p>
                <a:pPr lvl="1"/>
                <a14:m>
                  <m:oMath xmlns:m="http://schemas.openxmlformats.org/officeDocument/2006/math">
                    <m:d>
                      <m:dPr>
                        <m:begChr m:val="⟨"/>
                        <m:endChr m:val="⟩"/>
                        <m:ctrlPr>
                          <a:rPr lang="en-IN"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e>
                    </m:d>
                    <m:r>
                      <a:rPr lang="en-IN" i="1" smtClean="0">
                        <a:latin typeface="Cambria Math" panose="02040503050406030204" pitchFamily="18" charset="0"/>
                      </a:rPr>
                      <m:t>≜</m:t>
                    </m:r>
                    <m:nary>
                      <m:naryPr>
                        <m:limLoc m:val="undOvr"/>
                        <m:ctrlPr>
                          <a:rPr lang="en-IN"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𝑥</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𝑑𝑡</m:t>
                        </m:r>
                      </m:e>
                    </m:nary>
                  </m:oMath>
                </a14:m>
                <a:endParaRPr lang="en-IN" dirty="0"/>
              </a:p>
              <a:p>
                <a:pPr lvl="1"/>
                <a14:m>
                  <m:oMath xmlns:m="http://schemas.openxmlformats.org/officeDocument/2006/math">
                    <m:d>
                      <m:dPr>
                        <m:begChr m:val="⟨"/>
                        <m:endChr m:val="⟩"/>
                        <m:ctrlPr>
                          <a:rPr lang="en-IN"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e>
                    </m:d>
                    <m:r>
                      <a:rPr lang="en-IN" b="0" i="1" smtClean="0">
                        <a:latin typeface="Cambria Math" panose="02040503050406030204" pitchFamily="18" charset="0"/>
                      </a:rPr>
                      <m:t>=0 −</m:t>
                    </m:r>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𝑏𝑜𝑡h</m:t>
                    </m:r>
                    <m:r>
                      <a:rPr lang="en-IN" b="0" i="1" smtClean="0">
                        <a:latin typeface="Cambria Math" panose="02040503050406030204" pitchFamily="18" charset="0"/>
                      </a:rPr>
                      <m:t> </m:t>
                    </m:r>
                    <m:r>
                      <a:rPr lang="en-IN" b="0" i="1" smtClean="0">
                        <a:latin typeface="Cambria Math" panose="02040503050406030204" pitchFamily="18" charset="0"/>
                      </a:rPr>
                      <m:t>𝑠𝑖𝑔𝑛𝑎𝑙𝑠</m:t>
                    </m:r>
                    <m:r>
                      <a:rPr lang="en-IN" b="0" i="1" smtClean="0">
                        <a:latin typeface="Cambria Math" panose="02040503050406030204" pitchFamily="18" charset="0"/>
                      </a:rPr>
                      <m:t> </m:t>
                    </m:r>
                    <m:r>
                      <a:rPr lang="en-IN" b="0" i="1" smtClean="0">
                        <a:latin typeface="Cambria Math" panose="02040503050406030204" pitchFamily="18" charset="0"/>
                      </a:rPr>
                      <m:t>𝑎𝑟𝑒</m:t>
                    </m:r>
                    <m:r>
                      <a:rPr lang="en-IN" b="0" i="1" smtClean="0">
                        <a:latin typeface="Cambria Math" panose="02040503050406030204" pitchFamily="18" charset="0"/>
                      </a:rPr>
                      <m:t> </m:t>
                    </m:r>
                    <m:r>
                      <a:rPr lang="en-IN" b="0" i="1" smtClean="0">
                        <a:latin typeface="Cambria Math" panose="02040503050406030204" pitchFamily="18" charset="0"/>
                      </a:rPr>
                      <m:t>𝑜𝑟𝑡h𝑜𝑔𝑜𝑛𝑎𝑙</m:t>
                    </m:r>
                  </m:oMath>
                </a14:m>
                <a:endParaRPr lang="en-IN" dirty="0"/>
              </a:p>
              <a:p>
                <a:r>
                  <a:rPr lang="en-IN" dirty="0"/>
                  <a:t>The norm of a signal</a:t>
                </a:r>
              </a:p>
              <a:p>
                <a:pPr lvl="1"/>
                <a14:m>
                  <m:oMath xmlns:m="http://schemas.openxmlformats.org/officeDocument/2006/math">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e>
                    </m:ra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𝑥</m:t>
                            </m:r>
                          </m:sub>
                        </m:sSub>
                      </m:e>
                    </m:rad>
                  </m:oMath>
                </a14:m>
                <a:endParaRPr lang="en-IN" dirty="0"/>
              </a:p>
              <a:p>
                <a:r>
                  <a:rPr lang="en-IN" dirty="0"/>
                  <a:t>A set of m signals are orthonormal if</a:t>
                </a:r>
              </a:p>
              <a:p>
                <a:pPr lvl="1"/>
                <a:r>
                  <a:rPr lang="en-IN" dirty="0"/>
                  <a:t>Those are orthogonal and </a:t>
                </a:r>
              </a:p>
              <a:p>
                <a:pPr lvl="1"/>
                <a:r>
                  <a:rPr lang="en-IN" dirty="0"/>
                  <a:t>They have unit norm</a:t>
                </a:r>
              </a:p>
              <a:p>
                <a:r>
                  <a:rPr lang="en-IN" dirty="0"/>
                  <a:t>A set of m signals are linearly independent if no signal can be represented as a linear combination of the remaining signals</a:t>
                </a:r>
              </a:p>
              <a:p>
                <a:r>
                  <a:rPr lang="en-IN" dirty="0"/>
                  <a:t>Signal properties</a:t>
                </a:r>
              </a:p>
              <a:p>
                <a:pPr lvl="1"/>
                <a:r>
                  <a:rPr lang="en-IN" dirty="0"/>
                  <a:t>Triangular inequality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r>
                      <a:rPr lang="en-IN" b="0" i="1" smtClean="0">
                        <a:latin typeface="Cambria Math" panose="02040503050406030204" pitchFamily="18" charset="0"/>
                      </a:rPr>
                      <m:t>|</m:t>
                    </m:r>
                  </m:oMath>
                </a14:m>
                <a:endParaRPr lang="en-IN" b="0" dirty="0"/>
              </a:p>
              <a:p>
                <a:pPr lvl="1"/>
                <a:r>
                  <a:rPr lang="en-IN" dirty="0"/>
                  <a:t>Cauchy-Schwartz inequality  </a:t>
                </a:r>
                <a14:m>
                  <m:oMath xmlns:m="http://schemas.openxmlformats.org/officeDocument/2006/math">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d>
                          <m:dPr>
                            <m:begChr m:val="⟨"/>
                            <m:endChr m:val="⟩"/>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1</m:t>
                                </m:r>
                              </m:sub>
                            </m:sSub>
                            <m:d>
                              <m:dPr>
                                <m:ctrlPr>
                                  <a:rPr lang="en-IN" i="1">
                                    <a:latin typeface="Cambria Math" panose="02040503050406030204" pitchFamily="18" charset="0"/>
                                  </a:rPr>
                                </m:ctrlPr>
                              </m:dPr>
                              <m:e>
                                <m:r>
                                  <a:rPr lang="en-IN" i="1">
                                    <a:latin typeface="Cambria Math" panose="02040503050406030204" pitchFamily="18" charset="0"/>
                                  </a:rPr>
                                  <m:t>𝑡</m:t>
                                </m:r>
                              </m:e>
                            </m:d>
                            <m:r>
                              <a:rPr lang="en-IN" i="1">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2</m:t>
                                </m:r>
                              </m:sub>
                            </m:sSub>
                            <m:d>
                              <m:dPr>
                                <m:ctrlPr>
                                  <a:rPr lang="en-IN" i="1">
                                    <a:latin typeface="Cambria Math" panose="02040503050406030204" pitchFamily="18" charset="0"/>
                                  </a:rPr>
                                </m:ctrlPr>
                              </m:dPr>
                              <m:e>
                                <m:r>
                                  <a:rPr lang="en-IN" i="1">
                                    <a:latin typeface="Cambria Math" panose="02040503050406030204" pitchFamily="18" charset="0"/>
                                  </a:rPr>
                                  <m:t>𝑡</m:t>
                                </m:r>
                              </m:e>
                            </m:d>
                          </m:e>
                        </m:d>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b>
                          <m:sSubPr>
                            <m:ctrlPr>
                              <a:rPr lang="en-IN" b="0" i="1" smtClean="0">
                                <a:latin typeface="Cambria Math" panose="02040503050406030204" pitchFamily="18" charset="0"/>
                              </a:rPr>
                            </m:ctrlPr>
                          </m:sSubPr>
                          <m:e>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𝑥</m:t>
                                </m:r>
                              </m:sub>
                            </m:sSub>
                          </m:e>
                          <m:sub>
                            <m:r>
                              <a:rPr lang="en-IN" b="0" i="1" smtClean="0">
                                <a:latin typeface="Cambria Math" panose="02040503050406030204" pitchFamily="18" charset="0"/>
                              </a:rPr>
                              <m:t>1</m:t>
                            </m:r>
                          </m:sub>
                        </m:sSub>
                        <m:sSub>
                          <m:sSubPr>
                            <m:ctrlPr>
                              <a:rPr lang="en-IN" b="0" i="1" smtClean="0">
                                <a:latin typeface="Cambria Math" panose="02040503050406030204" pitchFamily="18" charset="0"/>
                              </a:rPr>
                            </m:ctrlPr>
                          </m:sSubPr>
                          <m:e>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𝑥</m:t>
                                </m:r>
                              </m:sub>
                            </m:sSub>
                          </m:e>
                          <m:sub>
                            <m:r>
                              <a:rPr lang="en-IN" b="0" i="1" smtClean="0">
                                <a:latin typeface="Cambria Math" panose="02040503050406030204" pitchFamily="18" charset="0"/>
                              </a:rPr>
                              <m:t>2</m:t>
                            </m:r>
                          </m:sub>
                        </m:sSub>
                      </m:e>
                    </m:rad>
                  </m:oMath>
                </a14:m>
                <a:endParaRPr lang="en-IN" b="0" dirty="0"/>
              </a:p>
              <a:p>
                <a:pPr lvl="1"/>
                <a14:m>
                  <m:oMath xmlns:m="http://schemas.openxmlformats.org/officeDocument/2006/math">
                    <m:d>
                      <m:dPr>
                        <m:begChr m:val="|"/>
                        <m:endChr m:val="|"/>
                        <m:ctrlPr>
                          <a:rPr lang="en-IN" b="0" i="1" smtClean="0">
                            <a:latin typeface="Cambria Math" panose="02040503050406030204" pitchFamily="18" charset="0"/>
                          </a:rPr>
                        </m:ctrlPr>
                      </m:dPr>
                      <m:e>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𝑥</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𝑑𝑡</m:t>
                            </m:r>
                          </m:e>
                        </m:nary>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m:t>
                                </m:r>
                                <m:r>
                                  <a:rPr lang="en-IN" i="1">
                                    <a:latin typeface="Cambria Math" panose="02040503050406030204" pitchFamily="18" charset="0"/>
                                  </a:rPr>
                                  <m:t>∞</m:t>
                                </m:r>
                              </m:sub>
                              <m:sup>
                                <m:r>
                                  <a:rPr lang="en-IN" i="1">
                                    <a:latin typeface="Cambria Math" panose="02040503050406030204" pitchFamily="18" charset="0"/>
                                  </a:rPr>
                                  <m:t>∞</m:t>
                                </m:r>
                              </m:sup>
                              <m:e>
                                <m:sSub>
                                  <m:sSubPr>
                                    <m:ctrlPr>
                                      <a:rPr lang="en-IN" i="1">
                                        <a:latin typeface="Cambria Math" panose="02040503050406030204" pitchFamily="18" charset="0"/>
                                      </a:rPr>
                                    </m:ctrlPr>
                                  </m:sSubPr>
                                  <m:e>
                                    <m:r>
                                      <a:rPr lang="en-IN" b="0" i="1" smtClean="0">
                                        <a:latin typeface="Cambria Math" panose="02040503050406030204" pitchFamily="18" charset="0"/>
                                      </a:rPr>
                                      <m:t>|</m:t>
                                    </m:r>
                                    <m:r>
                                      <a:rPr lang="en-IN" i="1">
                                        <a:latin typeface="Cambria Math" panose="02040503050406030204" pitchFamily="18" charset="0"/>
                                      </a:rPr>
                                      <m:t>𝑥</m:t>
                                    </m:r>
                                  </m:e>
                                  <m:sub>
                                    <m:r>
                                      <a:rPr lang="en-IN" i="1">
                                        <a:latin typeface="Cambria Math" panose="02040503050406030204" pitchFamily="18" charset="0"/>
                                      </a:rPr>
                                      <m:t>1</m:t>
                                    </m:r>
                                  </m:sub>
                                </m:sSub>
                                <m:d>
                                  <m:dPr>
                                    <m:ctrlPr>
                                      <a:rPr lang="en-IN" i="1">
                                        <a:latin typeface="Cambria Math" panose="02040503050406030204" pitchFamily="18" charset="0"/>
                                      </a:rPr>
                                    </m:ctrlPr>
                                  </m:dPr>
                                  <m:e>
                                    <m:r>
                                      <a:rPr lang="en-IN" i="1">
                                        <a:latin typeface="Cambria Math" panose="02040503050406030204" pitchFamily="18" charset="0"/>
                                      </a:rPr>
                                      <m:t>𝑡</m:t>
                                    </m:r>
                                  </m:e>
                                </m:d>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a:latin typeface="Cambria Math" panose="02040503050406030204" pitchFamily="18" charset="0"/>
                                          </a:rPr>
                                          <m:t>​</m:t>
                                        </m:r>
                                      </m:e>
                                    </m:d>
                                  </m:e>
                                  <m:sup>
                                    <m:r>
                                      <a:rPr lang="en-IN" b="0" i="1" smtClean="0">
                                        <a:latin typeface="Cambria Math" panose="02040503050406030204" pitchFamily="18" charset="0"/>
                                      </a:rPr>
                                      <m:t>2</m:t>
                                    </m:r>
                                  </m:sup>
                                </m:sSup>
                                <m:r>
                                  <a:rPr lang="en-IN" i="1">
                                    <a:latin typeface="Cambria Math" panose="02040503050406030204" pitchFamily="18" charset="0"/>
                                  </a:rPr>
                                  <m:t>𝑑𝑡</m:t>
                                </m:r>
                              </m:e>
                            </m:nary>
                          </m:e>
                        </m:d>
                      </m:e>
                      <m:sup>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up>
                    </m:sSup>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m:t>
                                </m:r>
                                <m:r>
                                  <a:rPr lang="en-IN" i="1">
                                    <a:latin typeface="Cambria Math" panose="02040503050406030204" pitchFamily="18" charset="0"/>
                                  </a:rPr>
                                  <m:t>∞</m:t>
                                </m:r>
                              </m:sub>
                              <m:sup>
                                <m:r>
                                  <a:rPr lang="en-IN" i="1">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Sup>
                                          <m:sSubSupPr>
                                            <m:ctrlPr>
                                              <a:rPr lang="en-IN" i="1">
                                                <a:latin typeface="Cambria Math" panose="02040503050406030204" pitchFamily="18" charset="0"/>
                                              </a:rPr>
                                            </m:ctrlPr>
                                          </m:sSubSupPr>
                                          <m:e>
                                            <m:r>
                                              <a:rPr lang="en-IN" i="1">
                                                <a:latin typeface="Cambria Math" panose="02040503050406030204" pitchFamily="18" charset="0"/>
                                              </a:rPr>
                                              <m:t>𝑥</m:t>
                                            </m:r>
                                          </m:e>
                                          <m:sub>
                                            <m:r>
                                              <a:rPr lang="en-IN" i="1">
                                                <a:latin typeface="Cambria Math" panose="02040503050406030204" pitchFamily="18" charset="0"/>
                                              </a:rPr>
                                              <m:t>2</m:t>
                                            </m:r>
                                          </m:sub>
                                          <m:sup>
                                            <m:r>
                                              <a:rPr lang="en-IN" i="1">
                                                <a:latin typeface="Cambria Math" panose="02040503050406030204" pitchFamily="18" charset="0"/>
                                              </a:rPr>
                                              <m:t>∗</m:t>
                                            </m:r>
                                          </m:sup>
                                        </m:sSubSup>
                                        <m:d>
                                          <m:dPr>
                                            <m:ctrlPr>
                                              <a:rPr lang="en-IN" i="1">
                                                <a:latin typeface="Cambria Math" panose="02040503050406030204" pitchFamily="18" charset="0"/>
                                              </a:rPr>
                                            </m:ctrlPr>
                                          </m:dPr>
                                          <m:e>
                                            <m:r>
                                              <a:rPr lang="en-IN" i="1">
                                                <a:latin typeface="Cambria Math" panose="02040503050406030204" pitchFamily="18" charset="0"/>
                                              </a:rPr>
                                              <m:t>𝑡</m:t>
                                            </m:r>
                                          </m:e>
                                        </m:d>
                                      </m:e>
                                    </m:d>
                                  </m:e>
                                  <m:sup>
                                    <m:r>
                                      <a:rPr lang="en-IN" b="0" i="1" smtClean="0">
                                        <a:latin typeface="Cambria Math" panose="02040503050406030204" pitchFamily="18" charset="0"/>
                                      </a:rPr>
                                      <m:t>2</m:t>
                                    </m:r>
                                  </m:sup>
                                </m:sSup>
                                <m:r>
                                  <a:rPr lang="en-IN" i="1">
                                    <a:latin typeface="Cambria Math" panose="02040503050406030204" pitchFamily="18" charset="0"/>
                                  </a:rPr>
                                  <m:t>𝑑𝑡</m:t>
                                </m:r>
                              </m:e>
                            </m:nary>
                          </m:e>
                        </m:d>
                      </m:e>
                      <m:sup>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up>
                    </m:sSup>
                  </m:oMath>
                </a14:m>
                <a:r>
                  <a:rPr lang="en-IN" dirty="0"/>
                  <a:t> with equality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𝛼</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for some complex number </a:t>
                </a:r>
                <a14:m>
                  <m:oMath xmlns:m="http://schemas.openxmlformats.org/officeDocument/2006/math">
                    <m:r>
                      <a:rPr lang="en-IN" b="0" i="1" smtClean="0">
                        <a:latin typeface="Cambria Math" panose="02040503050406030204" pitchFamily="18" charset="0"/>
                      </a:rPr>
                      <m:t>𝛼</m:t>
                    </m:r>
                  </m:oMath>
                </a14:m>
                <a:endParaRPr lang="en-IN" dirty="0"/>
              </a:p>
            </p:txBody>
          </p:sp>
        </mc:Choice>
        <mc:Fallback xmlns="">
          <p:sp>
            <p:nvSpPr>
              <p:cNvPr id="3" name="Content Placeholder 2">
                <a:extLst>
                  <a:ext uri="{FF2B5EF4-FFF2-40B4-BE49-F238E27FC236}">
                    <a16:creationId xmlns:a16="http://schemas.microsoft.com/office/drawing/2014/main" id="{31A930D8-A281-9B51-3E4C-F2DD20AA2614}"/>
                  </a:ext>
                </a:extLst>
              </p:cNvPr>
              <p:cNvSpPr>
                <a:spLocks noGrp="1" noRot="1" noChangeAspect="1" noMove="1" noResize="1" noEditPoints="1" noAdjustHandles="1" noChangeArrowheads="1" noChangeShapeType="1" noTextEdit="1"/>
              </p:cNvSpPr>
              <p:nvPr>
                <p:ph sz="quarter" idx="10"/>
              </p:nvPr>
            </p:nvSpPr>
            <p:spPr>
              <a:blipFill>
                <a:blip r:embed="rId2"/>
                <a:stretch>
                  <a:fillRect t="-2764" b="-205"/>
                </a:stretch>
              </a:blipFill>
            </p:spPr>
            <p:txBody>
              <a:bodyPr/>
              <a:lstStyle/>
              <a:p>
                <a:r>
                  <a:rPr lang="en-IN">
                    <a:noFill/>
                  </a:rPr>
                  <a:t> </a:t>
                </a:r>
              </a:p>
            </p:txBody>
          </p:sp>
        </mc:Fallback>
      </mc:AlternateContent>
    </p:spTree>
    <p:extLst>
      <p:ext uri="{BB962C8B-B14F-4D97-AF65-F5344CB8AC3E}">
        <p14:creationId xmlns:p14="http://schemas.microsoft.com/office/powerpoint/2010/main" val="67721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9B31-715E-E226-EE53-61FA4ED6606E}"/>
              </a:ext>
            </a:extLst>
          </p:cNvPr>
          <p:cNvSpPr>
            <a:spLocks noGrp="1"/>
          </p:cNvSpPr>
          <p:nvPr>
            <p:ph type="title"/>
          </p:nvPr>
        </p:nvSpPr>
        <p:spPr/>
        <p:txBody>
          <a:bodyPr/>
          <a:lstStyle/>
          <a:p>
            <a:r>
              <a:rPr lang="en-IN" dirty="0"/>
              <a:t>Orthogonal Expansions of 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8DA429-F691-ABFF-62B3-3E68DC1F1121}"/>
                  </a:ext>
                </a:extLst>
              </p:cNvPr>
              <p:cNvSpPr>
                <a:spLocks noGrp="1"/>
              </p:cNvSpPr>
              <p:nvPr>
                <p:ph sz="quarter" idx="10"/>
              </p:nvPr>
            </p:nvSpPr>
            <p:spPr/>
            <p:txBody>
              <a:bodyPr>
                <a:normAutofit lnSpcReduction="10000"/>
              </a:bodyPr>
              <a:lstStyle/>
              <a:p>
                <a:r>
                  <a:rPr lang="en-IN" dirty="0"/>
                  <a:t>When we trying to do an orthogonal expansion of a signal what we are actually doing is:</a:t>
                </a:r>
              </a:p>
              <a:p>
                <a:pPr lvl="1"/>
                <a:r>
                  <a:rPr lang="en-IN" dirty="0"/>
                  <a:t>We are trying to represent the signal as sum of orthonormal functions</a:t>
                </a:r>
              </a:p>
              <a:p>
                <a:r>
                  <a:rPr lang="en-IN" dirty="0"/>
                  <a:t>A set of orthonormal functions </a:t>
                </a:r>
                <a14:m>
                  <m:oMath xmlns:m="http://schemas.openxmlformats.org/officeDocument/2006/math">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𝑛</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𝑛</m:t>
                        </m:r>
                        <m:r>
                          <a:rPr lang="en-IN" b="0" i="1" smtClean="0">
                            <a:latin typeface="Cambria Math" panose="02040503050406030204" pitchFamily="18" charset="0"/>
                          </a:rPr>
                          <m:t>=1,2,…</m:t>
                        </m:r>
                        <m:r>
                          <a:rPr lang="en-IN" b="0" i="1" smtClean="0">
                            <a:latin typeface="Cambria Math" panose="02040503050406030204" pitchFamily="18" charset="0"/>
                          </a:rPr>
                          <m:t>𝐾</m:t>
                        </m:r>
                      </m:e>
                    </m:d>
                  </m:oMath>
                </a14:m>
                <a:endParaRPr lang="en-IN" b="0" dirty="0"/>
              </a:p>
              <a:p>
                <a:pPr lvl="1"/>
                <a14:m>
                  <m:oMath xmlns:m="http://schemas.openxmlformats.org/officeDocument/2006/math">
                    <m:d>
                      <m:dPr>
                        <m:begChr m:val="⟨"/>
                        <m:endChr m:val="⟩"/>
                        <m:ctrlPr>
                          <a:rPr lang="en-IN"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𝑛</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𝑚</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𝑛</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𝜙</m:t>
                            </m:r>
                          </m:e>
                          <m:sub>
                            <m:r>
                              <a:rPr lang="en-IN" b="0" i="1" smtClean="0">
                                <a:latin typeface="Cambria Math" panose="02040503050406030204" pitchFamily="18" charset="0"/>
                              </a:rPr>
                              <m:t>𝑚</m:t>
                            </m:r>
                          </m:sub>
                          <m:sup>
                            <m:r>
                              <a:rPr lang="en-IN" b="0" i="1" smtClean="0">
                                <a:latin typeface="Cambria Math" panose="02040503050406030204" pitchFamily="18" charset="0"/>
                              </a:rPr>
                              <m:t>∗</m:t>
                            </m:r>
                          </m:sup>
                        </m:sSub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𝑑𝑡</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1,  </m:t>
                                </m:r>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𝑛</m:t>
                                </m:r>
                              </m:e>
                              <m:e>
                                <m:r>
                                  <a:rPr lang="en-IN" b="0" i="1" smtClean="0">
                                    <a:latin typeface="Cambria Math" panose="02040503050406030204" pitchFamily="18" charset="0"/>
                                  </a:rPr>
                                  <m:t>0,  </m:t>
                                </m:r>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𝑛</m:t>
                                </m:r>
                              </m:e>
                            </m:eqArr>
                          </m:e>
                        </m:d>
                      </m:e>
                    </m:nary>
                  </m:oMath>
                </a14:m>
                <a:endParaRPr lang="en-IN" b="0" dirty="0"/>
              </a:p>
              <a:p>
                <a:r>
                  <a:rPr lang="en-IN" dirty="0"/>
                  <a:t>The represented/expanded function should be equivalent to the original signal</a:t>
                </a:r>
              </a:p>
              <a:p>
                <a:r>
                  <a:rPr lang="en-IN" dirty="0"/>
                  <a:t>Approximation of signal </a:t>
                </a:r>
                <a14:m>
                  <m:oMath xmlns:m="http://schemas.openxmlformats.org/officeDocument/2006/math">
                    <m:r>
                      <a:rPr lang="en-IN" b="0" i="1" smtClean="0">
                        <a:latin typeface="Cambria Math" panose="02040503050406030204" pitchFamily="18" charset="0"/>
                      </a:rPr>
                      <m:t>𝑠</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dirty="0"/>
                  <a:t> by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𝑠</m:t>
                        </m:r>
                      </m:e>
                    </m:acc>
                    <m:r>
                      <a:rPr lang="en-IN" b="0" i="1" dirty="0" smtClean="0">
                        <a:latin typeface="Cambria Math" panose="02040503050406030204" pitchFamily="18" charset="0"/>
                      </a:rPr>
                      <m:t>(</m:t>
                    </m:r>
                    <m:r>
                      <a:rPr lang="en-IN" b="0" i="1" dirty="0" smtClean="0">
                        <a:latin typeface="Cambria Math" panose="02040503050406030204" pitchFamily="18" charset="0"/>
                      </a:rPr>
                      <m:t>𝑡</m:t>
                    </m:r>
                    <m:r>
                      <a:rPr lang="en-IN" b="0" i="1" dirty="0" smtClean="0">
                        <a:latin typeface="Cambria Math" panose="02040503050406030204" pitchFamily="18" charset="0"/>
                      </a:rPr>
                      <m:t>)</m:t>
                    </m:r>
                  </m:oMath>
                </a14:m>
                <a:r>
                  <a:rPr lang="en-IN" dirty="0"/>
                  <a:t> is</a:t>
                </a:r>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𝑠</m:t>
                        </m:r>
                      </m:e>
                    </m:acc>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𝑡</m:t>
                        </m:r>
                      </m:e>
                    </m:d>
                    <m:r>
                      <a:rPr lang="en-IN" b="0" i="1" dirty="0" smtClean="0">
                        <a:latin typeface="Cambria Math" panose="02040503050406030204" pitchFamily="18" charset="0"/>
                      </a:rPr>
                      <m:t>=</m:t>
                    </m:r>
                    <m:nary>
                      <m:naryPr>
                        <m:chr m:val="∑"/>
                        <m:ctrlPr>
                          <a:rPr lang="en-IN" b="0" i="1" dirty="0" smtClean="0">
                            <a:latin typeface="Cambria Math" panose="02040503050406030204" pitchFamily="18" charset="0"/>
                          </a:rPr>
                        </m:ctrlPr>
                      </m:naryPr>
                      <m:sub>
                        <m:r>
                          <m:rPr>
                            <m:brk m:alnAt="23"/>
                          </m:rPr>
                          <a:rPr lang="en-IN" b="0" i="1" dirty="0" smtClean="0">
                            <a:latin typeface="Cambria Math" panose="02040503050406030204" pitchFamily="18" charset="0"/>
                          </a:rPr>
                          <m:t>𝑘</m:t>
                        </m:r>
                        <m:r>
                          <a:rPr lang="en-IN" b="0" i="1" dirty="0" smtClean="0">
                            <a:latin typeface="Cambria Math" panose="02040503050406030204" pitchFamily="18" charset="0"/>
                          </a:rPr>
                          <m:t>=1</m:t>
                        </m:r>
                      </m:sub>
                      <m:sup>
                        <m:r>
                          <a:rPr lang="en-IN" b="0" i="1" dirty="0" smtClean="0">
                            <a:latin typeface="Cambria Math" panose="02040503050406030204" pitchFamily="18" charset="0"/>
                          </a:rPr>
                          <m:t>𝑘</m:t>
                        </m:r>
                      </m:sup>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𝑠</m:t>
                            </m:r>
                          </m:e>
                          <m:sub>
                            <m:r>
                              <a:rPr lang="en-IN" b="0" i="1" dirty="0" smtClean="0">
                                <a:latin typeface="Cambria Math" panose="02040503050406030204" pitchFamily="18" charset="0"/>
                              </a:rPr>
                              <m:t>𝑘</m:t>
                            </m:r>
                          </m:sub>
                        </m:sSub>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𝜙</m:t>
                            </m:r>
                          </m:e>
                          <m:sub>
                            <m:r>
                              <a:rPr lang="en-IN" b="0" i="1" dirty="0" smtClean="0">
                                <a:latin typeface="Cambria Math" panose="02040503050406030204" pitchFamily="18" charset="0"/>
                              </a:rPr>
                              <m:t>𝑘</m:t>
                            </m:r>
                          </m:sub>
                        </m:sSub>
                        <m:r>
                          <a:rPr lang="en-IN" b="0" i="1" dirty="0" smtClean="0">
                            <a:latin typeface="Cambria Math" panose="02040503050406030204" pitchFamily="18" charset="0"/>
                          </a:rPr>
                          <m:t>(</m:t>
                        </m:r>
                        <m:r>
                          <a:rPr lang="en-IN" b="0" i="1" dirty="0" smtClean="0">
                            <a:latin typeface="Cambria Math" panose="02040503050406030204" pitchFamily="18" charset="0"/>
                          </a:rPr>
                          <m:t>𝑡</m:t>
                        </m:r>
                        <m:r>
                          <a:rPr lang="en-IN" b="0" i="1" dirty="0" smtClean="0">
                            <a:latin typeface="Cambria Math" panose="02040503050406030204" pitchFamily="18" charset="0"/>
                          </a:rPr>
                          <m:t>)</m:t>
                        </m:r>
                      </m:e>
                    </m:nary>
                  </m:oMath>
                </a14:m>
                <a:endParaRPr lang="en-IN" dirty="0"/>
              </a:p>
              <a:p>
                <a:r>
                  <a:rPr lang="en-IN" dirty="0"/>
                  <a:t>Approximation error</a:t>
                </a:r>
              </a:p>
              <a:p>
                <a:pPr lvl="1"/>
                <a14:m>
                  <m:oMath xmlns:m="http://schemas.openxmlformats.org/officeDocument/2006/math">
                    <m:r>
                      <a:rPr lang="en-IN" b="0" i="1" smtClean="0">
                        <a:latin typeface="Cambria Math" panose="02040503050406030204" pitchFamily="18" charset="0"/>
                      </a:rPr>
                      <m:t>𝑒</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𝑠</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𝑠</m:t>
                        </m:r>
                      </m:e>
                    </m:acc>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r>
                  <a:rPr lang="en-IN" dirty="0"/>
                  <a:t>Goal is to minimize mean square error</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𝑒</m:t>
                        </m:r>
                      </m:sub>
                    </m:sSub>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𝑠</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𝑠</m:t>
                                    </m:r>
                                  </m:e>
                                </m:acc>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r>
                      <a:rPr lang="en-IN" b="0" i="1" smtClean="0">
                        <a:latin typeface="Cambria Math" panose="02040503050406030204" pitchFamily="18" charset="0"/>
                      </a:rPr>
                      <m:t>=</m:t>
                    </m:r>
                    <m:nary>
                      <m:naryPr>
                        <m:ctrlPr>
                          <a:rPr lang="en-IN" i="1">
                            <a:latin typeface="Cambria Math" panose="02040503050406030204" pitchFamily="18" charset="0"/>
                          </a:rPr>
                        </m:ctrlPr>
                      </m:naryPr>
                      <m:sub>
                        <m:r>
                          <m:rPr>
                            <m:brk m:alnAt="23"/>
                          </m:rPr>
                          <a:rPr lang="en-IN" i="1">
                            <a:latin typeface="Cambria Math" panose="02040503050406030204" pitchFamily="18" charset="0"/>
                          </a:rPr>
                          <m:t>−</m:t>
                        </m:r>
                        <m:r>
                          <a:rPr lang="en-IN" i="1">
                            <a:latin typeface="Cambria Math" panose="02040503050406030204" pitchFamily="18" charset="0"/>
                          </a:rPr>
                          <m:t>∞</m:t>
                        </m:r>
                      </m:sub>
                      <m:sup>
                        <m:r>
                          <a:rPr lang="en-IN" i="1">
                            <a:latin typeface="Cambria Math" panose="02040503050406030204" pitchFamily="18" charset="0"/>
                          </a:rPr>
                          <m:t>∞</m:t>
                        </m:r>
                      </m:sup>
                      <m:e>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r>
                                  <a:rPr lang="en-IN" i="1">
                                    <a:latin typeface="Cambria Math" panose="02040503050406030204" pitchFamily="18" charset="0"/>
                                  </a:rPr>
                                  <m:t>𝑠</m:t>
                                </m:r>
                                <m:d>
                                  <m:dPr>
                                    <m:ctrlPr>
                                      <a:rPr lang="en-IN" i="1">
                                        <a:latin typeface="Cambria Math" panose="02040503050406030204" pitchFamily="18" charset="0"/>
                                      </a:rPr>
                                    </m:ctrlPr>
                                  </m:dPr>
                                  <m:e>
                                    <m:r>
                                      <a:rPr lang="en-IN" i="1">
                                        <a:latin typeface="Cambria Math" panose="02040503050406030204" pitchFamily="18" charset="0"/>
                                      </a:rPr>
                                      <m:t>𝑡</m:t>
                                    </m:r>
                                  </m:e>
                                </m:d>
                                <m:r>
                                  <a:rPr lang="en-IN" i="1">
                                    <a:latin typeface="Cambria Math" panose="02040503050406030204" pitchFamily="18" charset="0"/>
                                  </a:rPr>
                                  <m:t>−</m:t>
                                </m:r>
                                <m:nary>
                                  <m:naryPr>
                                    <m:chr m:val="∑"/>
                                    <m:ctrlPr>
                                      <a:rPr lang="en-IN" i="1" dirty="0">
                                        <a:latin typeface="Cambria Math" panose="02040503050406030204" pitchFamily="18" charset="0"/>
                                      </a:rPr>
                                    </m:ctrlPr>
                                  </m:naryPr>
                                  <m:sub>
                                    <m:r>
                                      <m:rPr>
                                        <m:brk m:alnAt="23"/>
                                      </m:rPr>
                                      <a:rPr lang="en-IN" i="1" dirty="0">
                                        <a:latin typeface="Cambria Math" panose="02040503050406030204" pitchFamily="18" charset="0"/>
                                      </a:rPr>
                                      <m:t>𝑘</m:t>
                                    </m:r>
                                    <m:r>
                                      <a:rPr lang="en-IN" i="1" dirty="0">
                                        <a:latin typeface="Cambria Math" panose="02040503050406030204" pitchFamily="18" charset="0"/>
                                      </a:rPr>
                                      <m:t>=1</m:t>
                                    </m:r>
                                  </m:sub>
                                  <m:sup>
                                    <m:r>
                                      <a:rPr lang="en-IN" i="1" dirty="0">
                                        <a:latin typeface="Cambria Math" panose="02040503050406030204" pitchFamily="18" charset="0"/>
                                      </a:rPr>
                                      <m:t>𝑘</m:t>
                                    </m:r>
                                  </m:sup>
                                  <m:e>
                                    <m:sSub>
                                      <m:sSubPr>
                                        <m:ctrlPr>
                                          <a:rPr lang="en-IN" i="1" dirty="0">
                                            <a:latin typeface="Cambria Math" panose="02040503050406030204" pitchFamily="18" charset="0"/>
                                          </a:rPr>
                                        </m:ctrlPr>
                                      </m:sSubPr>
                                      <m:e>
                                        <m:r>
                                          <a:rPr lang="en-IN" i="1" dirty="0">
                                            <a:latin typeface="Cambria Math" panose="02040503050406030204" pitchFamily="18" charset="0"/>
                                          </a:rPr>
                                          <m:t>𝑠</m:t>
                                        </m:r>
                                      </m:e>
                                      <m:sub>
                                        <m:r>
                                          <a:rPr lang="en-IN" i="1" dirty="0">
                                            <a:latin typeface="Cambria Math" panose="02040503050406030204" pitchFamily="18" charset="0"/>
                                          </a:rPr>
                                          <m:t>𝑘</m:t>
                                        </m:r>
                                      </m:sub>
                                    </m:sSub>
                                    <m:sSub>
                                      <m:sSubPr>
                                        <m:ctrlPr>
                                          <a:rPr lang="en-IN" i="1" dirty="0">
                                            <a:latin typeface="Cambria Math" panose="02040503050406030204" pitchFamily="18" charset="0"/>
                                          </a:rPr>
                                        </m:ctrlPr>
                                      </m:sSubPr>
                                      <m:e>
                                        <m:r>
                                          <a:rPr lang="en-IN" i="1" dirty="0">
                                            <a:latin typeface="Cambria Math" panose="02040503050406030204" pitchFamily="18" charset="0"/>
                                          </a:rPr>
                                          <m:t>𝜙</m:t>
                                        </m:r>
                                      </m:e>
                                      <m:sub>
                                        <m:r>
                                          <a:rPr lang="en-IN" i="1" dirty="0">
                                            <a:latin typeface="Cambria Math" panose="02040503050406030204" pitchFamily="18" charset="0"/>
                                          </a:rPr>
                                          <m:t>𝑘</m:t>
                                        </m:r>
                                      </m:sub>
                                    </m:sSub>
                                    <m:r>
                                      <a:rPr lang="en-IN" i="1" dirty="0">
                                        <a:latin typeface="Cambria Math" panose="02040503050406030204" pitchFamily="18" charset="0"/>
                                      </a:rPr>
                                      <m:t>(</m:t>
                                    </m:r>
                                    <m:r>
                                      <a:rPr lang="en-IN" i="1" dirty="0">
                                        <a:latin typeface="Cambria Math" panose="02040503050406030204" pitchFamily="18" charset="0"/>
                                      </a:rPr>
                                      <m:t>𝑡</m:t>
                                    </m:r>
                                    <m:r>
                                      <a:rPr lang="en-IN" i="1" dirty="0">
                                        <a:latin typeface="Cambria Math" panose="02040503050406030204" pitchFamily="18" charset="0"/>
                                      </a:rPr>
                                      <m:t>)</m:t>
                                    </m:r>
                                  </m:e>
                                </m:nary>
                              </m:e>
                            </m:d>
                          </m:e>
                          <m:sup>
                            <m:r>
                              <a:rPr lang="en-IN" i="1">
                                <a:latin typeface="Cambria Math" panose="02040503050406030204" pitchFamily="18" charset="0"/>
                              </a:rPr>
                              <m:t>2</m:t>
                            </m:r>
                          </m:sup>
                        </m:sSup>
                        <m:r>
                          <a:rPr lang="en-IN" i="1">
                            <a:latin typeface="Cambria Math" panose="02040503050406030204" pitchFamily="18" charset="0"/>
                          </a:rPr>
                          <m:t>𝑑𝑡</m:t>
                        </m:r>
                      </m:e>
                    </m:nary>
                    <m:r>
                      <a:rPr lang="en-IN" b="0" i="1" smtClean="0">
                        <a:latin typeface="Cambria Math" panose="02040503050406030204" pitchFamily="18" charset="0"/>
                      </a:rPr>
                      <m:t> </m:t>
                    </m:r>
                  </m:oMath>
                </a14:m>
                <a:endParaRPr lang="en-IN" dirty="0"/>
              </a:p>
              <a:p>
                <a:pPr lvl="1"/>
                <a:r>
                  <a:rPr lang="en-IN" dirty="0"/>
                  <a:t>The coefficients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𝑘</m:t>
                        </m:r>
                      </m:sub>
                    </m:sSub>
                    <m:r>
                      <a:rPr lang="en-IN" b="0" i="1" smtClean="0">
                        <a:latin typeface="Cambria Math" panose="02040503050406030204" pitchFamily="18" charset="0"/>
                      </a:rPr>
                      <m:t>}</m:t>
                    </m:r>
                  </m:oMath>
                </a14:m>
                <a:r>
                  <a:rPr lang="en-IN" dirty="0"/>
                  <a:t> are selected such that the error energy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𝑒</m:t>
                        </m:r>
                      </m:sub>
                    </m:sSub>
                  </m:oMath>
                </a14:m>
                <a:r>
                  <a:rPr lang="en-IN" dirty="0"/>
                  <a:t> is minimized (in mean square sense) and are given by</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𝑛</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𝑠</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𝑛</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𝑠</m:t>
                        </m:r>
                        <m:d>
                          <m:dPr>
                            <m:ctrlPr>
                              <a:rPr lang="en-IN" i="1">
                                <a:latin typeface="Cambria Math" panose="02040503050406030204" pitchFamily="18" charset="0"/>
                              </a:rPr>
                            </m:ctrlPr>
                          </m:dPr>
                          <m:e>
                            <m:r>
                              <a:rPr lang="en-IN" i="1">
                                <a:latin typeface="Cambria Math" panose="02040503050406030204" pitchFamily="18" charset="0"/>
                              </a:rPr>
                              <m:t>𝑡</m:t>
                            </m:r>
                          </m:e>
                        </m:d>
                        <m:sSubSup>
                          <m:sSubSupPr>
                            <m:ctrlPr>
                              <a:rPr lang="en-IN" i="1">
                                <a:latin typeface="Cambria Math" panose="02040503050406030204" pitchFamily="18" charset="0"/>
                              </a:rPr>
                            </m:ctrlPr>
                          </m:sSubSupPr>
                          <m:e>
                            <m:r>
                              <a:rPr lang="en-IN" i="1">
                                <a:latin typeface="Cambria Math" panose="02040503050406030204" pitchFamily="18" charset="0"/>
                              </a:rPr>
                              <m:t>𝜙</m:t>
                            </m:r>
                          </m:e>
                          <m:sub>
                            <m:r>
                              <a:rPr lang="en-IN" b="0" i="1" smtClean="0">
                                <a:latin typeface="Cambria Math" panose="02040503050406030204" pitchFamily="18" charset="0"/>
                              </a:rPr>
                              <m:t>𝑛</m:t>
                            </m:r>
                          </m:sub>
                          <m:sup>
                            <m:r>
                              <a:rPr lang="en-IN" i="1">
                                <a:latin typeface="Cambria Math" panose="02040503050406030204" pitchFamily="18" charset="0"/>
                              </a:rPr>
                              <m:t>∗</m:t>
                            </m:r>
                          </m:sup>
                        </m:sSubSup>
                        <m:d>
                          <m:dPr>
                            <m:ctrlPr>
                              <a:rPr lang="en-IN" i="1">
                                <a:latin typeface="Cambria Math" panose="02040503050406030204" pitchFamily="18" charset="0"/>
                              </a:rPr>
                            </m:ctrlPr>
                          </m:dPr>
                          <m:e>
                            <m:r>
                              <a:rPr lang="en-IN" i="1">
                                <a:latin typeface="Cambria Math" panose="02040503050406030204" pitchFamily="18" charset="0"/>
                              </a:rPr>
                              <m:t>𝑡</m:t>
                            </m:r>
                          </m:e>
                        </m:d>
                        <m:r>
                          <a:rPr lang="en-IN" i="1">
                            <a:latin typeface="Cambria Math" panose="02040503050406030204" pitchFamily="18" charset="0"/>
                          </a:rPr>
                          <m:t>𝑑𝑡</m:t>
                        </m:r>
                        <m:r>
                          <a:rPr lang="en-IN" b="0" i="1" smtClean="0">
                            <a:latin typeface="Cambria Math" panose="02040503050406030204" pitchFamily="18" charset="0"/>
                          </a:rPr>
                          <m:t>,   </m:t>
                        </m:r>
                        <m:r>
                          <a:rPr lang="en-IN" b="0" i="1" smtClean="0">
                            <a:latin typeface="Cambria Math" panose="02040503050406030204" pitchFamily="18" charset="0"/>
                          </a:rPr>
                          <m:t>𝑛</m:t>
                        </m:r>
                        <m:r>
                          <a:rPr lang="en-IN" b="0" i="1" smtClean="0">
                            <a:latin typeface="Cambria Math" panose="02040503050406030204" pitchFamily="18" charset="0"/>
                          </a:rPr>
                          <m:t>=1,2,…</m:t>
                        </m:r>
                        <m:r>
                          <a:rPr lang="en-IN" b="0" i="1" smtClean="0">
                            <a:latin typeface="Cambria Math" panose="02040503050406030204" pitchFamily="18" charset="0"/>
                          </a:rPr>
                          <m:t>𝐾</m:t>
                        </m:r>
                      </m:e>
                    </m:nary>
                  </m:oMath>
                </a14:m>
                <a:endParaRPr lang="en-IN" dirty="0"/>
              </a:p>
            </p:txBody>
          </p:sp>
        </mc:Choice>
        <mc:Fallback xmlns="">
          <p:sp>
            <p:nvSpPr>
              <p:cNvPr id="3" name="Content Placeholder 2">
                <a:extLst>
                  <a:ext uri="{FF2B5EF4-FFF2-40B4-BE49-F238E27FC236}">
                    <a16:creationId xmlns:a16="http://schemas.microsoft.com/office/drawing/2014/main" id="{438DA429-F691-ABFF-62B3-3E68DC1F1121}"/>
                  </a:ext>
                </a:extLst>
              </p:cNvPr>
              <p:cNvSpPr>
                <a:spLocks noGrp="1" noRot="1" noChangeAspect="1" noMove="1" noResize="1" noEditPoints="1" noAdjustHandles="1" noChangeArrowheads="1" noChangeShapeType="1" noTextEdit="1"/>
              </p:cNvSpPr>
              <p:nvPr>
                <p:ph sz="quarter" idx="10"/>
              </p:nvPr>
            </p:nvSpPr>
            <p:spPr>
              <a:blipFill>
                <a:blip r:embed="rId2"/>
                <a:stretch>
                  <a:fillRect t="-1433" r="-322" b="-12180"/>
                </a:stretch>
              </a:blipFill>
            </p:spPr>
            <p:txBody>
              <a:bodyPr/>
              <a:lstStyle/>
              <a:p>
                <a:r>
                  <a:rPr lang="en-IN">
                    <a:noFill/>
                  </a:rPr>
                  <a:t> </a:t>
                </a:r>
              </a:p>
            </p:txBody>
          </p:sp>
        </mc:Fallback>
      </mc:AlternateContent>
    </p:spTree>
    <p:extLst>
      <p:ext uri="{BB962C8B-B14F-4D97-AF65-F5344CB8AC3E}">
        <p14:creationId xmlns:p14="http://schemas.microsoft.com/office/powerpoint/2010/main" val="374094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A43EE-2408-6E77-1A5E-9322580135CD}"/>
              </a:ext>
            </a:extLst>
          </p:cNvPr>
          <p:cNvSpPr>
            <a:spLocks noGrp="1"/>
          </p:cNvSpPr>
          <p:nvPr>
            <p:ph type="title"/>
          </p:nvPr>
        </p:nvSpPr>
        <p:spPr/>
        <p:txBody>
          <a:bodyPr/>
          <a:lstStyle/>
          <a:p>
            <a:r>
              <a:rPr lang="en-IN" dirty="0"/>
              <a:t>Gram Schmidt Procedure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1D082A-3888-FA4E-ECFF-936B1117945D}"/>
                  </a:ext>
                </a:extLst>
              </p:cNvPr>
              <p:cNvSpPr>
                <a:spLocks noGrp="1"/>
              </p:cNvSpPr>
              <p:nvPr>
                <p:ph sz="quarter" idx="10"/>
              </p:nvPr>
            </p:nvSpPr>
            <p:spPr/>
            <p:txBody>
              <a:bodyPr>
                <a:normAutofit lnSpcReduction="10000"/>
              </a:bodyPr>
              <a:lstStyle/>
              <a:p>
                <a:r>
                  <a:rPr lang="en-IN" dirty="0"/>
                  <a:t>A procedure to represent a given set of orthogonal signals using the orthonormal functions</a:t>
                </a:r>
              </a:p>
              <a:p>
                <a:r>
                  <a:rPr lang="en-IN" dirty="0"/>
                  <a:t>Let’s say the set of orthogonal signals from the set of finite energy waveforms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𝑚</m:t>
                    </m:r>
                    <m:r>
                      <a:rPr lang="en-IN" b="0" i="1" smtClean="0">
                        <a:latin typeface="Cambria Math" panose="02040503050406030204" pitchFamily="18" charset="0"/>
                      </a:rPr>
                      <m:t>=1,2…</m:t>
                    </m:r>
                    <m:r>
                      <a:rPr lang="en-IN" b="0" i="1" smtClean="0">
                        <a:latin typeface="Cambria Math" panose="02040503050406030204" pitchFamily="18" charset="0"/>
                      </a:rPr>
                      <m:t>𝑀</m:t>
                    </m:r>
                    <m:r>
                      <a:rPr lang="en-IN" b="0" i="1" smtClean="0">
                        <a:latin typeface="Cambria Math" panose="02040503050406030204" pitchFamily="18" charset="0"/>
                      </a:rPr>
                      <m:t>}</m:t>
                    </m:r>
                  </m:oMath>
                </a14:m>
                <a:r>
                  <a:rPr lang="en-IN" dirty="0"/>
                  <a:t> </a:t>
                </a:r>
              </a:p>
              <a:p>
                <a:r>
                  <a:rPr lang="en-IN" dirty="0"/>
                  <a:t>Choose a signal waveform randomly from the set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r>
                  <a:rPr lang="en-IN" b="0" dirty="0"/>
                  <a:t>Create an normal signal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b="0" dirty="0"/>
                  <a:t> by dividing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dirty="0"/>
                  <a:t> with its norm</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num>
                      <m:den>
                        <m:rad>
                          <m:radPr>
                            <m:degHide m:val="on"/>
                            <m:ctrlPr>
                              <a:rPr lang="en-IN" b="0" i="1" smtClean="0">
                                <a:latin typeface="Cambria Math" panose="02040503050406030204" pitchFamily="18" charset="0"/>
                              </a:rPr>
                            </m:ctrlPr>
                          </m:radPr>
                          <m:deg/>
                          <m:e>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𝑘</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e>
                        </m:rad>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num>
                      <m:den>
                        <m:rad>
                          <m:radPr>
                            <m:degHide m:val="on"/>
                            <m:ctrlPr>
                              <a:rPr lang="en-IN" b="0" i="1" smtClean="0">
                                <a:latin typeface="Cambria Math" panose="02040503050406030204" pitchFamily="18" charset="0"/>
                              </a:rPr>
                            </m:ctrlPr>
                          </m:radPr>
                          <m:deg/>
                          <m:e>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𝑘</m:t>
                                </m:r>
                              </m:sub>
                            </m:sSub>
                          </m:e>
                        </m:rad>
                      </m:den>
                    </m:f>
                  </m:oMath>
                </a14:m>
                <a:r>
                  <a:rPr lang="en-IN" b="0" dirty="0"/>
                  <a:t> only for k=1</a:t>
                </a:r>
              </a:p>
              <a:p>
                <a:r>
                  <a:rPr lang="en-IN" b="0" dirty="0"/>
                  <a:t>Subsequently,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𝛾</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chr m:val="∑"/>
                        <m:limLoc m:val="subSup"/>
                        <m:ctrlPr>
                          <a:rPr lang="en-IN" b="0"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𝑘</m:t>
                        </m:r>
                        <m:r>
                          <a:rPr lang="en-IN" b="0" i="1" smtClean="0">
                            <a:latin typeface="Cambria Math" panose="02040503050406030204" pitchFamily="18" charset="0"/>
                          </a:rPr>
                          <m:t>−1</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𝑘𝑖</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nary>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𝑘𝑖</m:t>
                        </m:r>
                      </m:sub>
                    </m:sSub>
                  </m:oMath>
                </a14:m>
                <a:r>
                  <a:rPr lang="en-IN" b="0" dirty="0"/>
                  <a:t> is the projection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b="0" dirty="0"/>
                  <a:t> in the direction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b="0" dirty="0"/>
                  <a:t>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𝑘𝑖</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𝜙</m:t>
                            </m:r>
                          </m:e>
                          <m:sub>
                            <m:r>
                              <a:rPr lang="en-IN" b="0" i="1" smtClean="0">
                                <a:latin typeface="Cambria Math" panose="02040503050406030204" pitchFamily="18" charset="0"/>
                              </a:rPr>
                              <m:t>𝑖</m:t>
                            </m:r>
                          </m:sub>
                          <m:sup>
                            <m:r>
                              <a:rPr lang="en-IN" b="0" i="1" smtClean="0">
                                <a:latin typeface="Cambria Math" panose="02040503050406030204" pitchFamily="18" charset="0"/>
                              </a:rPr>
                              <m:t>∗</m:t>
                            </m:r>
                          </m:sup>
                        </m:sSub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𝑑𝑡</m:t>
                        </m:r>
                      </m:e>
                    </m:nary>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𝛾</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num>
                      <m:den>
                        <m:rad>
                          <m:radPr>
                            <m:degHide m:val="on"/>
                            <m:ctrlPr>
                              <a:rPr lang="en-IN" b="0" i="1" smtClean="0">
                                <a:latin typeface="Cambria Math" panose="02040503050406030204" pitchFamily="18" charset="0"/>
                              </a:rPr>
                            </m:ctrlPr>
                          </m:radPr>
                          <m:deg/>
                          <m:e>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𝑘</m:t>
                                </m:r>
                              </m:sub>
                            </m:sSub>
                          </m:e>
                        </m:rad>
                      </m:den>
                    </m:f>
                  </m:oMath>
                </a14:m>
                <a:r>
                  <a:rPr lang="en-IN" dirty="0"/>
                  <a:t>   for k&gt;1</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ℰ</m:t>
                        </m:r>
                      </m:e>
                      <m:sub>
                        <m:r>
                          <a:rPr lang="en-IN" b="0" i="1" smtClean="0">
                            <a:latin typeface="Cambria Math" panose="02040503050406030204" pitchFamily="18" charset="0"/>
                          </a:rPr>
                          <m:t>𝑘</m:t>
                        </m:r>
                      </m:sub>
                    </m:sSub>
                    <m:r>
                      <a:rPr lang="en-IN" b="0" i="1" smtClean="0">
                        <a:latin typeface="Cambria Math" panose="02040503050406030204" pitchFamily="18" charset="0"/>
                      </a:rPr>
                      <m:t>= </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𝛾</m:t>
                            </m:r>
                          </m:e>
                          <m:sub>
                            <m:r>
                              <a:rPr lang="en-IN" b="0" i="1" smtClean="0">
                                <a:latin typeface="Cambria Math" panose="02040503050406030204" pitchFamily="18" charset="0"/>
                              </a:rPr>
                              <m:t>𝑘</m:t>
                            </m:r>
                          </m:sub>
                          <m:sup>
                            <m:r>
                              <a:rPr lang="en-IN" b="0" i="1" smtClean="0">
                                <a:latin typeface="Cambria Math" panose="02040503050406030204" pitchFamily="18" charset="0"/>
                              </a:rPr>
                              <m:t>2</m:t>
                            </m:r>
                          </m:sup>
                        </m:sSub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𝑑𝑡</m:t>
                        </m:r>
                      </m:e>
                    </m:nary>
                  </m:oMath>
                </a14:m>
                <a:endParaRPr lang="en-IN" b="0" dirty="0"/>
              </a:p>
              <a:p>
                <a:r>
                  <a:rPr lang="en-IN" dirty="0"/>
                  <a:t>The signal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dirty="0"/>
                  <a:t> in terms of N orthonormal functions, hence, is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chr m:val="∑"/>
                        <m:limLoc m:val="subSup"/>
                        <m:ctrlPr>
                          <a:rPr lang="en-IN" b="0" i="1" smtClean="0">
                            <a:latin typeface="Cambria Math" panose="02040503050406030204" pitchFamily="18" charset="0"/>
                          </a:rPr>
                        </m:ctrlPr>
                      </m:naryPr>
                      <m:sub>
                        <m:r>
                          <m:rPr>
                            <m:brk m:alnAt="25"/>
                          </m:rPr>
                          <a:rPr lang="en-IN" b="0" i="1" smtClean="0">
                            <a:latin typeface="Cambria Math" panose="02040503050406030204" pitchFamily="18" charset="0"/>
                          </a:rPr>
                          <m:t>𝑛</m:t>
                        </m:r>
                        <m:r>
                          <a:rPr lang="en-IN" b="0" i="1" smtClean="0">
                            <a:latin typeface="Cambria Math" panose="02040503050406030204" pitchFamily="18" charset="0"/>
                          </a:rPr>
                          <m:t>=1</m:t>
                        </m:r>
                      </m:sub>
                      <m:sup>
                        <m:r>
                          <a:rPr lang="en-IN" b="0" i="1" smtClean="0">
                            <a:latin typeface="Cambria Math" panose="02040503050406030204" pitchFamily="18" charset="0"/>
                          </a:rPr>
                          <m:t>𝑁</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𝑚𝑛</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𝑛</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𝑓𝑜𝑟</m:t>
                        </m:r>
                        <m:r>
                          <a:rPr lang="en-IN" b="0" i="1" smtClean="0">
                            <a:latin typeface="Cambria Math" panose="02040503050406030204" pitchFamily="18" charset="0"/>
                          </a:rPr>
                          <m:t> </m:t>
                        </m:r>
                        <m:r>
                          <a:rPr lang="en-IN" b="0" i="1" smtClean="0">
                            <a:latin typeface="Cambria Math" panose="02040503050406030204" pitchFamily="18" charset="0"/>
                          </a:rPr>
                          <m:t>𝑚</m:t>
                        </m:r>
                        <m:r>
                          <a:rPr lang="en-IN" b="0" i="1" smtClean="0">
                            <a:latin typeface="Cambria Math" panose="02040503050406030204" pitchFamily="18" charset="0"/>
                          </a:rPr>
                          <m:t>=1,2,…</m:t>
                        </m:r>
                        <m:r>
                          <a:rPr lang="en-IN" b="0" i="1" smtClean="0">
                            <a:latin typeface="Cambria Math" panose="02040503050406030204" pitchFamily="18" charset="0"/>
                          </a:rPr>
                          <m:t>𝑀</m:t>
                        </m:r>
                      </m:e>
                    </m:nary>
                  </m:oMath>
                </a14:m>
                <a:endParaRPr lang="en-IN" dirty="0"/>
              </a:p>
            </p:txBody>
          </p:sp>
        </mc:Choice>
        <mc:Fallback xmlns="">
          <p:sp>
            <p:nvSpPr>
              <p:cNvPr id="3" name="Content Placeholder 2">
                <a:extLst>
                  <a:ext uri="{FF2B5EF4-FFF2-40B4-BE49-F238E27FC236}">
                    <a16:creationId xmlns:a16="http://schemas.microsoft.com/office/drawing/2014/main" id="{BD1D082A-3888-FA4E-ECFF-936B1117945D}"/>
                  </a:ext>
                </a:extLst>
              </p:cNvPr>
              <p:cNvSpPr>
                <a:spLocks noGrp="1" noRot="1" noChangeAspect="1" noMove="1" noResize="1" noEditPoints="1" noAdjustHandles="1" noChangeArrowheads="1" noChangeShapeType="1" noTextEdit="1"/>
              </p:cNvSpPr>
              <p:nvPr>
                <p:ph sz="quarter" idx="10"/>
              </p:nvPr>
            </p:nvSpPr>
            <p:spPr>
              <a:blipFill>
                <a:blip r:embed="rId2"/>
                <a:stretch>
                  <a:fillRect t="-1433" b="-7779"/>
                </a:stretch>
              </a:blipFill>
            </p:spPr>
            <p:txBody>
              <a:bodyPr/>
              <a:lstStyle/>
              <a:p>
                <a:r>
                  <a:rPr lang="en-IN">
                    <a:noFill/>
                  </a:rPr>
                  <a:t> </a:t>
                </a:r>
              </a:p>
            </p:txBody>
          </p:sp>
        </mc:Fallback>
      </mc:AlternateContent>
    </p:spTree>
    <p:extLst>
      <p:ext uri="{BB962C8B-B14F-4D97-AF65-F5344CB8AC3E}">
        <p14:creationId xmlns:p14="http://schemas.microsoft.com/office/powerpoint/2010/main" val="162109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BD8C-DD5C-2221-F0C1-FB27AC1CDC24}"/>
              </a:ext>
            </a:extLst>
          </p:cNvPr>
          <p:cNvSpPr>
            <a:spLocks noGrp="1"/>
          </p:cNvSpPr>
          <p:nvPr>
            <p:ph type="title"/>
          </p:nvPr>
        </p:nvSpPr>
        <p:spPr/>
        <p:txBody>
          <a:bodyPr/>
          <a:lstStyle/>
          <a:p>
            <a:r>
              <a:rPr lang="en-IN" dirty="0"/>
              <a:t>Gram Schmidt Procedure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C0CF5-BAE0-348F-B7E7-37B54ED18E80}"/>
                  </a:ext>
                </a:extLst>
              </p:cNvPr>
              <p:cNvSpPr>
                <a:spLocks noGrp="1"/>
              </p:cNvSpPr>
              <p:nvPr>
                <p:ph sz="quarter" idx="10"/>
              </p:nvPr>
            </p:nvSpPr>
            <p:spPr/>
            <p:txBody>
              <a:bodyPr>
                <a:normAutofit fontScale="92500" lnSpcReduction="20000"/>
              </a:bodyPr>
              <a:lstStyle/>
              <a:p>
                <a:r>
                  <a:rPr lang="en-IN" dirty="0"/>
                  <a:t>Series expansion of the signal represents orthogonal projection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dirty="0"/>
                  <a:t> onto the space spanned by the N basis functions</a:t>
                </a:r>
              </a:p>
              <a:p>
                <a:r>
                  <a:rPr lang="en-IN" dirty="0"/>
                  <a:t>Expansion coefficients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𝑖𝑘</m:t>
                        </m:r>
                      </m:sub>
                    </m:sSub>
                  </m:oMath>
                </a14:m>
                <a:r>
                  <a:rPr lang="en-IN" dirty="0"/>
                  <a:t> can be interpreted as the projection of the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𝑡h</m:t>
                        </m:r>
                      </m:sup>
                    </m:sSup>
                  </m:oMath>
                </a14:m>
                <a:r>
                  <a:rPr lang="en-IN" dirty="0"/>
                  <a:t> signal onto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𝑘</m:t>
                        </m:r>
                      </m:e>
                      <m:sup>
                        <m:r>
                          <a:rPr lang="en-IN" b="0" i="1" smtClean="0">
                            <a:latin typeface="Cambria Math" panose="02040503050406030204" pitchFamily="18" charset="0"/>
                          </a:rPr>
                          <m:t>𝑡h</m:t>
                        </m:r>
                      </m:sup>
                    </m:sSup>
                  </m:oMath>
                </a14:m>
                <a:r>
                  <a:rPr lang="en-IN" dirty="0"/>
                  <a:t> basis function</a:t>
                </a:r>
              </a:p>
              <a:p>
                <a:r>
                  <a:rPr lang="en-IN" dirty="0"/>
                  <a:t>Each signal is represented as a point in N-dimensional signal space</a:t>
                </a:r>
              </a:p>
              <a:p>
                <a:r>
                  <a:rPr lang="en-IN" dirty="0"/>
                  <a:t>The basis set for the signal set are the orthonormal functions</a:t>
                </a:r>
              </a:p>
              <a:p>
                <a:r>
                  <a:rPr lang="en-IN" dirty="0"/>
                  <a:t>For a fixed orthonormal basis functions/waveforms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𝑛</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signals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can be written equivalently as vectors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m>
                              <m:mPr>
                                <m:mcs>
                                  <m:mc>
                                    <m:mcPr>
                                      <m:count m:val="3"/>
                                      <m:mcJc m:val="center"/>
                                    </m:mcPr>
                                  </m:mc>
                                </m:mcs>
                                <m:ctrlPr>
                                  <a:rPr lang="en-IN" i="1">
                                    <a:latin typeface="Cambria Math" panose="02040503050406030204" pitchFamily="18" charset="0"/>
                                  </a:rPr>
                                </m:ctrlPr>
                              </m:mPr>
                              <m:mr>
                                <m:e>
                                  <m:sSub>
                                    <m:sSubPr>
                                      <m:ctrlPr>
                                        <a:rPr lang="en-IN" b="0" i="1" smtClean="0">
                                          <a:latin typeface="Cambria Math" panose="02040503050406030204" pitchFamily="18" charset="0"/>
                                        </a:rPr>
                                      </m:ctrlPr>
                                    </m:sSubPr>
                                    <m:e>
                                      <m:r>
                                        <m:rPr>
                                          <m:brk m:alnAt="7"/>
                                        </m:rPr>
                                        <a:rPr lang="en-IN" b="0" i="1" smtClean="0">
                                          <a:latin typeface="Cambria Math" panose="02040503050406030204" pitchFamily="18" charset="0"/>
                                        </a:rPr>
                                        <m:t>𝑠</m:t>
                                      </m:r>
                                    </m:e>
                                    <m:sub>
                                      <m:r>
                                        <m:rPr>
                                          <m:brk m:alnAt="7"/>
                                        </m:rPr>
                                        <a:rPr lang="en-IN" b="0" i="1" smtClean="0">
                                          <a:latin typeface="Cambria Math" panose="02040503050406030204" pitchFamily="18" charset="0"/>
                                        </a:rPr>
                                        <m:t>𝑚</m:t>
                                      </m:r>
                                      <m:r>
                                        <a:rPr lang="en-IN" b="0" i="1" smtClean="0">
                                          <a:latin typeface="Cambria Math" panose="02040503050406030204" pitchFamily="18" charset="0"/>
                                        </a:rPr>
                                        <m:t>1</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r>
                                        <a:rPr lang="en-IN" b="0" i="1" smtClean="0">
                                          <a:latin typeface="Cambria Math" panose="02040503050406030204" pitchFamily="18" charset="0"/>
                                        </a:rPr>
                                        <m:t>2</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r>
                                        <a:rPr lang="en-IN" b="0" i="1" smtClean="0">
                                          <a:latin typeface="Cambria Math" panose="02040503050406030204" pitchFamily="18" charset="0"/>
                                        </a:rPr>
                                        <m:t>3</m:t>
                                      </m:r>
                                    </m:sub>
                                  </m:sSub>
                                </m:e>
                              </m:mr>
                            </m:m>
                            <m:r>
                              <a:rPr lang="en-IN" b="0" i="1" smtClean="0">
                                <a:latin typeface="Cambria Math" panose="02040503050406030204" pitchFamily="18" charset="0"/>
                              </a:rPr>
                              <m:t>   </m:t>
                            </m:r>
                            <m:m>
                              <m:mPr>
                                <m:mcs>
                                  <m:mc>
                                    <m:mcPr>
                                      <m:count m:val="3"/>
                                      <m:mcJc m:val="center"/>
                                    </m:mcPr>
                                  </m:mc>
                                </m:mcs>
                                <m:ctrlPr>
                                  <a:rPr lang="en-IN" i="1">
                                    <a:latin typeface="Cambria Math" panose="02040503050406030204" pitchFamily="18" charset="0"/>
                                  </a:rPr>
                                </m:ctrlPr>
                              </m:mPr>
                              <m:mr>
                                <m:e>
                                  <m:sSub>
                                    <m:sSubPr>
                                      <m:ctrlPr>
                                        <a:rPr lang="en-IN" b="0" i="1" smtClean="0">
                                          <a:latin typeface="Cambria Math" panose="02040503050406030204" pitchFamily="18" charset="0"/>
                                        </a:rPr>
                                      </m:ctrlPr>
                                    </m:sSubPr>
                                    <m:e>
                                      <m:r>
                                        <m:rPr>
                                          <m:brk m:alnAt="7"/>
                                        </m:rPr>
                                        <a:rPr lang="en-IN" b="0" i="1" smtClean="0">
                                          <a:latin typeface="Cambria Math" panose="02040503050406030204" pitchFamily="18" charset="0"/>
                                        </a:rPr>
                                        <m:t>𝑠</m:t>
                                      </m:r>
                                    </m:e>
                                    <m:sub>
                                      <m:r>
                                        <m:rPr>
                                          <m:brk m:alnAt="7"/>
                                        </m:rPr>
                                        <a:rPr lang="en-IN" b="0" i="1" smtClean="0">
                                          <a:latin typeface="Cambria Math" panose="02040503050406030204" pitchFamily="18" charset="0"/>
                                        </a:rPr>
                                        <m:t>𝑚</m:t>
                                      </m:r>
                                      <m:r>
                                        <a:rPr lang="en-IN" b="0" i="1" smtClean="0">
                                          <a:latin typeface="Cambria Math" panose="02040503050406030204" pitchFamily="18" charset="0"/>
                                        </a:rPr>
                                        <m:t>4</m:t>
                                      </m:r>
                                    </m:sub>
                                  </m:sSub>
                                </m:e>
                                <m:e>
                                  <m:r>
                                    <a:rPr lang="en-IN" b="0" i="1" smtClean="0">
                                      <a:latin typeface="Cambria Math" panose="02040503050406030204" pitchFamily="18" charset="0"/>
                                    </a:rPr>
                                    <m:t>…</m:t>
                                  </m:r>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𝑚𝑁</m:t>
                                      </m:r>
                                    </m:sub>
                                  </m:sSub>
                                </m:e>
                              </m:mr>
                            </m:m>
                          </m:e>
                        </m:d>
                      </m:e>
                      <m:sup>
                        <m:r>
                          <a:rPr lang="en-IN" b="0" i="1" smtClean="0">
                            <a:latin typeface="Cambria Math" panose="02040503050406030204" pitchFamily="18" charset="0"/>
                          </a:rPr>
                          <m:t>𝑇</m:t>
                        </m:r>
                      </m:sup>
                    </m:sSup>
                    <m:r>
                      <a:rPr lang="en-IN" b="0" i="1" smtClean="0">
                        <a:latin typeface="Cambria Math" panose="02040503050406030204" pitchFamily="18" charset="0"/>
                      </a:rPr>
                      <m:t>    </m:t>
                    </m:r>
                    <m:r>
                      <a:rPr lang="en-IN" b="0" i="1" smtClean="0">
                        <a:latin typeface="Cambria Math" panose="02040503050406030204" pitchFamily="18" charset="0"/>
                      </a:rPr>
                      <m:t>𝑓𝑜𝑟</m:t>
                    </m:r>
                    <m:r>
                      <a:rPr lang="en-IN" b="0" i="1" smtClean="0">
                        <a:latin typeface="Cambria Math" panose="02040503050406030204" pitchFamily="18" charset="0"/>
                      </a:rPr>
                      <m:t> </m:t>
                    </m:r>
                    <m:r>
                      <a:rPr lang="en-IN" b="0" i="1" smtClean="0">
                        <a:latin typeface="Cambria Math" panose="02040503050406030204" pitchFamily="18" charset="0"/>
                      </a:rPr>
                      <m:t>𝑚</m:t>
                    </m:r>
                    <m:r>
                      <a:rPr lang="en-IN" b="0" i="1" smtClean="0">
                        <a:latin typeface="Cambria Math" panose="02040503050406030204" pitchFamily="18" charset="0"/>
                      </a:rPr>
                      <m:t>=1,2,…</m:t>
                    </m:r>
                    <m:r>
                      <a:rPr lang="en-IN" b="0" i="1" smtClean="0">
                        <a:latin typeface="Cambria Math" panose="02040503050406030204" pitchFamily="18" charset="0"/>
                      </a:rPr>
                      <m:t>𝑀</m:t>
                    </m:r>
                  </m:oMath>
                </a14:m>
                <a:endParaRPr lang="en-IN" b="0" dirty="0"/>
              </a:p>
              <a:p>
                <a:pPr lvl="1"/>
                <a:r>
                  <a:rPr lang="en-IN" dirty="0"/>
                  <a:t>By virtue of orthogonality of the basis</a:t>
                </a:r>
              </a:p>
              <a:p>
                <a:pPr lvl="2"/>
                <a14:m>
                  <m:oMath xmlns:m="http://schemas.openxmlformats.org/officeDocument/2006/math">
                    <m:d>
                      <m:dPr>
                        <m:begChr m:val="⟨"/>
                        <m:endChr m:val="⟩"/>
                        <m:ctrlPr>
                          <a:rPr lang="en-IN"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𝑙</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𝑘</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𝑙</m:t>
                            </m:r>
                          </m:sub>
                        </m:sSub>
                      </m:e>
                    </m:d>
                  </m:oMath>
                </a14:m>
                <a:endParaRPr lang="en-IN" dirty="0"/>
              </a:p>
              <a:p>
                <a:r>
                  <a:rPr lang="en-IN" dirty="0"/>
                  <a:t>The orthonormal functions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𝑛</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obtained from Gram Schmidt procedure are NOT unique</a:t>
                </a:r>
              </a:p>
              <a:p>
                <a:r>
                  <a:rPr lang="en-IN" dirty="0"/>
                  <a:t>For different order of orthonormalization process of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the </a:t>
                </a:r>
                <a:r>
                  <a:rPr lang="en-IN" dirty="0" err="1"/>
                  <a:t>orthonomal</a:t>
                </a:r>
                <a:r>
                  <a:rPr lang="en-IN" dirty="0"/>
                  <a:t> waveforms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𝑛</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oMath>
                </a14:m>
                <a:r>
                  <a:rPr lang="en-IN" dirty="0"/>
                  <a:t> will be different and the corresponding vector representation of the signal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dirty="0"/>
                  <a:t> , </a:t>
                </a:r>
                <a14:m>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𝒔</m:t>
                        </m:r>
                      </m:e>
                      <m:sub>
                        <m:r>
                          <a:rPr lang="en-IN" b="1" i="1" smtClean="0">
                            <a:latin typeface="Cambria Math" panose="02040503050406030204" pitchFamily="18" charset="0"/>
                          </a:rPr>
                          <m:t>𝒎</m:t>
                        </m:r>
                      </m:sub>
                    </m:sSub>
                  </m:oMath>
                </a14:m>
                <a:r>
                  <a:rPr lang="en-IN" b="1" dirty="0"/>
                  <a:t> </a:t>
                </a:r>
                <a:r>
                  <a:rPr lang="en-IN" dirty="0"/>
                  <a:t>will be different</a:t>
                </a:r>
              </a:p>
              <a:p>
                <a:r>
                  <a:rPr lang="en-IN" dirty="0"/>
                  <a:t>The dimensionality of the signal space N will not change</a:t>
                </a:r>
              </a:p>
              <a:p>
                <a:r>
                  <a:rPr lang="en-IN" dirty="0"/>
                  <a:t>The vectors </a:t>
                </a:r>
                <a14:m>
                  <m:oMath xmlns:m="http://schemas.openxmlformats.org/officeDocument/2006/math">
                    <m:r>
                      <a:rPr lang="en-IN" b="0" i="1" smtClean="0">
                        <a:latin typeface="Cambria Math" panose="02040503050406030204" pitchFamily="18" charset="0"/>
                      </a:rPr>
                      <m:t>{</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𝒔</m:t>
                        </m:r>
                      </m:e>
                      <m:sub>
                        <m:r>
                          <a:rPr lang="en-IN" b="1" i="1" smtClean="0">
                            <a:latin typeface="Cambria Math" panose="02040503050406030204" pitchFamily="18" charset="0"/>
                          </a:rPr>
                          <m:t>𝒎</m:t>
                        </m:r>
                      </m:sub>
                    </m:sSub>
                    <m:r>
                      <a:rPr lang="en-IN" b="0" i="1" smtClean="0">
                        <a:latin typeface="Cambria Math" panose="02040503050406030204" pitchFamily="18" charset="0"/>
                      </a:rPr>
                      <m:t>}</m:t>
                    </m:r>
                  </m:oMath>
                </a14:m>
                <a:r>
                  <a:rPr lang="en-IN" dirty="0"/>
                  <a:t> will retain the geometric configuration – their lengths and their inner product will be invariant to the choice of the orthonormal functions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𝑛</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endParaRPr lang="en-IN" dirty="0"/>
              </a:p>
            </p:txBody>
          </p:sp>
        </mc:Choice>
        <mc:Fallback xmlns="">
          <p:sp>
            <p:nvSpPr>
              <p:cNvPr id="3" name="Content Placeholder 2">
                <a:extLst>
                  <a:ext uri="{FF2B5EF4-FFF2-40B4-BE49-F238E27FC236}">
                    <a16:creationId xmlns:a16="http://schemas.microsoft.com/office/drawing/2014/main" id="{9DEC0CF5-BAE0-348F-B7E7-37B54ED18E80}"/>
                  </a:ext>
                </a:extLst>
              </p:cNvPr>
              <p:cNvSpPr>
                <a:spLocks noGrp="1" noRot="1" noChangeAspect="1" noMove="1" noResize="1" noEditPoints="1" noAdjustHandles="1" noChangeArrowheads="1" noChangeShapeType="1" noTextEdit="1"/>
              </p:cNvSpPr>
              <p:nvPr>
                <p:ph sz="quarter" idx="10"/>
              </p:nvPr>
            </p:nvSpPr>
            <p:spPr>
              <a:blipFill>
                <a:blip r:embed="rId2"/>
                <a:stretch>
                  <a:fillRect t="-1638" r="-697"/>
                </a:stretch>
              </a:blipFill>
            </p:spPr>
            <p:txBody>
              <a:bodyPr/>
              <a:lstStyle/>
              <a:p>
                <a:r>
                  <a:rPr lang="en-IN">
                    <a:noFill/>
                  </a:rPr>
                  <a:t> </a:t>
                </a:r>
              </a:p>
            </p:txBody>
          </p:sp>
        </mc:Fallback>
      </mc:AlternateContent>
    </p:spTree>
    <p:extLst>
      <p:ext uri="{BB962C8B-B14F-4D97-AF65-F5344CB8AC3E}">
        <p14:creationId xmlns:p14="http://schemas.microsoft.com/office/powerpoint/2010/main" val="164240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80172-0D5A-BEEC-1C16-74A0EA7D83E6}"/>
              </a:ext>
            </a:extLst>
          </p:cNvPr>
          <p:cNvSpPr>
            <a:spLocks noGrp="1"/>
          </p:cNvSpPr>
          <p:nvPr>
            <p:ph type="title"/>
          </p:nvPr>
        </p:nvSpPr>
        <p:spPr/>
        <p:txBody>
          <a:bodyPr/>
          <a:lstStyle/>
          <a:p>
            <a:r>
              <a:rPr lang="en-IN" dirty="0"/>
              <a:t>DCS Basic Signal Processing Functions</a:t>
            </a:r>
          </a:p>
        </p:txBody>
      </p:sp>
      <p:pic>
        <p:nvPicPr>
          <p:cNvPr id="5" name="Content Placeholder 4">
            <a:extLst>
              <a:ext uri="{FF2B5EF4-FFF2-40B4-BE49-F238E27FC236}">
                <a16:creationId xmlns:a16="http://schemas.microsoft.com/office/drawing/2014/main" id="{6F90C8E9-23B4-0E64-2D69-E5EC52EE725E}"/>
              </a:ext>
            </a:extLst>
          </p:cNvPr>
          <p:cNvPicPr>
            <a:picLocks noGrp="1" noChangeAspect="1"/>
          </p:cNvPicPr>
          <p:nvPr>
            <p:ph sz="quarter" idx="10"/>
          </p:nvPr>
        </p:nvPicPr>
        <p:blipFill>
          <a:blip r:embed="rId2"/>
          <a:stretch>
            <a:fillRect/>
          </a:stretch>
        </p:blipFill>
        <p:spPr>
          <a:xfrm rot="5400000">
            <a:off x="6622720" y="-561049"/>
            <a:ext cx="4163699" cy="6974861"/>
          </a:xfr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5BE28DBC-B435-E54B-0447-10AC342D7A1F}"/>
                  </a:ext>
                </a:extLst>
              </p:cNvPr>
              <p:cNvSpPr txBox="1">
                <a:spLocks/>
              </p:cNvSpPr>
              <p:nvPr/>
            </p:nvSpPr>
            <p:spPr>
              <a:xfrm>
                <a:off x="213644" y="550863"/>
                <a:ext cx="5063031" cy="5952594"/>
              </a:xfrm>
              <a:prstGeom prst="rect">
                <a:avLst/>
              </a:prstGeom>
            </p:spPr>
            <p:txBody>
              <a:bodyPr vert="horz" lIns="91440" tIns="45720" rIns="91440" bIns="45720" rtlCol="0">
                <a:normAutofit fontScale="62500" lnSpcReduction="20000"/>
              </a:bodyPr>
              <a:lstStyle>
                <a:lvl1pPr marL="271463"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Poppins" panose="00000500000000000000" pitchFamily="2" charset="0"/>
                  </a:defRPr>
                </a:lvl1pPr>
                <a:lvl2pPr marL="719138" indent="-261938"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j-lt"/>
                    <a:ea typeface="+mn-ea"/>
                    <a:cs typeface="Poppins" panose="00000500000000000000" pitchFamily="2" charset="0"/>
                  </a:defRPr>
                </a:lvl2pPr>
                <a:lvl3pPr marL="1074738" indent="-160338" algn="l" defTabSz="914400" rtl="0" eaLnBrk="1" latinLnBrk="0" hangingPunct="1">
                  <a:spcBef>
                    <a:spcPct val="20000"/>
                  </a:spcBef>
                  <a:buFont typeface="Wingdings" panose="05000000000000000000" pitchFamily="2" charset="2"/>
                  <a:buChar char="§"/>
                  <a:defRPr sz="1800" kern="1200">
                    <a:solidFill>
                      <a:schemeClr val="tx1">
                        <a:lumMod val="75000"/>
                        <a:lumOff val="25000"/>
                      </a:schemeClr>
                    </a:solidFill>
                    <a:latin typeface="+mj-lt"/>
                    <a:ea typeface="+mn-ea"/>
                    <a:cs typeface="Poppins" panose="00000500000000000000" pitchFamily="2" charset="0"/>
                  </a:defRPr>
                </a:lvl3pPr>
                <a:lvl4pPr marL="1524000" indent="-152400" algn="l" defTabSz="914400" rtl="0" eaLnBrk="1" latinLnBrk="0" hangingPunct="1">
                  <a:spcBef>
                    <a:spcPct val="20000"/>
                  </a:spcBef>
                  <a:buFont typeface="Courier New" panose="02070309020205020404" pitchFamily="49" charset="0"/>
                  <a:buChar char="o"/>
                  <a:defRPr sz="1600" kern="1200">
                    <a:solidFill>
                      <a:schemeClr val="tx1">
                        <a:lumMod val="75000"/>
                        <a:lumOff val="25000"/>
                      </a:schemeClr>
                    </a:solidFill>
                    <a:latin typeface="+mj-lt"/>
                    <a:ea typeface="+mn-ea"/>
                    <a:cs typeface="Poppins" panose="00000500000000000000" pitchFamily="2" charset="0"/>
                  </a:defRPr>
                </a:lvl4pPr>
                <a:lvl5pPr marL="1795463" indent="-144463" algn="l" defTabSz="914400" rtl="0" eaLnBrk="1" latinLnBrk="0" hangingPunct="1">
                  <a:spcBef>
                    <a:spcPct val="20000"/>
                  </a:spcBef>
                  <a:buFont typeface="Arial" panose="020B0604020202020204" pitchFamily="34" charset="0"/>
                  <a:buChar char="•"/>
                  <a:defRPr sz="1400" kern="1200">
                    <a:solidFill>
                      <a:schemeClr val="tx1">
                        <a:lumMod val="75000"/>
                        <a:lumOff val="25000"/>
                      </a:schemeClr>
                    </a:solidFill>
                    <a:latin typeface="+mj-lt"/>
                    <a:ea typeface="+mn-ea"/>
                    <a:cs typeface="Poppins" panose="00000500000000000000" pitchFamily="2" charset="0"/>
                  </a:defRPr>
                </a:lvl5pPr>
                <a:lvl6pPr marL="2420938" indent="-134938" algn="l" defTabSz="914400" rtl="0" eaLnBrk="1" latinLnBrk="0" hangingPunct="1">
                  <a:spcBef>
                    <a:spcPct val="20000"/>
                  </a:spcBef>
                  <a:buFont typeface="Arial" pitchFamily="34" charset="0"/>
                  <a:buChar char="•"/>
                  <a:defRPr lang="en-IN" sz="1200" kern="1200" dirty="0">
                    <a:solidFill>
                      <a:schemeClr val="tx1">
                        <a:lumMod val="75000"/>
                        <a:lumOff val="25000"/>
                      </a:schemeClr>
                    </a:solidFill>
                    <a:latin typeface="Gotham Rounded Light" pitchFamily="50"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Bandpass signalling is partitioned into two</a:t>
                </a:r>
              </a:p>
              <a:p>
                <a:pPr lvl="1"/>
                <a:r>
                  <a:rPr lang="en-IN" dirty="0"/>
                  <a:t>Demodulation is typically performed with the aid of reference waveforms</a:t>
                </a:r>
              </a:p>
              <a:p>
                <a:pPr lvl="1"/>
                <a:r>
                  <a:rPr lang="en-IN" dirty="0"/>
                  <a:t>When the references used are a measure of all the signal attributes (especially phase), the process is termed coherent</a:t>
                </a:r>
              </a:p>
              <a:p>
                <a:pPr lvl="1"/>
                <a:r>
                  <a:rPr lang="en-IN" dirty="0"/>
                  <a:t>When the phase information is not used, the process is termed non-coherent</a:t>
                </a:r>
              </a:p>
              <a:p>
                <a:r>
                  <a:rPr lang="en-IN" dirty="0"/>
                  <a:t>For baseband transmission, each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𝑖</m:t>
                        </m:r>
                      </m:sub>
                    </m:sSub>
                  </m:oMath>
                </a14:m>
                <a:r>
                  <a:rPr lang="en-IN" dirty="0"/>
                  <a:t> symbol (</a:t>
                </a:r>
                <a14:m>
                  <m:oMath xmlns:m="http://schemas.openxmlformats.org/officeDocument/2006/math">
                    <m:r>
                      <a:rPr lang="en-IN" b="0" i="1" smtClean="0">
                        <a:latin typeface="Cambria Math" panose="02040503050406030204" pitchFamily="18" charset="0"/>
                      </a:rPr>
                      <m:t>𝑖</m:t>
                    </m:r>
                    <m:r>
                      <a:rPr lang="en-IN" b="0" i="1" smtClean="0">
                        <a:latin typeface="Cambria Math" panose="02040503050406030204" pitchFamily="18" charset="0"/>
                      </a:rPr>
                      <m:t>=1,2,…</m:t>
                    </m:r>
                    <m:r>
                      <a:rPr lang="en-IN" b="0" i="1" smtClean="0">
                        <a:latin typeface="Cambria Math" panose="02040503050406030204" pitchFamily="18" charset="0"/>
                      </a:rPr>
                      <m:t>𝑀</m:t>
                    </m:r>
                  </m:oMath>
                </a14:m>
                <a:r>
                  <a:rPr lang="en-IN" dirty="0"/>
                  <a:t> and </a:t>
                </a:r>
                <a14:m>
                  <m:oMath xmlns:m="http://schemas.openxmlformats.org/officeDocument/2006/math">
                    <m:r>
                      <a:rPr lang="en-IN" b="0" i="1" smtClean="0">
                        <a:latin typeface="Cambria Math" panose="02040503050406030204" pitchFamily="18" charset="0"/>
                      </a:rPr>
                      <m:t>𝑀</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𝐾</m:t>
                        </m:r>
                      </m:sup>
                    </m:sSup>
                    <m:r>
                      <a:rPr lang="en-IN" b="0" i="1" smtClean="0">
                        <a:latin typeface="Cambria Math" panose="02040503050406030204" pitchFamily="18" charset="0"/>
                      </a:rPr>
                      <m:t>)</m:t>
                    </m:r>
                  </m:oMath>
                </a14:m>
                <a:r>
                  <a:rPr lang="en-IN" dirty="0"/>
                  <a:t> will be represented by one of a set of baseband pulse waveforms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2</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𝑀</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endParaRPr lang="en-IN" dirty="0"/>
              </a:p>
              <a:p>
                <a:r>
                  <a:rPr lang="en-IN" dirty="0"/>
                  <a:t>Baud rate is the pulse rate or symbol rate</a:t>
                </a:r>
              </a:p>
              <a:p>
                <a:r>
                  <a:rPr lang="en-IN" dirty="0"/>
                  <a:t>For typical bandpass transmission, each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𝑖</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pulse will be represented by one of a set of bandpass waveforms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2</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𝑀</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endParaRPr lang="en-IN" dirty="0"/>
              </a:p>
              <a:p>
                <a:r>
                  <a:rPr lang="en-IN" dirty="0"/>
                  <a:t>Thus in digital wireless systems, the symbol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𝑖</m:t>
                        </m:r>
                      </m:sub>
                    </m:sSub>
                  </m:oMath>
                </a14:m>
                <a:r>
                  <a:rPr lang="en-IN" dirty="0"/>
                  <a:t> is sent by transmitting the digital waveform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𝑖</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for T seconds – the symbol duration</a:t>
                </a:r>
              </a:p>
              <a:p>
                <a:r>
                  <a:rPr lang="en-IN" dirty="0"/>
                  <a:t>The next symbol is sent during the next symbol interval T</a:t>
                </a:r>
              </a:p>
              <a:p>
                <a:r>
                  <a:rPr lang="en-IN" dirty="0"/>
                  <a:t>Digital waveform - Voltage or current waveform; a pulse for baseband transmission or a sinusoid for bandpass transmission that represents a digital symbol</a:t>
                </a:r>
              </a:p>
              <a:p>
                <a:r>
                  <a:rPr lang="en-IN" dirty="0"/>
                  <a:t>The waveform characteristics allow its identification as one of the symbols in the finite symbol alphabet</a:t>
                </a:r>
              </a:p>
              <a:p>
                <a:pPr lvl="1"/>
                <a:r>
                  <a:rPr lang="en-IN" dirty="0"/>
                  <a:t>Amplitude, width, position for </a:t>
                </a:r>
                <a:r>
                  <a:rPr lang="en-IN" b="1" i="1" dirty="0"/>
                  <a:t>pulses</a:t>
                </a:r>
              </a:p>
              <a:p>
                <a:pPr lvl="1"/>
                <a:r>
                  <a:rPr lang="en-IN" dirty="0"/>
                  <a:t>Amplitude, frequency, and phase for </a:t>
                </a:r>
                <a:r>
                  <a:rPr lang="en-IN" b="1" i="1" dirty="0"/>
                  <a:t>sinusoids</a:t>
                </a:r>
              </a:p>
              <a:p>
                <a:r>
                  <a:rPr lang="en-IN" dirty="0"/>
                  <a:t>Data rate</a:t>
                </a:r>
              </a:p>
              <a:p>
                <a:pPr lvl="1"/>
                <a:r>
                  <a:rPr lang="en-IN" dirty="0"/>
                  <a:t>Bits per second </a:t>
                </a:r>
                <a14:m>
                  <m:oMath xmlns:m="http://schemas.openxmlformats.org/officeDocument/2006/math">
                    <m:r>
                      <a:rPr lang="en-IN" b="0" i="1" smtClean="0">
                        <a:latin typeface="Cambria Math" panose="02040503050406030204" pitchFamily="18" charset="0"/>
                      </a:rPr>
                      <m:t>𝑅</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𝑘</m:t>
                        </m:r>
                      </m:num>
                      <m:den>
                        <m:r>
                          <a:rPr lang="en-IN" b="0" i="1" smtClean="0">
                            <a:latin typeface="Cambria Math" panose="02040503050406030204" pitchFamily="18" charset="0"/>
                          </a:rPr>
                          <m:t>𝑇</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d>
                      <m:dPr>
                        <m:ctrlPr>
                          <a:rPr lang="en-IN" b="0" i="1" smtClean="0">
                            <a:latin typeface="Cambria Math" panose="02040503050406030204" pitchFamily="18" charset="0"/>
                          </a:rPr>
                        </m:ctrlPr>
                      </m:dPr>
                      <m:e>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𝑀</m:t>
                            </m:r>
                          </m:e>
                        </m:func>
                      </m:e>
                    </m:d>
                  </m:oMath>
                </a14:m>
                <a:r>
                  <a:rPr lang="en-IN" dirty="0"/>
                  <a:t> bps where </a:t>
                </a:r>
                <a:r>
                  <a:rPr lang="en-IN" i="1" dirty="0"/>
                  <a:t>k</a:t>
                </a:r>
                <a:r>
                  <a:rPr lang="en-IN" dirty="0"/>
                  <a:t> bits identify a symbol from </a:t>
                </a:r>
                <a14:m>
                  <m:oMath xmlns:m="http://schemas.openxmlformats.org/officeDocument/2006/math">
                    <m:r>
                      <a:rPr lang="en-IN" b="0" i="1" smtClean="0">
                        <a:latin typeface="Cambria Math" panose="02040503050406030204" pitchFamily="18" charset="0"/>
                      </a:rPr>
                      <m:t>𝑀</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𝑘</m:t>
                        </m:r>
                      </m:sup>
                    </m:sSup>
                  </m:oMath>
                </a14:m>
                <a:r>
                  <a:rPr lang="en-IN" dirty="0"/>
                  <a:t> symbol alphabet and T is the </a:t>
                </a:r>
                <a:r>
                  <a:rPr lang="en-IN" i="1" dirty="0"/>
                  <a:t>k</a:t>
                </a:r>
                <a:r>
                  <a:rPr lang="en-IN" dirty="0"/>
                  <a:t>-bit symbol duration</a:t>
                </a:r>
              </a:p>
              <a:p>
                <a:pPr lvl="2"/>
                <a:endParaRPr lang="en-IN" dirty="0"/>
              </a:p>
              <a:p>
                <a:pPr lvl="1"/>
                <a:endParaRPr lang="en-IN" dirty="0"/>
              </a:p>
            </p:txBody>
          </p:sp>
        </mc:Choice>
        <mc:Fallback xmlns="">
          <p:sp>
            <p:nvSpPr>
              <p:cNvPr id="6" name="Content Placeholder 2">
                <a:extLst>
                  <a:ext uri="{FF2B5EF4-FFF2-40B4-BE49-F238E27FC236}">
                    <a16:creationId xmlns:a16="http://schemas.microsoft.com/office/drawing/2014/main" id="{5BE28DBC-B435-E54B-0447-10AC342D7A1F}"/>
                  </a:ext>
                </a:extLst>
              </p:cNvPr>
              <p:cNvSpPr txBox="1">
                <a:spLocks noRot="1" noChangeAspect="1" noMove="1" noResize="1" noEditPoints="1" noAdjustHandles="1" noChangeArrowheads="1" noChangeShapeType="1" noTextEdit="1"/>
              </p:cNvSpPr>
              <p:nvPr/>
            </p:nvSpPr>
            <p:spPr>
              <a:xfrm>
                <a:off x="213644" y="550863"/>
                <a:ext cx="5063031" cy="5952594"/>
              </a:xfrm>
              <a:prstGeom prst="rect">
                <a:avLst/>
              </a:prstGeom>
              <a:blipFill>
                <a:blip r:embed="rId3"/>
                <a:stretch>
                  <a:fillRect t="-819" r="-842"/>
                </a:stretch>
              </a:blipFill>
            </p:spPr>
            <p:txBody>
              <a:bodyPr/>
              <a:lstStyle/>
              <a:p>
                <a:r>
                  <a:rPr lang="en-IN">
                    <a:noFill/>
                  </a:rPr>
                  <a:t> </a:t>
                </a:r>
              </a:p>
            </p:txBody>
          </p:sp>
        </mc:Fallback>
      </mc:AlternateContent>
    </p:spTree>
    <p:extLst>
      <p:ext uri="{BB962C8B-B14F-4D97-AF65-F5344CB8AC3E}">
        <p14:creationId xmlns:p14="http://schemas.microsoft.com/office/powerpoint/2010/main" val="45247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BD87-9E8C-3827-5FD3-6EA50AE8B47A}"/>
              </a:ext>
            </a:extLst>
          </p:cNvPr>
          <p:cNvSpPr>
            <a:spLocks noGrp="1"/>
          </p:cNvSpPr>
          <p:nvPr>
            <p:ph type="title"/>
          </p:nvPr>
        </p:nvSpPr>
        <p:spPr/>
        <p:txBody>
          <a:bodyPr/>
          <a:lstStyle/>
          <a:p>
            <a:r>
              <a:rPr lang="en-IN" dirty="0"/>
              <a:t>Orthonormal Basis Sets</a:t>
            </a:r>
          </a:p>
        </p:txBody>
      </p:sp>
      <p:pic>
        <p:nvPicPr>
          <p:cNvPr id="5" name="Content Placeholder 4">
            <a:extLst>
              <a:ext uri="{FF2B5EF4-FFF2-40B4-BE49-F238E27FC236}">
                <a16:creationId xmlns:a16="http://schemas.microsoft.com/office/drawing/2014/main" id="{E88A2978-C7E4-9629-D352-41E6664B5C5A}"/>
              </a:ext>
            </a:extLst>
          </p:cNvPr>
          <p:cNvPicPr>
            <a:picLocks noGrp="1" noChangeAspect="1"/>
          </p:cNvPicPr>
          <p:nvPr>
            <p:ph sz="quarter" idx="10"/>
          </p:nvPr>
        </p:nvPicPr>
        <p:blipFill>
          <a:blip r:embed="rId2"/>
          <a:stretch>
            <a:fillRect/>
          </a:stretch>
        </p:blipFill>
        <p:spPr>
          <a:xfrm>
            <a:off x="2054451" y="550863"/>
            <a:ext cx="7687810" cy="5953125"/>
          </a:xfrm>
        </p:spPr>
      </p:pic>
      <p:sp>
        <p:nvSpPr>
          <p:cNvPr id="6" name="Speech Bubble: Rectangle 5">
            <a:extLst>
              <a:ext uri="{FF2B5EF4-FFF2-40B4-BE49-F238E27FC236}">
                <a16:creationId xmlns:a16="http://schemas.microsoft.com/office/drawing/2014/main" id="{A23D487B-93BD-9464-F48E-D2B7AF44651B}"/>
              </a:ext>
            </a:extLst>
          </p:cNvPr>
          <p:cNvSpPr/>
          <p:nvPr/>
        </p:nvSpPr>
        <p:spPr>
          <a:xfrm>
            <a:off x="8858775" y="5431145"/>
            <a:ext cx="2281805" cy="395735"/>
          </a:xfrm>
          <a:prstGeom prst="wedgeRectCallout">
            <a:avLst>
              <a:gd name="adj1" fmla="val -117861"/>
              <a:gd name="adj2" fmla="val 81326"/>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Signal Constellation</a:t>
            </a:r>
          </a:p>
        </p:txBody>
      </p:sp>
      <p:sp>
        <p:nvSpPr>
          <p:cNvPr id="7" name="Speech Bubble: Rectangle 6">
            <a:extLst>
              <a:ext uri="{FF2B5EF4-FFF2-40B4-BE49-F238E27FC236}">
                <a16:creationId xmlns:a16="http://schemas.microsoft.com/office/drawing/2014/main" id="{F47B3BB8-FBAD-682E-18A3-6BEB1F1E2855}"/>
              </a:ext>
            </a:extLst>
          </p:cNvPr>
          <p:cNvSpPr/>
          <p:nvPr/>
        </p:nvSpPr>
        <p:spPr>
          <a:xfrm>
            <a:off x="1368804" y="5580022"/>
            <a:ext cx="2281805" cy="395735"/>
          </a:xfrm>
          <a:prstGeom prst="wedgeRectCallout">
            <a:avLst>
              <a:gd name="adj1" fmla="val 103830"/>
              <a:gd name="adj2" fmla="val 47408"/>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Signal Constellation</a:t>
            </a:r>
          </a:p>
        </p:txBody>
      </p:sp>
    </p:spTree>
    <p:extLst>
      <p:ext uri="{BB962C8B-B14F-4D97-AF65-F5344CB8AC3E}">
        <p14:creationId xmlns:p14="http://schemas.microsoft.com/office/powerpoint/2010/main" val="185576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6397E-5E56-DC41-BC8E-B24029565292}"/>
              </a:ext>
            </a:extLst>
          </p:cNvPr>
          <p:cNvSpPr>
            <a:spLocks noGrp="1"/>
          </p:cNvSpPr>
          <p:nvPr>
            <p:ph type="title"/>
          </p:nvPr>
        </p:nvSpPr>
        <p:spPr/>
        <p:txBody>
          <a:bodyPr/>
          <a:lstStyle/>
          <a:p>
            <a:r>
              <a:rPr lang="en-IN" dirty="0"/>
              <a:t>Gram Schmidt Procedure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60EA05-FFF1-01CE-A191-C5D524A51695}"/>
                  </a:ext>
                </a:extLst>
              </p:cNvPr>
              <p:cNvSpPr>
                <a:spLocks noGrp="1"/>
              </p:cNvSpPr>
              <p:nvPr>
                <p:ph sz="quarter" idx="10"/>
              </p:nvPr>
            </p:nvSpPr>
            <p:spPr>
              <a:xfrm>
                <a:off x="213644" y="550863"/>
                <a:ext cx="11368755" cy="6135164"/>
              </a:xfrm>
            </p:spPr>
            <p:txBody>
              <a:bodyPr>
                <a:normAutofit fontScale="70000" lnSpcReduction="20000"/>
              </a:bodyPr>
              <a:lstStyle/>
              <a:p>
                <a:r>
                  <a:rPr lang="en-IN" dirty="0"/>
                  <a:t>Let the set of M signals be denoted by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2</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𝑀</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defined over the interval [0,T]</a:t>
                </a:r>
              </a:p>
              <a:p>
                <a:r>
                  <a:rPr lang="en-IN" dirty="0"/>
                  <a:t>Fist basis function is defined by</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num>
                      <m:den>
                        <m:rad>
                          <m:radPr>
                            <m:degHide m:val="on"/>
                            <m:ctrlPr>
                              <a:rPr lang="en-IN" b="0" i="1" smtClean="0">
                                <a:latin typeface="Cambria Math" panose="02040503050406030204" pitchFamily="18" charset="0"/>
                              </a:rPr>
                            </m:ctrlPr>
                          </m:radPr>
                          <m:deg/>
                          <m:e>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1</m:t>
                                </m:r>
                              </m:sub>
                            </m:sSub>
                          </m:e>
                        </m:rad>
                      </m:den>
                    </m:f>
                  </m:oMath>
                </a14:m>
                <a:r>
                  <a:rPr lang="en-IN" dirty="0"/>
                  <a:t> where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1</m:t>
                        </m:r>
                      </m:sub>
                    </m:sSub>
                  </m:oMath>
                </a14:m>
                <a:r>
                  <a:rPr lang="en-IN" dirty="0"/>
                  <a:t> is the energy of the signal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dirty="0"/>
                  <a:t> chosen arbitrarily from the set</a:t>
                </a:r>
              </a:p>
              <a:p>
                <a:r>
                  <a:rPr lang="en-IN" dirty="0"/>
                  <a:t>Then write/represent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as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1</m:t>
                            </m:r>
                          </m:sub>
                        </m:sSub>
                      </m:e>
                    </m:rad>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11</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dirty="0"/>
                  <a:t> where the coefficients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11</m:t>
                        </m:r>
                      </m:sub>
                    </m:sSub>
                    <m:r>
                      <a:rPr lang="en-IN" b="0" i="1" smtClean="0">
                        <a:latin typeface="Cambria Math" panose="02040503050406030204" pitchFamily="18" charset="0"/>
                      </a:rPr>
                      <m:t>=</m:t>
                    </m:r>
                    <m:r>
                      <a:rPr lang="en-IN" b="0" i="1" smtClean="0">
                        <a:latin typeface="Cambria Math" panose="02040503050406030204" pitchFamily="18" charset="0"/>
                      </a:rPr>
                      <m:t>𝑎𝑛𝑑</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dirty="0"/>
                  <a:t> have unit energy</a:t>
                </a:r>
              </a:p>
              <a:p>
                <a:r>
                  <a:rPr lang="en-IN" b="0" dirty="0"/>
                  <a:t>Next</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21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0</m:t>
                        </m:r>
                      </m:sub>
                      <m:sup>
                        <m:r>
                          <a:rPr lang="en-IN" b="0" i="1" smtClean="0">
                            <a:latin typeface="Cambria Math" panose="02040503050406030204" pitchFamily="18" charset="0"/>
                          </a:rPr>
                          <m:t>𝑇</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2</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𝑑𝑡</m:t>
                        </m:r>
                      </m:e>
                    </m:nary>
                  </m:oMath>
                </a14:m>
                <a:endParaRPr lang="en-IN" b="0" dirty="0"/>
              </a:p>
              <a:p>
                <a:r>
                  <a:rPr lang="en-IN" b="0" dirty="0"/>
                  <a:t>Let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2</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b="0" dirty="0"/>
                  <a:t> is a function orthogonal to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b="0" dirty="0"/>
                  <a:t> over the interval [0, T] be defined as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2</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2</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21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r>
                  <a:rPr lang="en-IN" b="0" dirty="0"/>
                  <a:t>Second orthonormal basis function can be defined as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2</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2</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num>
                      <m:den>
                        <m:rad>
                          <m:radPr>
                            <m:degHide m:val="on"/>
                            <m:ctrlPr>
                              <a:rPr lang="en-IN" b="0" i="1" smtClean="0">
                                <a:latin typeface="Cambria Math" panose="02040503050406030204" pitchFamily="18" charset="0"/>
                              </a:rPr>
                            </m:ctrlPr>
                          </m:radPr>
                          <m:deg/>
                          <m:e>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0</m:t>
                                </m:r>
                              </m:sub>
                              <m:sup>
                                <m:r>
                                  <a:rPr lang="en-IN" b="0" i="1" smtClean="0">
                                    <a:latin typeface="Cambria Math" panose="02040503050406030204" pitchFamily="18" charset="0"/>
                                  </a:rPr>
                                  <m:t>𝑇</m:t>
                                </m:r>
                              </m:sup>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𝑔</m:t>
                                    </m:r>
                                  </m:e>
                                  <m:sub>
                                    <m:r>
                                      <a:rPr lang="en-IN" b="0" i="1" smtClean="0">
                                        <a:latin typeface="Cambria Math" panose="02040503050406030204" pitchFamily="18" charset="0"/>
                                      </a:rPr>
                                      <m:t>2</m:t>
                                    </m:r>
                                  </m:sub>
                                  <m:sup>
                                    <m:r>
                                      <a:rPr lang="en-IN" b="0" i="1" smtClean="0">
                                        <a:latin typeface="Cambria Math" panose="02040503050406030204" pitchFamily="18" charset="0"/>
                                      </a:rPr>
                                      <m:t>2</m:t>
                                    </m:r>
                                  </m:sup>
                                </m:sSub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𝑑𝑡</m:t>
                                </m:r>
                              </m:e>
                            </m:nary>
                          </m:e>
                        </m:rad>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2</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21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num>
                      <m:den>
                        <m:rad>
                          <m:radPr>
                            <m:degHide m:val="on"/>
                            <m:ctrlPr>
                              <a:rPr lang="en-IN" b="0" i="1" smtClean="0">
                                <a:latin typeface="Cambria Math" panose="02040503050406030204" pitchFamily="18" charset="0"/>
                              </a:rPr>
                            </m:ctrlPr>
                          </m:radPr>
                          <m:deg/>
                          <m:e>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2</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𝑆</m:t>
                                </m:r>
                              </m:e>
                              <m:sub>
                                <m:r>
                                  <a:rPr lang="en-IN" b="0" i="1" smtClean="0">
                                    <a:latin typeface="Cambria Math" panose="02040503050406030204" pitchFamily="18" charset="0"/>
                                  </a:rPr>
                                  <m:t>21</m:t>
                                </m:r>
                              </m:sub>
                              <m:sup>
                                <m:r>
                                  <a:rPr lang="en-IN" b="0" i="1" smtClean="0">
                                    <a:latin typeface="Cambria Math" panose="02040503050406030204" pitchFamily="18" charset="0"/>
                                  </a:rPr>
                                  <m:t>2</m:t>
                                </m:r>
                              </m:sup>
                            </m:sSubSup>
                          </m:e>
                        </m:rad>
                      </m:den>
                    </m:f>
                  </m:oMath>
                </a14:m>
                <a:endParaRPr lang="en-IN" dirty="0"/>
              </a:p>
              <a:p>
                <a:r>
                  <a:rPr lang="en-IN" dirty="0"/>
                  <a:t>For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𝑡h</m:t>
                        </m:r>
                      </m:sup>
                    </m:sSup>
                  </m:oMath>
                </a14:m>
                <a:r>
                  <a:rPr lang="en-IN" dirty="0"/>
                  <a:t> case</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nary>
                      <m:naryPr>
                        <m:chr m:val="∑"/>
                        <m:limLoc m:val="subSup"/>
                        <m:ctrlPr>
                          <a:rPr lang="en-IN" b="0" i="1" smtClean="0">
                            <a:latin typeface="Cambria Math" panose="02040503050406030204" pitchFamily="18" charset="0"/>
                          </a:rPr>
                        </m:ctrlPr>
                      </m:naryPr>
                      <m:sub>
                        <m:r>
                          <m:rPr>
                            <m:brk m:alnAt="25"/>
                          </m:rPr>
                          <a:rPr lang="en-IN" b="0" i="1" smtClean="0">
                            <a:latin typeface="Cambria Math" panose="02040503050406030204" pitchFamily="18" charset="0"/>
                          </a:rPr>
                          <m:t>𝑗</m:t>
                        </m:r>
                        <m:r>
                          <a:rPr lang="en-IN" b="0" i="1" smtClean="0">
                            <a:latin typeface="Cambria Math" panose="02040503050406030204" pitchFamily="18" charset="0"/>
                          </a:rPr>
                          <m:t>=1</m:t>
                        </m:r>
                      </m:sub>
                      <m:sup>
                        <m:r>
                          <a:rPr lang="en-IN" b="0" i="1" smtClean="0">
                            <a:latin typeface="Cambria Math" panose="02040503050406030204" pitchFamily="18" charset="0"/>
                          </a:rPr>
                          <m:t>𝑖</m:t>
                        </m:r>
                        <m:r>
                          <a:rPr lang="en-IN" b="0" i="1" smtClean="0">
                            <a:latin typeface="Cambria Math" panose="02040503050406030204" pitchFamily="18" charset="0"/>
                          </a:rPr>
                          <m:t>−1</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nary>
                  </m:oMath>
                </a14:m>
                <a:r>
                  <a:rPr lang="en-IN" dirty="0"/>
                  <a:t> </a:t>
                </a:r>
              </a:p>
              <a:p>
                <a:pPr lvl="1"/>
                <a:r>
                  <a:rPr lang="en-IN" dirty="0"/>
                  <a:t>where the coefficients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𝑖𝑗</m:t>
                        </m:r>
                      </m:sub>
                    </m:sSub>
                  </m:oMath>
                </a14:m>
                <a:r>
                  <a:rPr lang="en-IN" dirty="0"/>
                  <a:t> are defined as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nary>
                      <m:naryPr>
                        <m:ctrlPr>
                          <a:rPr lang="en-IN" i="1">
                            <a:latin typeface="Cambria Math" panose="02040503050406030204" pitchFamily="18" charset="0"/>
                          </a:rPr>
                        </m:ctrlPr>
                      </m:naryPr>
                      <m:sub>
                        <m:r>
                          <m:rPr>
                            <m:brk m:alnAt="23"/>
                          </m:rPr>
                          <a:rPr lang="en-IN" i="1">
                            <a:latin typeface="Cambria Math" panose="02040503050406030204" pitchFamily="18" charset="0"/>
                          </a:rPr>
                          <m:t>0</m:t>
                        </m:r>
                      </m:sub>
                      <m:sup>
                        <m:r>
                          <a:rPr lang="en-IN" i="1">
                            <a:latin typeface="Cambria Math" panose="02040503050406030204" pitchFamily="18" charset="0"/>
                          </a:rPr>
                          <m:t>𝑇</m:t>
                        </m:r>
                      </m:sup>
                      <m:e>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b="0" i="1" smtClean="0">
                                <a:latin typeface="Cambria Math" panose="02040503050406030204" pitchFamily="18" charset="0"/>
                              </a:rPr>
                              <m:t>𝑖</m:t>
                            </m:r>
                          </m:sub>
                        </m:sSub>
                        <m:d>
                          <m:dPr>
                            <m:ctrlPr>
                              <a:rPr lang="en-IN" i="1">
                                <a:latin typeface="Cambria Math" panose="02040503050406030204" pitchFamily="18" charset="0"/>
                              </a:rPr>
                            </m:ctrlPr>
                          </m:dPr>
                          <m:e>
                            <m:r>
                              <a:rPr lang="en-IN" i="1">
                                <a:latin typeface="Cambria Math" panose="02040503050406030204" pitchFamily="18" charset="0"/>
                              </a:rPr>
                              <m:t>𝑡</m:t>
                            </m:r>
                          </m:e>
                        </m:d>
                        <m:sSub>
                          <m:sSubPr>
                            <m:ctrlPr>
                              <a:rPr lang="en-IN" i="1" smtClean="0">
                                <a:latin typeface="Cambria Math" panose="02040503050406030204" pitchFamily="18" charset="0"/>
                              </a:rPr>
                            </m:ctrlPr>
                          </m:sSubPr>
                          <m:e>
                            <m:r>
                              <a:rPr lang="en-IN" i="1">
                                <a:latin typeface="Cambria Math" panose="02040503050406030204" pitchFamily="18" charset="0"/>
                              </a:rPr>
                              <m:t>𝜙</m:t>
                            </m:r>
                          </m:e>
                          <m:sub>
                            <m:r>
                              <a:rPr lang="en-IN" b="0" i="1" smtClean="0">
                                <a:latin typeface="Cambria Math" panose="02040503050406030204" pitchFamily="18" charset="0"/>
                              </a:rPr>
                              <m:t>𝑗</m:t>
                            </m:r>
                          </m:sub>
                        </m:sSub>
                        <m:d>
                          <m:dPr>
                            <m:ctrlPr>
                              <a:rPr lang="en-IN" i="1">
                                <a:latin typeface="Cambria Math" panose="02040503050406030204" pitchFamily="18" charset="0"/>
                              </a:rPr>
                            </m:ctrlPr>
                          </m:dPr>
                          <m:e>
                            <m:r>
                              <a:rPr lang="en-IN" i="1">
                                <a:latin typeface="Cambria Math" panose="02040503050406030204" pitchFamily="18" charset="0"/>
                              </a:rPr>
                              <m:t>𝑡</m:t>
                            </m:r>
                          </m:e>
                        </m:d>
                        <m:r>
                          <a:rPr lang="en-IN" i="1">
                            <a:latin typeface="Cambria Math" panose="02040503050406030204" pitchFamily="18" charset="0"/>
                          </a:rPr>
                          <m:t>𝑑𝑡</m:t>
                        </m:r>
                        <m:r>
                          <a:rPr lang="en-IN" b="0" i="1" smtClean="0">
                            <a:latin typeface="Cambria Math" panose="02040503050406030204" pitchFamily="18" charset="0"/>
                          </a:rPr>
                          <m:t> ,    </m:t>
                        </m:r>
                        <m:r>
                          <a:rPr lang="en-IN" b="0" i="1" smtClean="0">
                            <a:latin typeface="Cambria Math" panose="02040503050406030204" pitchFamily="18" charset="0"/>
                          </a:rPr>
                          <m:t>𝑗</m:t>
                        </m:r>
                        <m:r>
                          <a:rPr lang="en-IN" b="0" i="1" smtClean="0">
                            <a:latin typeface="Cambria Math" panose="02040503050406030204" pitchFamily="18" charset="0"/>
                          </a:rPr>
                          <m:t>=1,2,…,(</m:t>
                        </m:r>
                        <m:r>
                          <a:rPr lang="en-IN" b="0" i="1" smtClean="0">
                            <a:latin typeface="Cambria Math" panose="02040503050406030204" pitchFamily="18" charset="0"/>
                          </a:rPr>
                          <m:t>𝑖</m:t>
                        </m:r>
                        <m:r>
                          <a:rPr lang="en-IN" b="0" i="1" smtClean="0">
                            <a:latin typeface="Cambria Math" panose="02040503050406030204" pitchFamily="18" charset="0"/>
                          </a:rPr>
                          <m:t>−1)</m:t>
                        </m:r>
                      </m:e>
                    </m:nary>
                  </m:oMath>
                </a14:m>
                <a:endParaRPr lang="en-IN" dirty="0"/>
              </a:p>
              <a:p>
                <a:r>
                  <a:rPr lang="en-IN" dirty="0"/>
                  <a:t>Set of basis functions that form the orthonormal set can be defined as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num>
                      <m:den>
                        <m:rad>
                          <m:radPr>
                            <m:degHide m:val="on"/>
                            <m:ctrlPr>
                              <a:rPr lang="en-IN" b="0" i="1" smtClean="0">
                                <a:latin typeface="Cambria Math" panose="02040503050406030204" pitchFamily="18" charset="0"/>
                              </a:rPr>
                            </m:ctrlPr>
                          </m:radPr>
                          <m:deg/>
                          <m:e>
                            <m:nary>
                              <m:naryPr>
                                <m:ctrlPr>
                                  <a:rPr lang="en-IN" i="1">
                                    <a:latin typeface="Cambria Math" panose="02040503050406030204" pitchFamily="18" charset="0"/>
                                  </a:rPr>
                                </m:ctrlPr>
                              </m:naryPr>
                              <m:sub>
                                <m:r>
                                  <m:rPr>
                                    <m:brk m:alnAt="23"/>
                                  </m:rPr>
                                  <a:rPr lang="en-IN" i="1">
                                    <a:latin typeface="Cambria Math" panose="02040503050406030204" pitchFamily="18" charset="0"/>
                                  </a:rPr>
                                  <m:t>0</m:t>
                                </m:r>
                              </m:sub>
                              <m:sup>
                                <m:r>
                                  <a:rPr lang="en-IN" i="1">
                                    <a:latin typeface="Cambria Math" panose="02040503050406030204" pitchFamily="18" charset="0"/>
                                  </a:rPr>
                                  <m:t>𝑇</m:t>
                                </m:r>
                              </m:sup>
                              <m:e>
                                <m:sSubSup>
                                  <m:sSubSupPr>
                                    <m:ctrlPr>
                                      <a:rPr lang="en-IN" i="1">
                                        <a:latin typeface="Cambria Math" panose="02040503050406030204" pitchFamily="18" charset="0"/>
                                      </a:rPr>
                                    </m:ctrlPr>
                                  </m:sSubSupPr>
                                  <m:e>
                                    <m:r>
                                      <a:rPr lang="en-IN" i="1">
                                        <a:latin typeface="Cambria Math" panose="02040503050406030204" pitchFamily="18" charset="0"/>
                                      </a:rPr>
                                      <m:t>𝑔</m:t>
                                    </m:r>
                                  </m:e>
                                  <m:sub>
                                    <m:r>
                                      <a:rPr lang="en-IN" b="0" i="1" smtClean="0">
                                        <a:latin typeface="Cambria Math" panose="02040503050406030204" pitchFamily="18" charset="0"/>
                                      </a:rPr>
                                      <m:t>𝑖</m:t>
                                    </m:r>
                                  </m:sub>
                                  <m:sup>
                                    <m:r>
                                      <a:rPr lang="en-IN" i="1">
                                        <a:latin typeface="Cambria Math" panose="02040503050406030204" pitchFamily="18" charset="0"/>
                                      </a:rPr>
                                      <m:t>2</m:t>
                                    </m:r>
                                  </m:sup>
                                </m:sSubSup>
                                <m:d>
                                  <m:dPr>
                                    <m:ctrlPr>
                                      <a:rPr lang="en-IN" i="1">
                                        <a:latin typeface="Cambria Math" panose="02040503050406030204" pitchFamily="18" charset="0"/>
                                      </a:rPr>
                                    </m:ctrlPr>
                                  </m:dPr>
                                  <m:e>
                                    <m:r>
                                      <a:rPr lang="en-IN" i="1">
                                        <a:latin typeface="Cambria Math" panose="02040503050406030204" pitchFamily="18" charset="0"/>
                                      </a:rPr>
                                      <m:t>𝑡</m:t>
                                    </m:r>
                                  </m:e>
                                </m:d>
                                <m:r>
                                  <a:rPr lang="en-IN" i="1">
                                    <a:latin typeface="Cambria Math" panose="02040503050406030204" pitchFamily="18" charset="0"/>
                                  </a:rPr>
                                  <m:t>𝑑𝑡</m:t>
                                </m:r>
                              </m:e>
                            </m:nary>
                          </m:e>
                        </m:rad>
                      </m:den>
                    </m:f>
                    <m:r>
                      <a:rPr lang="en-IN" b="0" i="1" smtClean="0">
                        <a:latin typeface="Cambria Math" panose="02040503050406030204" pitchFamily="18" charset="0"/>
                      </a:rPr>
                      <m:t>  ,    </m:t>
                    </m:r>
                    <m:r>
                      <a:rPr lang="en-IN" b="0" i="1" smtClean="0">
                        <a:latin typeface="Cambria Math" panose="02040503050406030204" pitchFamily="18" charset="0"/>
                      </a:rPr>
                      <m:t>𝑖</m:t>
                    </m:r>
                    <m:r>
                      <a:rPr lang="en-IN" b="0" i="1" smtClean="0">
                        <a:latin typeface="Cambria Math" panose="02040503050406030204" pitchFamily="18" charset="0"/>
                      </a:rPr>
                      <m:t>=1,2,…</m:t>
                    </m:r>
                    <m:r>
                      <a:rPr lang="en-IN" b="0" i="1" smtClean="0">
                        <a:latin typeface="Cambria Math" panose="02040503050406030204" pitchFamily="18" charset="0"/>
                      </a:rPr>
                      <m:t>𝑁</m:t>
                    </m:r>
                  </m:oMath>
                </a14:m>
                <a:endParaRPr lang="en-IN" dirty="0"/>
              </a:p>
              <a:p>
                <a:r>
                  <a:rPr lang="en-IN" dirty="0"/>
                  <a:t>If the signals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2</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𝑀</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form a linearly independent set, then N=M otherwise N&lt;M</a:t>
                </a:r>
              </a:p>
            </p:txBody>
          </p:sp>
        </mc:Choice>
        <mc:Fallback xmlns="">
          <p:sp>
            <p:nvSpPr>
              <p:cNvPr id="3" name="Content Placeholder 2">
                <a:extLst>
                  <a:ext uri="{FF2B5EF4-FFF2-40B4-BE49-F238E27FC236}">
                    <a16:creationId xmlns:a16="http://schemas.microsoft.com/office/drawing/2014/main" id="{D060EA05-FFF1-01CE-A191-C5D524A51695}"/>
                  </a:ext>
                </a:extLst>
              </p:cNvPr>
              <p:cNvSpPr>
                <a:spLocks noGrp="1" noRot="1" noChangeAspect="1" noMove="1" noResize="1" noEditPoints="1" noAdjustHandles="1" noChangeArrowheads="1" noChangeShapeType="1" noTextEdit="1"/>
              </p:cNvSpPr>
              <p:nvPr>
                <p:ph sz="quarter" idx="10"/>
              </p:nvPr>
            </p:nvSpPr>
            <p:spPr>
              <a:xfrm>
                <a:off x="213644" y="550863"/>
                <a:ext cx="11368755" cy="6135164"/>
              </a:xfrm>
              <a:blipFill>
                <a:blip r:embed="rId2"/>
                <a:stretch>
                  <a:fillRect t="-993"/>
                </a:stretch>
              </a:blipFill>
            </p:spPr>
            <p:txBody>
              <a:bodyPr/>
              <a:lstStyle/>
              <a:p>
                <a:r>
                  <a:rPr lang="en-IN">
                    <a:noFill/>
                  </a:rPr>
                  <a:t> </a:t>
                </a:r>
              </a:p>
            </p:txBody>
          </p:sp>
        </mc:Fallback>
      </mc:AlternateContent>
    </p:spTree>
    <p:extLst>
      <p:ext uri="{BB962C8B-B14F-4D97-AF65-F5344CB8AC3E}">
        <p14:creationId xmlns:p14="http://schemas.microsoft.com/office/powerpoint/2010/main" val="50757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5FA70-1AAC-4709-DB01-41232AF373FC}"/>
              </a:ext>
            </a:extLst>
          </p:cNvPr>
          <p:cNvSpPr>
            <a:spLocks noGrp="1"/>
          </p:cNvSpPr>
          <p:nvPr>
            <p:ph type="title"/>
          </p:nvPr>
        </p:nvSpPr>
        <p:spPr/>
        <p:txBody>
          <a:bodyPr/>
          <a:lstStyle/>
          <a:p>
            <a:r>
              <a:rPr lang="en-IN" dirty="0"/>
              <a:t>Useful Random Variables – Discrete RVs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7AAB61-DE5E-774F-EFDD-C01FF64E0E37}"/>
                  </a:ext>
                </a:extLst>
              </p:cNvPr>
              <p:cNvSpPr>
                <a:spLocks noGrp="1"/>
              </p:cNvSpPr>
              <p:nvPr>
                <p:ph sz="quarter" idx="10"/>
              </p:nvPr>
            </p:nvSpPr>
            <p:spPr/>
            <p:txBody>
              <a:bodyPr>
                <a:normAutofit fontScale="85000" lnSpcReduction="10000"/>
              </a:bodyPr>
              <a:lstStyle/>
              <a:p>
                <a:r>
                  <a:rPr lang="en-IN" dirty="0"/>
                  <a:t>Bernoulli RV</a:t>
                </a:r>
              </a:p>
              <a:p>
                <a:pPr lvl="1"/>
                <a:r>
                  <a:rPr lang="en-IN" dirty="0"/>
                  <a:t>Binary valued</a:t>
                </a:r>
              </a:p>
              <a:p>
                <a:pPr lvl="1"/>
                <a14:m>
                  <m:oMath xmlns:m="http://schemas.openxmlformats.org/officeDocument/2006/math">
                    <m:sSub>
                      <m:sSubPr>
                        <m:ctrlPr>
                          <a:rPr lang="en-IN" b="0" i="1" smtClean="0">
                            <a:latin typeface="Cambria Math" panose="02040503050406030204" pitchFamily="18" charset="0"/>
                          </a:rPr>
                        </m:ctrlPr>
                      </m:sSub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𝑝𝑚𝑓</m:t>
                            </m:r>
                            <m:r>
                              <a:rPr lang="en-IN" b="0" i="1" smtClean="0">
                                <a:latin typeface="Cambria Math" panose="02040503050406030204" pitchFamily="18" charset="0"/>
                              </a:rPr>
                              <m:t> −</m:t>
                            </m:r>
                            <m:r>
                              <a:rPr lang="en-IN" b="0" i="1" smtClean="0">
                                <a:latin typeface="Cambria Math" panose="02040503050406030204" pitchFamily="18" charset="0"/>
                              </a:rPr>
                              <m:t>𝐹</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e>
                      <m:sub>
                        <m:r>
                          <a:rPr lang="en-IN" b="0" i="1" smtClean="0">
                            <a:latin typeface="Cambria Math" panose="02040503050406030204" pitchFamily="18" charset="0"/>
                          </a:rPr>
                          <m:t> </m:t>
                        </m:r>
                      </m:sub>
                    </m:sSub>
                    <m:r>
                      <a:rPr lang="en-IN" b="0" i="1" smtClean="0">
                        <a:latin typeface="Cambria Math" panose="02040503050406030204" pitchFamily="18" charset="0"/>
                      </a:rPr>
                      <m:t>=</m:t>
                    </m:r>
                    <m:d>
                      <m:dPr>
                        <m:begChr m:val="{"/>
                        <m:endChr m:val=""/>
                        <m:ctrlPr>
                          <a:rPr lang="en-IN" i="1" smtClean="0">
                            <a:latin typeface="Cambria Math" panose="02040503050406030204" pitchFamily="18" charset="0"/>
                          </a:rPr>
                        </m:ctrlPr>
                      </m:dPr>
                      <m:e>
                        <m:eqArr>
                          <m:eqArrPr>
                            <m:ctrlPr>
                              <a:rPr lang="en-IN" i="1" smtClean="0">
                                <a:latin typeface="Cambria Math" panose="02040503050406030204" pitchFamily="18" charset="0"/>
                              </a:rPr>
                            </m:ctrlPr>
                          </m:eqArrPr>
                          <m:e>
                            <m:r>
                              <a:rPr lang="en-IN" b="0" i="1" smtClean="0">
                                <a:latin typeface="Cambria Math" panose="02040503050406030204" pitchFamily="18" charset="0"/>
                              </a:rPr>
                              <m:t>1, </m:t>
                            </m:r>
                            <m:r>
                              <a:rPr lang="en-IN" b="0" i="1" smtClean="0">
                                <a:latin typeface="Cambria Math" panose="02040503050406030204" pitchFamily="18" charset="0"/>
                              </a:rPr>
                              <m:t>𝑃</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𝑝</m:t>
                            </m:r>
                            <m:r>
                              <a:rPr lang="en-IN" b="0" i="1" smtClean="0">
                                <a:latin typeface="Cambria Math" panose="02040503050406030204" pitchFamily="18" charset="0"/>
                              </a:rPr>
                              <m:t>            </m:t>
                            </m:r>
                          </m:e>
                          <m:e>
                            <m:r>
                              <a:rPr lang="en-IN" b="0" i="1" smtClean="0">
                                <a:latin typeface="Cambria Math" panose="02040503050406030204" pitchFamily="18" charset="0"/>
                              </a:rPr>
                              <m:t>0, </m:t>
                            </m:r>
                            <m:r>
                              <a:rPr lang="en-IN" b="0" i="1" smtClean="0">
                                <a:latin typeface="Cambria Math" panose="02040503050406030204" pitchFamily="18" charset="0"/>
                              </a:rPr>
                              <m:t>𝑃</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=0</m:t>
                                </m:r>
                              </m:e>
                            </m:d>
                            <m:r>
                              <a:rPr lang="en-IN" b="0" i="1" smtClean="0">
                                <a:latin typeface="Cambria Math" panose="02040503050406030204" pitchFamily="18" charset="0"/>
                              </a:rPr>
                              <m:t>=(1−</m:t>
                            </m:r>
                            <m:r>
                              <a:rPr lang="en-IN" b="0" i="1" smtClean="0">
                                <a:latin typeface="Cambria Math" panose="02040503050406030204" pitchFamily="18" charset="0"/>
                              </a:rPr>
                              <m:t>𝑝</m:t>
                            </m:r>
                            <m:r>
                              <a:rPr lang="en-IN" b="0" i="1" smtClean="0">
                                <a:latin typeface="Cambria Math" panose="02040503050406030204" pitchFamily="18" charset="0"/>
                              </a:rPr>
                              <m:t>)</m:t>
                            </m:r>
                          </m:e>
                        </m:eqArr>
                      </m:e>
                    </m:d>
                  </m:oMath>
                </a14:m>
                <a:endParaRPr lang="en-IN" dirty="0"/>
              </a:p>
              <a:p>
                <a:pPr lvl="1"/>
                <a:r>
                  <a:rPr lang="en-IN" dirty="0"/>
                  <a:t>Mean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e>
                    </m:d>
                    <m:r>
                      <a:rPr lang="en-IN" b="0" i="1" smtClean="0">
                        <a:latin typeface="Cambria Math" panose="02040503050406030204" pitchFamily="18" charset="0"/>
                      </a:rPr>
                      <m:t>=</m:t>
                    </m:r>
                    <m:r>
                      <a:rPr lang="en-IN" b="0" i="1" smtClean="0">
                        <a:latin typeface="Cambria Math" panose="02040503050406030204" pitchFamily="18" charset="0"/>
                      </a:rPr>
                      <m:t>𝑃</m:t>
                    </m:r>
                  </m:oMath>
                </a14:m>
                <a:endParaRPr lang="en-IN" b="0" dirty="0"/>
              </a:p>
              <a:p>
                <a:pPr lvl="1"/>
                <a:r>
                  <a:rPr lang="en-IN" dirty="0"/>
                  <a:t>Variance </a:t>
                </a:r>
                <a14:m>
                  <m:oMath xmlns:m="http://schemas.openxmlformats.org/officeDocument/2006/math">
                    <m:r>
                      <a:rPr lang="en-IN" b="0" i="1" smtClean="0">
                        <a:latin typeface="Cambria Math" panose="02040503050406030204" pitchFamily="18" charset="0"/>
                      </a:rPr>
                      <m:t>𝑉𝑎𝑟</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e>
                    </m:d>
                    <m:r>
                      <a:rPr lang="en-IN" b="0" i="1" smtClean="0">
                        <a:latin typeface="Cambria Math" panose="02040503050406030204" pitchFamily="18" charset="0"/>
                      </a:rPr>
                      <m:t>=</m:t>
                    </m:r>
                    <m:r>
                      <a:rPr lang="en-IN" b="0" i="1" smtClean="0">
                        <a:latin typeface="Cambria Math" panose="02040503050406030204" pitchFamily="18" charset="0"/>
                      </a:rPr>
                      <m:t>𝑝</m:t>
                    </m:r>
                    <m:r>
                      <a:rPr lang="en-IN" b="0" i="1" smtClean="0">
                        <a:latin typeface="Cambria Math" panose="02040503050406030204" pitchFamily="18" charset="0"/>
                      </a:rPr>
                      <m:t>(1−</m:t>
                    </m:r>
                    <m:r>
                      <a:rPr lang="en-IN" b="0" i="1" smtClean="0">
                        <a:latin typeface="Cambria Math" panose="02040503050406030204" pitchFamily="18" charset="0"/>
                      </a:rPr>
                      <m:t>𝑝</m:t>
                    </m:r>
                    <m:r>
                      <a:rPr lang="en-IN" b="0" i="1" smtClean="0">
                        <a:latin typeface="Cambria Math" panose="02040503050406030204" pitchFamily="18" charset="0"/>
                      </a:rPr>
                      <m:t>)</m:t>
                    </m:r>
                  </m:oMath>
                </a14:m>
                <a:endParaRPr lang="en-IN" dirty="0"/>
              </a:p>
              <a:p>
                <a:r>
                  <a:rPr lang="en-IN" dirty="0"/>
                  <a:t>Binomial RV</a:t>
                </a:r>
              </a:p>
              <a:p>
                <a:pPr lvl="1"/>
                <a:r>
                  <a:rPr lang="en-US" dirty="0"/>
                  <a:t>A binomial random variable counts how often a particular event occurs (success) in a fixed number of tries or trials</a:t>
                </a:r>
              </a:p>
              <a:p>
                <a:pPr lvl="1"/>
                <a:r>
                  <a:rPr lang="en-US" dirty="0"/>
                  <a:t>Conditions</a:t>
                </a:r>
              </a:p>
              <a:p>
                <a:pPr lvl="2"/>
                <a:r>
                  <a:rPr lang="en-US" dirty="0"/>
                  <a:t>There are a fixed number of trials (a fixed sample size)</a:t>
                </a:r>
              </a:p>
              <a:p>
                <a:pPr lvl="2"/>
                <a:r>
                  <a:rPr lang="en-US" dirty="0"/>
                  <a:t>On each trial, the event of interest either occurs or does not</a:t>
                </a:r>
              </a:p>
              <a:p>
                <a:pPr lvl="2"/>
                <a:r>
                  <a:rPr lang="en-US" dirty="0"/>
                  <a:t>The probability of occurrence (or not) is the same on each trial</a:t>
                </a:r>
              </a:p>
              <a:p>
                <a:pPr lvl="2"/>
                <a:r>
                  <a:rPr lang="en-US" dirty="0"/>
                  <a:t>Trials are independent of one another</a:t>
                </a:r>
              </a:p>
              <a:p>
                <a:pPr lvl="1"/>
                <a:r>
                  <a:rPr lang="en-US" dirty="0"/>
                  <a:t>Notations</a:t>
                </a:r>
              </a:p>
              <a:p>
                <a:pPr lvl="2"/>
                <a14:m>
                  <m:oMath xmlns:m="http://schemas.openxmlformats.org/officeDocument/2006/math">
                    <m:r>
                      <a:rPr lang="en-US" b="0" i="1" smtClean="0">
                        <a:latin typeface="Cambria Math" panose="02040503050406030204" pitchFamily="18" charset="0"/>
                      </a:rPr>
                      <m:t>𝑛</m:t>
                    </m:r>
                  </m:oMath>
                </a14:m>
                <a:r>
                  <a:rPr lang="en-IN" dirty="0"/>
                  <a:t> – number of trials (sample size)</a:t>
                </a:r>
              </a:p>
              <a:p>
                <a:pPr lvl="2"/>
                <a14:m>
                  <m:oMath xmlns:m="http://schemas.openxmlformats.org/officeDocument/2006/math">
                    <m:r>
                      <a:rPr lang="en-IN" b="0" i="1" smtClean="0">
                        <a:latin typeface="Cambria Math" panose="02040503050406030204" pitchFamily="18" charset="0"/>
                      </a:rPr>
                      <m:t>𝑝</m:t>
                    </m:r>
                  </m:oMath>
                </a14:m>
                <a:r>
                  <a:rPr lang="en-IN" dirty="0"/>
                  <a:t> – probability that the event of interest occurs on any one trial</a:t>
                </a:r>
              </a:p>
              <a:p>
                <a:pPr lvl="1"/>
                <a14:m>
                  <m:oMath xmlns:m="http://schemas.openxmlformats.org/officeDocument/2006/math">
                    <m:sSub>
                      <m:sSubPr>
                        <m:ctrlPr>
                          <a:rPr lang="en-IN" b="0" i="1" smtClean="0">
                            <a:latin typeface="Cambria Math" panose="02040503050406030204" pitchFamily="18" charset="0"/>
                          </a:rPr>
                        </m:ctrlPr>
                      </m:sSub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𝑝𝑚𝑓</m:t>
                            </m:r>
                            <m:r>
                              <a:rPr lang="en-IN" b="0" i="1" smtClean="0">
                                <a:latin typeface="Cambria Math" panose="02040503050406030204" pitchFamily="18" charset="0"/>
                              </a:rPr>
                              <m:t> −</m:t>
                            </m:r>
                            <m:r>
                              <a:rPr lang="en-IN" b="0" i="1" smtClean="0">
                                <a:latin typeface="Cambria Math" panose="02040503050406030204" pitchFamily="18" charset="0"/>
                              </a:rPr>
                              <m:t>𝐹</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e>
                      <m:sub>
                        <m:r>
                          <a:rPr lang="en-IN" b="0" i="1" smtClean="0">
                            <a:latin typeface="Cambria Math" panose="02040503050406030204" pitchFamily="18" charset="0"/>
                          </a:rPr>
                          <m:t> </m:t>
                        </m:r>
                      </m:sub>
                    </m:sSub>
                    <m:r>
                      <a:rPr lang="en-IN" b="0" i="1" smtClean="0">
                        <a:latin typeface="Cambria Math" panose="02040503050406030204" pitchFamily="18" charset="0"/>
                      </a:rPr>
                      <m:t>=</m:t>
                    </m:r>
                    <m:d>
                      <m:dPr>
                        <m:begChr m:val="{"/>
                        <m:endChr m:val=""/>
                        <m:ctrlPr>
                          <a:rPr lang="en-IN" i="1" smtClean="0">
                            <a:latin typeface="Cambria Math" panose="02040503050406030204" pitchFamily="18" charset="0"/>
                          </a:rPr>
                        </m:ctrlPr>
                      </m:dPr>
                      <m:e>
                        <m:eqArr>
                          <m:eqArrPr>
                            <m:ctrlPr>
                              <a:rPr lang="en-IN" i="1" smtClean="0">
                                <a:latin typeface="Cambria Math" panose="02040503050406030204" pitchFamily="18" charset="0"/>
                              </a:rPr>
                            </m:ctrlPr>
                          </m:eqArrPr>
                          <m:e>
                            <m:r>
                              <a:rPr lang="en-IN" b="0" i="1" smtClean="0">
                                <a:latin typeface="Cambria Math" panose="02040503050406030204" pitchFamily="18" charset="0"/>
                              </a:rPr>
                              <m:t>1, </m:t>
                            </m:r>
                            <m:r>
                              <a:rPr lang="en-IN" b="0" i="1" smtClean="0">
                                <a:latin typeface="Cambria Math" panose="02040503050406030204" pitchFamily="18" charset="0"/>
                              </a:rPr>
                              <m:t>𝑃</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=1</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sSup>
                                  <m:sSupPr>
                                    <m:ctrlPr>
                                      <a:rPr lang="en-IN" b="0" i="1" smtClean="0">
                                        <a:latin typeface="Cambria Math" panose="02040503050406030204" pitchFamily="18" charset="0"/>
                                      </a:rPr>
                                    </m:ctrlPr>
                                  </m:sSupPr>
                                  <m:e>
                                    <m:r>
                                      <a:rPr lang="en-IN" b="0" i="1" smtClean="0">
                                        <a:latin typeface="Cambria Math" panose="02040503050406030204" pitchFamily="18" charset="0"/>
                                      </a:rPr>
                                      <m:t> </m:t>
                                    </m:r>
                                  </m:e>
                                  <m:sup>
                                    <m:r>
                                      <a:rPr lang="en-IN" b="0" i="1" smtClean="0">
                                        <a:latin typeface="Cambria Math" panose="02040503050406030204" pitchFamily="18" charset="0"/>
                                      </a:rPr>
                                      <m:t>𝑛</m:t>
                                    </m:r>
                                  </m:sup>
                                </m:sSup>
                                <m:r>
                                  <a:rPr lang="en-IN" b="0" i="1" smtClean="0">
                                    <a:latin typeface="Cambria Math" panose="02040503050406030204" pitchFamily="18" charset="0"/>
                                  </a:rPr>
                                  <m:t>𝐶</m:t>
                                </m:r>
                              </m:e>
                              <m:sub>
                                <m:r>
                                  <a:rPr lang="en-IN" b="0" i="1" smtClean="0">
                                    <a:latin typeface="Cambria Math" panose="02040503050406030204" pitchFamily="18" charset="0"/>
                                  </a:rPr>
                                  <m:t>𝑥</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𝑝</m:t>
                                </m:r>
                              </m:e>
                              <m:sup>
                                <m:r>
                                  <a:rPr lang="en-IN" b="0" i="1" smtClean="0">
                                    <a:latin typeface="Cambria Math" panose="02040503050406030204" pitchFamily="18" charset="0"/>
                                  </a:rPr>
                                  <m:t>𝑥</m:t>
                                </m:r>
                              </m:sup>
                            </m:sSup>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1−</m:t>
                                    </m:r>
                                    <m:r>
                                      <a:rPr lang="en-IN" b="0" i="1" smtClean="0">
                                        <a:latin typeface="Cambria Math" panose="02040503050406030204" pitchFamily="18" charset="0"/>
                                      </a:rPr>
                                      <m:t>𝑝</m:t>
                                    </m:r>
                                  </m:e>
                                </m:d>
                              </m:e>
                              <m:sup>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𝑥</m:t>
                                </m:r>
                              </m:sup>
                            </m:sSup>
                          </m:e>
                          <m:e>
                            <m:r>
                              <a:rPr lang="en-IN" b="0" i="1" smtClean="0">
                                <a:latin typeface="Cambria Math" panose="02040503050406030204" pitchFamily="18" charset="0"/>
                              </a:rPr>
                              <m:t>0                                                            </m:t>
                            </m:r>
                          </m:e>
                        </m:eqArr>
                      </m:e>
                    </m:d>
                  </m:oMath>
                </a14:m>
                <a:endParaRPr lang="en-IN" dirty="0"/>
              </a:p>
              <a:p>
                <a:pPr lvl="1"/>
                <a:r>
                  <a:rPr lang="en-IN" dirty="0"/>
                  <a:t>Mean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r>
                      <a:rPr lang="en-IN" b="0" i="1" smtClean="0">
                        <a:latin typeface="Cambria Math" panose="02040503050406030204" pitchFamily="18" charset="0"/>
                      </a:rPr>
                      <m:t>𝑛𝑝</m:t>
                    </m:r>
                  </m:oMath>
                </a14:m>
                <a:endParaRPr lang="en-IN" b="0" dirty="0"/>
              </a:p>
              <a:p>
                <a:pPr lvl="1"/>
                <a:r>
                  <a:rPr lang="en-IN" dirty="0"/>
                  <a:t>Variance </a:t>
                </a:r>
                <a14:m>
                  <m:oMath xmlns:m="http://schemas.openxmlformats.org/officeDocument/2006/math">
                    <m:r>
                      <a:rPr lang="en-IN" b="0" i="1" smtClean="0">
                        <a:latin typeface="Cambria Math" panose="02040503050406030204" pitchFamily="18" charset="0"/>
                      </a:rPr>
                      <m:t>𝑉𝑎𝑟</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e>
                    </m:d>
                    <m:r>
                      <a:rPr lang="en-IN" b="0" i="1" smtClean="0">
                        <a:latin typeface="Cambria Math" panose="02040503050406030204" pitchFamily="18" charset="0"/>
                      </a:rPr>
                      <m:t>=</m:t>
                    </m:r>
                    <m:r>
                      <a:rPr lang="en-IN" b="0" i="1" smtClean="0">
                        <a:latin typeface="Cambria Math" panose="02040503050406030204" pitchFamily="18" charset="0"/>
                      </a:rPr>
                      <m:t>𝑛𝑝</m:t>
                    </m:r>
                    <m:r>
                      <a:rPr lang="en-IN" b="0" i="1" smtClean="0">
                        <a:latin typeface="Cambria Math" panose="02040503050406030204" pitchFamily="18" charset="0"/>
                      </a:rPr>
                      <m:t>(1−</m:t>
                    </m:r>
                    <m:r>
                      <a:rPr lang="en-IN" b="0" i="1" smtClean="0">
                        <a:latin typeface="Cambria Math" panose="02040503050406030204" pitchFamily="18" charset="0"/>
                      </a:rPr>
                      <m:t>𝑝</m:t>
                    </m:r>
                    <m:r>
                      <a:rPr lang="en-IN" b="0" i="1" smtClean="0">
                        <a:latin typeface="Cambria Math" panose="02040503050406030204" pitchFamily="18" charset="0"/>
                      </a:rPr>
                      <m:t>)</m:t>
                    </m:r>
                  </m:oMath>
                </a14:m>
                <a:endParaRPr lang="en-IN" dirty="0"/>
              </a:p>
              <a:p>
                <a:pPr lvl="1"/>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C67AAB61-DE5E-774F-EFDD-C01FF64E0E37}"/>
                  </a:ext>
                </a:extLst>
              </p:cNvPr>
              <p:cNvSpPr>
                <a:spLocks noGrp="1" noRot="1" noChangeAspect="1" noMove="1" noResize="1" noEditPoints="1" noAdjustHandles="1" noChangeArrowheads="1" noChangeShapeType="1" noTextEdit="1"/>
              </p:cNvSpPr>
              <p:nvPr>
                <p:ph sz="quarter" idx="10"/>
              </p:nvPr>
            </p:nvSpPr>
            <p:spPr>
              <a:blipFill>
                <a:blip r:embed="rId2"/>
                <a:stretch>
                  <a:fillRect t="-1024" b="-102"/>
                </a:stretch>
              </a:blipFill>
            </p:spPr>
            <p:txBody>
              <a:bodyPr/>
              <a:lstStyle/>
              <a:p>
                <a:r>
                  <a:rPr lang="en-IN">
                    <a:noFill/>
                  </a:rPr>
                  <a:t> </a:t>
                </a:r>
              </a:p>
            </p:txBody>
          </p:sp>
        </mc:Fallback>
      </mc:AlternateContent>
    </p:spTree>
    <p:extLst>
      <p:ext uri="{BB962C8B-B14F-4D97-AF65-F5344CB8AC3E}">
        <p14:creationId xmlns:p14="http://schemas.microsoft.com/office/powerpoint/2010/main" val="92604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4367-69D5-466E-C7FB-A9AFA059542A}"/>
              </a:ext>
            </a:extLst>
          </p:cNvPr>
          <p:cNvSpPr>
            <a:spLocks noGrp="1"/>
          </p:cNvSpPr>
          <p:nvPr>
            <p:ph type="title"/>
          </p:nvPr>
        </p:nvSpPr>
        <p:spPr/>
        <p:txBody>
          <a:bodyPr/>
          <a:lstStyle/>
          <a:p>
            <a:r>
              <a:rPr lang="en-IN" dirty="0"/>
              <a:t>Useful Random Variables – Continuous RVs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218C1C-4FBB-20B9-A84C-C5D85F1524ED}"/>
                  </a:ext>
                </a:extLst>
              </p:cNvPr>
              <p:cNvSpPr>
                <a:spLocks noGrp="1"/>
              </p:cNvSpPr>
              <p:nvPr>
                <p:ph sz="quarter" idx="10"/>
              </p:nvPr>
            </p:nvSpPr>
            <p:spPr/>
            <p:txBody>
              <a:bodyPr/>
              <a:lstStyle/>
              <a:p>
                <a:r>
                  <a:rPr lang="en-IN" dirty="0"/>
                  <a:t>Uniform RV – Rectangular RV</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𝑋</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𝑙</m:t>
                        </m:r>
                        <m:r>
                          <a:rPr lang="en-IN" b="0" i="1" smtClean="0">
                            <a:latin typeface="Cambria Math" panose="02040503050406030204" pitchFamily="18" charset="0"/>
                          </a:rPr>
                          <m:t>,</m:t>
                        </m:r>
                        <m:r>
                          <a:rPr lang="en-IN" b="0" i="1" smtClean="0">
                            <a:latin typeface="Cambria Math" panose="02040503050406030204" pitchFamily="18" charset="0"/>
                          </a:rPr>
                          <m:t>𝑢</m:t>
                        </m:r>
                      </m:e>
                    </m:d>
                    <m:r>
                      <a:rPr lang="en-IN" b="0" i="1" smtClean="0">
                        <a:latin typeface="Cambria Math" panose="02040503050406030204" pitchFamily="18" charset="0"/>
                      </a:rPr>
                      <m:t>−</m:t>
                    </m:r>
                    <m:r>
                      <a:rPr lang="en-IN" b="0" i="1" smtClean="0">
                        <a:latin typeface="Cambria Math" panose="02040503050406030204" pitchFamily="18" charset="0"/>
                      </a:rPr>
                      <m:t>𝑖𝑛𝑡𝑒𝑟𝑣𝑎𝑙</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𝑙𝑜𝑤𝑒𝑟</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𝑢𝑝𝑝𝑒𝑟</m:t>
                    </m:r>
                  </m:oMath>
                </a14:m>
                <a:endParaRPr lang="en-IN" b="0" dirty="0"/>
              </a:p>
              <a:p>
                <a:pPr lvl="1"/>
                <a:r>
                  <a:rPr lang="en-IN" dirty="0"/>
                  <a:t>PDF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𝑢</m:t>
                                </m:r>
                                <m:r>
                                  <a:rPr lang="en-IN" b="0" i="1" smtClean="0">
                                    <a:latin typeface="Cambria Math" panose="02040503050406030204" pitchFamily="18" charset="0"/>
                                  </a:rPr>
                                  <m:t>−</m:t>
                                </m:r>
                                <m:r>
                                  <a:rPr lang="en-IN" b="0" i="1" smtClean="0">
                                    <a:latin typeface="Cambria Math" panose="02040503050406030204" pitchFamily="18" charset="0"/>
                                  </a:rPr>
                                  <m:t>𝑙</m:t>
                                </m:r>
                              </m:den>
                            </m:f>
                            <m:r>
                              <a:rPr lang="en-IN" b="0" i="1" smtClean="0">
                                <a:latin typeface="Cambria Math" panose="02040503050406030204" pitchFamily="18" charset="0"/>
                              </a:rPr>
                              <m:t>,  </m:t>
                            </m:r>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e>
                          <m:e>
                            <m:r>
                              <a:rPr lang="en-IN" b="0" i="1" smtClean="0">
                                <a:latin typeface="Cambria Math" panose="02040503050406030204" pitchFamily="18" charset="0"/>
                              </a:rPr>
                              <m:t>0,   </m:t>
                            </m:r>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e>
                        </m:eqArr>
                      </m:e>
                    </m:d>
                  </m:oMath>
                </a14:m>
                <a:endParaRPr lang="en-IN" dirty="0"/>
              </a:p>
              <a:p>
                <a:pPr lvl="1"/>
                <a:r>
                  <a:rPr lang="en-IN" dirty="0"/>
                  <a:t>Expected Value / Mean</a:t>
                </a:r>
              </a:p>
              <a:p>
                <a:pPr lvl="2"/>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e>
                    </m:d>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𝑥</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𝑑𝑥</m:t>
                        </m:r>
                        <m:r>
                          <a:rPr lang="en-IN" b="0" i="1" smtClean="0">
                            <a:latin typeface="Cambria Math" panose="02040503050406030204" pitchFamily="18" charset="0"/>
                          </a:rPr>
                          <m:t>=</m:t>
                        </m:r>
                      </m:e>
                    </m:nary>
                  </m:oMath>
                </a14:m>
                <a:r>
                  <a:rPr lang="en-IN" dirty="0"/>
                  <a:t> </a:t>
                </a:r>
                <a14:m>
                  <m:oMath xmlns:m="http://schemas.openxmlformats.org/officeDocument/2006/math">
                    <m:nary>
                      <m:naryPr>
                        <m:ctrlPr>
                          <a:rPr lang="en-IN" i="1">
                            <a:latin typeface="Cambria Math" panose="02040503050406030204" pitchFamily="18" charset="0"/>
                          </a:rPr>
                        </m:ctrlPr>
                      </m:naryPr>
                      <m:sub>
                        <m:r>
                          <m:rPr>
                            <m:brk m:alnAt="23"/>
                          </m:rPr>
                          <a:rPr lang="en-IN" b="0" i="1" smtClean="0">
                            <a:latin typeface="Cambria Math" panose="02040503050406030204" pitchFamily="18" charset="0"/>
                          </a:rPr>
                          <m:t>𝑙</m:t>
                        </m:r>
                      </m:sub>
                      <m:sup>
                        <m:r>
                          <a:rPr lang="en-IN" b="0" i="1" smtClean="0">
                            <a:latin typeface="Cambria Math" panose="02040503050406030204" pitchFamily="18" charset="0"/>
                          </a:rPr>
                          <m:t>𝑢</m:t>
                        </m:r>
                      </m:sup>
                      <m:e>
                        <m:r>
                          <a:rPr lang="en-IN" b="0" i="1" smtClean="0">
                            <a:latin typeface="Cambria Math" panose="02040503050406030204" pitchFamily="18" charset="0"/>
                          </a:rPr>
                          <m:t>𝑥</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m:t>
                            </m:r>
                            <m:r>
                              <a:rPr lang="en-IN" b="0" i="1" smtClean="0">
                                <a:latin typeface="Cambria Math" panose="02040503050406030204" pitchFamily="18" charset="0"/>
                              </a:rPr>
                              <m:t>𝑢</m:t>
                            </m:r>
                            <m:r>
                              <a:rPr lang="en-IN" b="0" i="1"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den>
                        </m:f>
                        <m:r>
                          <a:rPr lang="en-IN" i="1">
                            <a:latin typeface="Cambria Math" panose="02040503050406030204" pitchFamily="18" charset="0"/>
                          </a:rPr>
                          <m:t>𝑑𝑥</m:t>
                        </m:r>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m:t>
                            </m:r>
                            <m:r>
                              <a:rPr lang="en-IN" i="1">
                                <a:latin typeface="Cambria Math" panose="02040503050406030204" pitchFamily="18" charset="0"/>
                              </a:rPr>
                              <m:t>𝑢</m:t>
                            </m:r>
                            <m:r>
                              <a:rPr lang="en-IN" i="1">
                                <a:latin typeface="Cambria Math" panose="02040503050406030204" pitchFamily="18" charset="0"/>
                              </a:rPr>
                              <m:t>−</m:t>
                            </m:r>
                            <m:r>
                              <a:rPr lang="en-IN" i="1">
                                <a:latin typeface="Cambria Math" panose="02040503050406030204" pitchFamily="18" charset="0"/>
                              </a:rPr>
                              <m:t>𝑙</m:t>
                            </m:r>
                            <m:r>
                              <a:rPr lang="en-IN" i="1">
                                <a:latin typeface="Cambria Math" panose="02040503050406030204" pitchFamily="18" charset="0"/>
                              </a:rPr>
                              <m:t>)</m:t>
                            </m:r>
                          </m:den>
                        </m:f>
                      </m:e>
                    </m:nary>
                  </m:oMath>
                </a14:m>
                <a:r>
                  <a:rPr lang="en-IN" dirty="0"/>
                  <a:t> </a:t>
                </a:r>
                <a14:m>
                  <m:oMath xmlns:m="http://schemas.openxmlformats.org/officeDocument/2006/math">
                    <m:nary>
                      <m:naryPr>
                        <m:ctrlPr>
                          <a:rPr lang="en-IN" i="1">
                            <a:latin typeface="Cambria Math" panose="02040503050406030204" pitchFamily="18" charset="0"/>
                          </a:rPr>
                        </m:ctrlPr>
                      </m:naryPr>
                      <m:sub>
                        <m:r>
                          <m:rPr>
                            <m:brk m:alnAt="23"/>
                          </m:rPr>
                          <a:rPr lang="en-IN" i="1">
                            <a:latin typeface="Cambria Math" panose="02040503050406030204" pitchFamily="18" charset="0"/>
                          </a:rPr>
                          <m:t>𝑙</m:t>
                        </m:r>
                      </m:sub>
                      <m:sup>
                        <m:r>
                          <a:rPr lang="en-IN" i="1">
                            <a:latin typeface="Cambria Math" panose="02040503050406030204" pitchFamily="18" charset="0"/>
                          </a:rPr>
                          <m:t>𝑢</m:t>
                        </m:r>
                      </m:sup>
                      <m:e>
                        <m:r>
                          <a:rPr lang="en-IN" i="1">
                            <a:latin typeface="Cambria Math" panose="02040503050406030204" pitchFamily="18" charset="0"/>
                          </a:rPr>
                          <m:t>𝑥𝑑𝑥</m:t>
                        </m:r>
                      </m:e>
                    </m:nary>
                    <m:r>
                      <a:rPr lang="en-IN" b="0"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m:t>
                        </m:r>
                        <m:r>
                          <a:rPr lang="en-IN" i="1">
                            <a:latin typeface="Cambria Math" panose="02040503050406030204" pitchFamily="18" charset="0"/>
                          </a:rPr>
                          <m:t>𝑢</m:t>
                        </m:r>
                        <m:r>
                          <a:rPr lang="en-IN" i="1">
                            <a:latin typeface="Cambria Math" panose="02040503050406030204" pitchFamily="18" charset="0"/>
                          </a:rPr>
                          <m:t>−</m:t>
                        </m:r>
                        <m:r>
                          <a:rPr lang="en-IN" i="1">
                            <a:latin typeface="Cambria Math" panose="02040503050406030204" pitchFamily="18" charset="0"/>
                          </a:rPr>
                          <m:t>𝑙</m:t>
                        </m:r>
                        <m:r>
                          <a:rPr lang="en-IN" i="1">
                            <a:latin typeface="Cambria Math" panose="02040503050406030204" pitchFamily="18" charset="0"/>
                          </a:rPr>
                          <m:t>)</m:t>
                        </m:r>
                      </m:den>
                    </m:f>
                    <m:sSubSup>
                      <m:sSubSupPr>
                        <m:ctrlPr>
                          <a:rPr lang="en-IN" b="0" i="1" smtClean="0">
                            <a:latin typeface="Cambria Math" panose="02040503050406030204" pitchFamily="18" charset="0"/>
                          </a:rPr>
                        </m:ctrlPr>
                      </m:sSubSupPr>
                      <m:e>
                        <m:d>
                          <m:dPr>
                            <m:begChr m:val="["/>
                            <m:endChr m:val="]"/>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2 </m:t>
                                </m:r>
                              </m:sup>
                            </m:sSup>
                          </m:e>
                        </m:d>
                      </m:e>
                      <m:sub>
                        <m:r>
                          <a:rPr lang="en-IN" b="0" i="1" smtClean="0">
                            <a:latin typeface="Cambria Math" panose="02040503050406030204" pitchFamily="18" charset="0"/>
                          </a:rPr>
                          <m:t>𝑙</m:t>
                        </m:r>
                      </m:sub>
                      <m:sup>
                        <m:r>
                          <a:rPr lang="en-IN" b="0" i="1" smtClean="0">
                            <a:latin typeface="Cambria Math" panose="02040503050406030204" pitchFamily="18" charset="0"/>
                          </a:rPr>
                          <m:t>𝑢</m:t>
                        </m:r>
                      </m:sup>
                    </m:sSubSup>
                    <m:r>
                      <a:rPr lang="en-IN" b="0"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m:t>
                        </m:r>
                        <m:r>
                          <a:rPr lang="en-IN" i="1">
                            <a:latin typeface="Cambria Math" panose="02040503050406030204" pitchFamily="18" charset="0"/>
                          </a:rPr>
                          <m:t>𝑢</m:t>
                        </m:r>
                        <m:r>
                          <a:rPr lang="en-IN" i="1">
                            <a:latin typeface="Cambria Math" panose="02040503050406030204" pitchFamily="18" charset="0"/>
                          </a:rPr>
                          <m:t>−</m:t>
                        </m:r>
                        <m:r>
                          <a:rPr lang="en-IN" i="1">
                            <a:latin typeface="Cambria Math" panose="02040503050406030204" pitchFamily="18" charset="0"/>
                          </a:rPr>
                          <m:t>𝑙</m:t>
                        </m:r>
                        <m:r>
                          <a:rPr lang="en-IN" i="1">
                            <a:latin typeface="Cambria Math" panose="02040503050406030204" pitchFamily="18" charset="0"/>
                          </a:rPr>
                          <m:t>)</m:t>
                        </m:r>
                      </m:den>
                    </m:f>
                    <m:sSubSup>
                      <m:sSubSupPr>
                        <m:ctrlPr>
                          <a:rPr lang="en-IN" i="1">
                            <a:latin typeface="Cambria Math" panose="02040503050406030204" pitchFamily="18" charset="0"/>
                          </a:rPr>
                        </m:ctrlPr>
                      </m:sSubSupPr>
                      <m:e>
                        <m:d>
                          <m:dPr>
                            <m:begChr m:val="["/>
                            <m:endChr m:val="]"/>
                            <m:ctrlPr>
                              <a:rPr lang="en-IN" i="1">
                                <a:latin typeface="Cambria Math" panose="02040503050406030204" pitchFamily="18" charset="0"/>
                              </a:rPr>
                            </m:ctrlPr>
                          </m:dPr>
                          <m:e>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𝑢</m:t>
                                </m:r>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𝑙</m:t>
                                </m:r>
                              </m:e>
                              <m:sup>
                                <m:r>
                                  <a:rPr lang="en-IN" b="0" i="1" smtClean="0">
                                    <a:latin typeface="Cambria Math" panose="02040503050406030204" pitchFamily="18" charset="0"/>
                                  </a:rPr>
                                  <m:t>2</m:t>
                                </m:r>
                              </m:sup>
                            </m:sSup>
                            <m:r>
                              <a:rPr lang="en-IN" b="0" i="1" smtClean="0">
                                <a:latin typeface="Cambria Math" panose="02040503050406030204" pitchFamily="18" charset="0"/>
                              </a:rPr>
                              <m:t>)</m:t>
                            </m:r>
                          </m:e>
                        </m:d>
                      </m:e>
                      <m:sub>
                        <m:r>
                          <a:rPr lang="en-IN" b="0" i="1" smtClean="0">
                            <a:latin typeface="Cambria Math" panose="02040503050406030204" pitchFamily="18" charset="0"/>
                          </a:rPr>
                          <m:t> </m:t>
                        </m:r>
                      </m:sub>
                      <m:sup>
                        <m:r>
                          <a:rPr lang="en-IN" b="0" i="1" smtClean="0">
                            <a:latin typeface="Cambria Math" panose="02040503050406030204" pitchFamily="18" charset="0"/>
                          </a:rPr>
                          <m:t> </m:t>
                        </m:r>
                      </m:sup>
                    </m:sSub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𝑢</m:t>
                        </m:r>
                        <m:r>
                          <a:rPr lang="en-IN" b="0" i="1" smtClean="0">
                            <a:latin typeface="Cambria Math" panose="02040503050406030204" pitchFamily="18" charset="0"/>
                          </a:rPr>
                          <m:t>+</m:t>
                        </m:r>
                        <m:r>
                          <a:rPr lang="en-IN" b="0" i="1" smtClean="0">
                            <a:latin typeface="Cambria Math" panose="02040503050406030204" pitchFamily="18" charset="0"/>
                          </a:rPr>
                          <m:t>𝑙</m:t>
                        </m:r>
                      </m:num>
                      <m:den>
                        <m:r>
                          <a:rPr lang="en-IN" b="0" i="1" smtClean="0">
                            <a:latin typeface="Cambria Math" panose="02040503050406030204" pitchFamily="18" charset="0"/>
                          </a:rPr>
                          <m:t>2</m:t>
                        </m:r>
                      </m:den>
                    </m:f>
                  </m:oMath>
                </a14:m>
                <a:endParaRPr lang="en-IN" dirty="0"/>
              </a:p>
              <a:p>
                <a:pPr lvl="1"/>
                <a:r>
                  <a:rPr lang="en-IN" b="0" dirty="0"/>
                  <a:t>Variance</a:t>
                </a:r>
              </a:p>
              <a:p>
                <a:pPr lvl="2"/>
                <a14:m>
                  <m:oMath xmlns:m="http://schemas.openxmlformats.org/officeDocument/2006/math">
                    <m:r>
                      <a:rPr lang="en-IN" b="0" i="1" smtClean="0">
                        <a:latin typeface="Cambria Math" panose="02040503050406030204" pitchFamily="18" charset="0"/>
                      </a:rPr>
                      <m:t>𝑉𝑎𝑟</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𝑋</m:t>
                            </m:r>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𝐸</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e>
                        </m:d>
                      </m:e>
                      <m:sup>
                        <m:r>
                          <a:rPr lang="en-IN" b="0" i="1" smtClean="0">
                            <a:latin typeface="Cambria Math" panose="02040503050406030204" pitchFamily="18" charset="0"/>
                          </a:rPr>
                          <m:t>2</m:t>
                        </m:r>
                      </m:sup>
                    </m:sSup>
                  </m:oMath>
                </a14:m>
                <a:endParaRPr lang="en-IN" b="0" dirty="0"/>
              </a:p>
              <a:p>
                <a:pPr lvl="3"/>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𝑋</m:t>
                            </m:r>
                          </m:e>
                          <m:sup>
                            <m:r>
                              <a:rPr lang="en-IN" b="0" i="1" smtClean="0">
                                <a:latin typeface="Cambria Math" panose="02040503050406030204" pitchFamily="18" charset="0"/>
                              </a:rPr>
                              <m:t>2</m:t>
                            </m:r>
                          </m:sup>
                        </m:sSup>
                      </m:e>
                    </m:d>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𝑑𝑥</m:t>
                        </m:r>
                        <m:r>
                          <a:rPr lang="en-IN" b="0" i="1" smtClean="0">
                            <a:latin typeface="Cambria Math" panose="02040503050406030204" pitchFamily="18" charset="0"/>
                          </a:rPr>
                          <m:t> </m:t>
                        </m:r>
                      </m:e>
                    </m:nary>
                    <m:r>
                      <a:rPr lang="en-IN" b="0" i="1" smtClean="0">
                        <a:latin typeface="Cambria Math" panose="02040503050406030204" pitchFamily="18" charset="0"/>
                      </a:rPr>
                      <m:t>=</m:t>
                    </m:r>
                    <m:nary>
                      <m:naryPr>
                        <m:ctrlPr>
                          <a:rPr lang="en-IN" i="1">
                            <a:latin typeface="Cambria Math" panose="02040503050406030204" pitchFamily="18" charset="0"/>
                          </a:rPr>
                        </m:ctrlPr>
                      </m:naryPr>
                      <m:sub>
                        <m:r>
                          <a:rPr lang="en-IN" b="0" i="1" smtClean="0">
                            <a:latin typeface="Cambria Math" panose="02040503050406030204" pitchFamily="18" charset="0"/>
                          </a:rPr>
                          <m:t>𝑙</m:t>
                        </m:r>
                      </m:sub>
                      <m:sup>
                        <m:r>
                          <a:rPr lang="en-IN" b="0" i="1" smtClean="0">
                            <a:latin typeface="Cambria Math" panose="02040503050406030204" pitchFamily="18" charset="0"/>
                          </a:rPr>
                          <m:t>𝑢</m:t>
                        </m:r>
                      </m:sup>
                      <m:e>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𝑢</m:t>
                            </m:r>
                            <m:r>
                              <a:rPr lang="en-IN" b="0" i="1" smtClean="0">
                                <a:latin typeface="Cambria Math" panose="02040503050406030204" pitchFamily="18" charset="0"/>
                              </a:rPr>
                              <m:t>−</m:t>
                            </m:r>
                            <m:r>
                              <a:rPr lang="en-IN" b="0" i="1" smtClean="0">
                                <a:latin typeface="Cambria Math" panose="02040503050406030204" pitchFamily="18" charset="0"/>
                              </a:rPr>
                              <m:t>𝑙</m:t>
                            </m:r>
                          </m:den>
                        </m:f>
                        <m:r>
                          <a:rPr lang="en-IN" i="1">
                            <a:latin typeface="Cambria Math" panose="02040503050406030204" pitchFamily="18" charset="0"/>
                          </a:rPr>
                          <m:t>𝑑𝑥</m:t>
                        </m:r>
                        <m:r>
                          <a:rPr lang="en-IN" i="1">
                            <a:latin typeface="Cambria Math" panose="02040503050406030204" pitchFamily="18" charset="0"/>
                          </a:rPr>
                          <m:t> </m:t>
                        </m:r>
                      </m:e>
                    </m:nary>
                    <m:r>
                      <a:rPr lang="en-IN" b="0"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𝑢</m:t>
                        </m:r>
                        <m:r>
                          <a:rPr lang="en-IN" i="1">
                            <a:latin typeface="Cambria Math" panose="02040503050406030204" pitchFamily="18" charset="0"/>
                          </a:rPr>
                          <m:t>−</m:t>
                        </m:r>
                        <m:r>
                          <a:rPr lang="en-IN" i="1">
                            <a:latin typeface="Cambria Math" panose="02040503050406030204" pitchFamily="18" charset="0"/>
                          </a:rPr>
                          <m:t>𝑙</m:t>
                        </m:r>
                      </m:den>
                    </m:f>
                    <m:nary>
                      <m:naryPr>
                        <m:ctrlPr>
                          <a:rPr lang="en-IN" i="1" smtClean="0">
                            <a:latin typeface="Cambria Math" panose="02040503050406030204" pitchFamily="18" charset="0"/>
                          </a:rPr>
                        </m:ctrlPr>
                      </m:naryPr>
                      <m:sub>
                        <m:r>
                          <m:rPr>
                            <m:brk m:alnAt="23"/>
                          </m:rPr>
                          <a:rPr lang="en-IN" b="0" i="1" smtClean="0">
                            <a:latin typeface="Cambria Math" panose="02040503050406030204" pitchFamily="18" charset="0"/>
                          </a:rPr>
                          <m:t>𝑙</m:t>
                        </m:r>
                      </m:sub>
                      <m:sup>
                        <m:r>
                          <a:rPr lang="en-IN" b="0" i="1" smtClean="0">
                            <a:latin typeface="Cambria Math" panose="02040503050406030204" pitchFamily="18" charset="0"/>
                          </a:rPr>
                          <m:t>𝑢</m:t>
                        </m:r>
                      </m:sup>
                      <m:e>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r>
                          <a:rPr lang="en-IN" b="0" i="1" smtClean="0">
                            <a:latin typeface="Cambria Math" panose="02040503050406030204" pitchFamily="18" charset="0"/>
                          </a:rPr>
                          <m:t>𝑑𝑥</m:t>
                        </m:r>
                        <m:r>
                          <a:rPr lang="en-IN" b="0" i="1" smtClean="0">
                            <a:latin typeface="Cambria Math" panose="02040503050406030204" pitchFamily="18" charset="0"/>
                          </a:rPr>
                          <m:t> </m:t>
                        </m:r>
                      </m:e>
                    </m:nary>
                    <m:r>
                      <a:rPr lang="en-IN" b="0"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𝑢</m:t>
                        </m:r>
                        <m:r>
                          <a:rPr lang="en-IN" i="1">
                            <a:latin typeface="Cambria Math" panose="02040503050406030204" pitchFamily="18" charset="0"/>
                          </a:rPr>
                          <m:t>−</m:t>
                        </m:r>
                        <m:r>
                          <a:rPr lang="en-IN" i="1">
                            <a:latin typeface="Cambria Math" panose="02040503050406030204" pitchFamily="18" charset="0"/>
                          </a:rPr>
                          <m:t>𝑙</m:t>
                        </m:r>
                      </m:den>
                    </m:f>
                    <m:sSubSup>
                      <m:sSubSupPr>
                        <m:ctrlPr>
                          <a:rPr lang="en-IN" b="0" i="1" smtClean="0">
                            <a:latin typeface="Cambria Math" panose="02040503050406030204" pitchFamily="18" charset="0"/>
                          </a:rPr>
                        </m:ctrlPr>
                      </m:sSubSupPr>
                      <m:e>
                        <m:d>
                          <m:dPr>
                            <m:begChr m:val="["/>
                            <m:endChr m:val="]"/>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0" smtClean="0">
                                    <a:latin typeface="Cambria Math" panose="02040503050406030204" pitchFamily="18" charset="0"/>
                                  </a:rPr>
                                  <m:t>1</m:t>
                                </m:r>
                              </m:num>
                              <m:den>
                                <m:r>
                                  <a:rPr lang="en-IN" b="0" i="0" smtClean="0">
                                    <a:latin typeface="Cambria Math" panose="02040503050406030204" pitchFamily="18" charset="0"/>
                                  </a:rPr>
                                  <m:t>3</m:t>
                                </m:r>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0" smtClean="0">
                                    <a:latin typeface="Cambria Math" panose="02040503050406030204" pitchFamily="18" charset="0"/>
                                  </a:rPr>
                                  <m:t>3</m:t>
                                </m:r>
                              </m:sup>
                            </m:sSup>
                          </m:e>
                        </m:d>
                      </m:e>
                      <m:sub>
                        <m:r>
                          <m:rPr>
                            <m:sty m:val="p"/>
                          </m:rPr>
                          <a:rPr lang="en-IN" b="0" i="0" smtClean="0">
                            <a:latin typeface="Cambria Math" panose="02040503050406030204" pitchFamily="18" charset="0"/>
                          </a:rPr>
                          <m:t>l</m:t>
                        </m:r>
                      </m:sub>
                      <m:sup>
                        <m:r>
                          <m:rPr>
                            <m:sty m:val="p"/>
                          </m:rPr>
                          <a:rPr lang="en-IN" b="0" i="0" smtClean="0">
                            <a:latin typeface="Cambria Math" panose="02040503050406030204" pitchFamily="18" charset="0"/>
                          </a:rPr>
                          <m:t>u</m:t>
                        </m:r>
                      </m:sup>
                    </m:sSubSup>
                    <m:r>
                      <a:rPr lang="en-IN" b="0"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𝑢</m:t>
                        </m:r>
                        <m:r>
                          <a:rPr lang="en-IN" i="1">
                            <a:latin typeface="Cambria Math" panose="02040503050406030204" pitchFamily="18" charset="0"/>
                          </a:rPr>
                          <m:t>−</m:t>
                        </m:r>
                        <m:r>
                          <a:rPr lang="en-IN" i="1">
                            <a:latin typeface="Cambria Math" panose="02040503050406030204" pitchFamily="18" charset="0"/>
                          </a:rPr>
                          <m:t>𝑙</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3</m:t>
                        </m:r>
                      </m:den>
                    </m:f>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𝑢</m:t>
                            </m:r>
                          </m:e>
                          <m:sup>
                            <m:r>
                              <a:rPr lang="en-IN" b="0" i="1" smtClean="0">
                                <a:latin typeface="Cambria Math" panose="02040503050406030204" pitchFamily="18" charset="0"/>
                              </a:rPr>
                              <m:t>3</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𝑙</m:t>
                            </m:r>
                          </m:e>
                          <m:sup>
                            <m:r>
                              <a:rPr lang="en-IN" b="0" i="1" smtClean="0">
                                <a:latin typeface="Cambria Math" panose="02040503050406030204" pitchFamily="18" charset="0"/>
                              </a:rPr>
                              <m:t>3</m:t>
                            </m:r>
                          </m:sup>
                        </m:sSup>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𝑢</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𝑢𝑙</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𝑙</m:t>
                            </m:r>
                          </m:e>
                          <m:sup>
                            <m:r>
                              <a:rPr lang="en-IN" b="0" i="1" smtClean="0">
                                <a:latin typeface="Cambria Math" panose="02040503050406030204" pitchFamily="18" charset="0"/>
                              </a:rPr>
                              <m:t>2</m:t>
                            </m:r>
                          </m:sup>
                        </m:sSup>
                      </m:num>
                      <m:den>
                        <m:r>
                          <a:rPr lang="en-IN" b="0" i="1" smtClean="0">
                            <a:latin typeface="Cambria Math" panose="02040503050406030204" pitchFamily="18" charset="0"/>
                          </a:rPr>
                          <m:t>3</m:t>
                        </m:r>
                      </m:den>
                    </m:f>
                  </m:oMath>
                </a14:m>
                <a:endParaRPr lang="en-IN" b="0" dirty="0"/>
              </a:p>
              <a:p>
                <a:pPr lvl="3"/>
                <a14:m>
                  <m:oMath xmlns:m="http://schemas.openxmlformats.org/officeDocument/2006/math">
                    <m:r>
                      <a:rPr lang="en-IN" b="0" i="1" smtClean="0">
                        <a:latin typeface="Cambria Math" panose="02040503050406030204" pitchFamily="18" charset="0"/>
                      </a:rPr>
                      <m:t>𝐸</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𝑢</m:t>
                                </m:r>
                                <m:r>
                                  <a:rPr lang="en-IN" b="0" i="1" smtClean="0">
                                    <a:latin typeface="Cambria Math" panose="02040503050406030204" pitchFamily="18" charset="0"/>
                                  </a:rPr>
                                  <m:t>+</m:t>
                                </m:r>
                                <m:r>
                                  <a:rPr lang="en-IN" b="0" i="1" smtClean="0">
                                    <a:latin typeface="Cambria Math" panose="02040503050406030204" pitchFamily="18" charset="0"/>
                                  </a:rPr>
                                  <m:t>𝑙</m:t>
                                </m:r>
                              </m:num>
                              <m:den>
                                <m:r>
                                  <a:rPr lang="en-IN" b="0" i="1" smtClean="0">
                                    <a:latin typeface="Cambria Math" panose="02040503050406030204" pitchFamily="18" charset="0"/>
                                  </a:rPr>
                                  <m:t>2</m:t>
                                </m:r>
                              </m:den>
                            </m:f>
                          </m:e>
                        </m:d>
                      </m:e>
                      <m:sup>
                        <m:r>
                          <a:rPr lang="en-IN" b="0" i="1" smtClean="0">
                            <a:latin typeface="Cambria Math" panose="02040503050406030204" pitchFamily="18" charset="0"/>
                          </a:rPr>
                          <m:t>2</m:t>
                        </m:r>
                      </m:sup>
                    </m:sSup>
                  </m:oMath>
                </a14:m>
                <a:endParaRPr lang="en-IN" b="0" dirty="0"/>
              </a:p>
              <a:p>
                <a:pPr lvl="3"/>
                <a14:m>
                  <m:oMath xmlns:m="http://schemas.openxmlformats.org/officeDocument/2006/math">
                    <m:r>
                      <a:rPr lang="en-IN" b="0" i="1" smtClean="0">
                        <a:latin typeface="Cambria Math" panose="02040503050406030204" pitchFamily="18" charset="0"/>
                      </a:rPr>
                      <m:t>𝑉𝑎𝑟</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𝑋</m:t>
                            </m:r>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𝐸</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r>
                  <a:rPr lang="en-IN" dirty="0"/>
                  <a:t> </a:t>
                </a:r>
                <a14:m>
                  <m:oMath xmlns:m="http://schemas.openxmlformats.org/officeDocument/2006/math">
                    <m:f>
                      <m:fPr>
                        <m:ctrlPr>
                          <a:rPr lang="en-IN" i="1">
                            <a:latin typeface="Cambria Math" panose="02040503050406030204" pitchFamily="18" charset="0"/>
                          </a:rPr>
                        </m:ctrlPr>
                      </m:fPr>
                      <m:num>
                        <m:sSup>
                          <m:sSupPr>
                            <m:ctrlPr>
                              <a:rPr lang="en-IN" i="1">
                                <a:latin typeface="Cambria Math" panose="02040503050406030204" pitchFamily="18" charset="0"/>
                              </a:rPr>
                            </m:ctrlPr>
                          </m:sSupPr>
                          <m:e>
                            <m:r>
                              <a:rPr lang="en-IN" i="1">
                                <a:latin typeface="Cambria Math" panose="02040503050406030204" pitchFamily="18" charset="0"/>
                              </a:rPr>
                              <m:t>𝑢</m:t>
                            </m:r>
                          </m:e>
                          <m:sup>
                            <m:r>
                              <a:rPr lang="en-IN" i="1">
                                <a:latin typeface="Cambria Math" panose="02040503050406030204" pitchFamily="18" charset="0"/>
                              </a:rPr>
                              <m:t>2</m:t>
                            </m:r>
                          </m:sup>
                        </m:sSup>
                        <m:r>
                          <a:rPr lang="en-IN" i="1">
                            <a:latin typeface="Cambria Math" panose="02040503050406030204" pitchFamily="18" charset="0"/>
                          </a:rPr>
                          <m:t>+</m:t>
                        </m:r>
                        <m:r>
                          <a:rPr lang="en-IN" i="1">
                            <a:latin typeface="Cambria Math" panose="02040503050406030204" pitchFamily="18" charset="0"/>
                          </a:rPr>
                          <m:t>𝑢𝑙</m:t>
                        </m:r>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𝑙</m:t>
                            </m:r>
                          </m:e>
                          <m:sup>
                            <m:r>
                              <a:rPr lang="en-IN" i="1">
                                <a:latin typeface="Cambria Math" panose="02040503050406030204" pitchFamily="18" charset="0"/>
                              </a:rPr>
                              <m:t>2</m:t>
                            </m:r>
                          </m:sup>
                        </m:sSup>
                      </m:num>
                      <m:den>
                        <m:r>
                          <a:rPr lang="en-IN" i="1">
                            <a:latin typeface="Cambria Math" panose="02040503050406030204" pitchFamily="18" charset="0"/>
                          </a:rPr>
                          <m:t>3</m:t>
                        </m:r>
                      </m:den>
                    </m:f>
                  </m:oMath>
                </a14:m>
                <a:r>
                  <a:rPr lang="en-IN" b="0" dirty="0"/>
                  <a:t> - </a:t>
                </a:r>
                <a14:m>
                  <m:oMath xmlns:m="http://schemas.openxmlformats.org/officeDocument/2006/math">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f>
                              <m:fPr>
                                <m:ctrlPr>
                                  <a:rPr lang="en-IN" i="1">
                                    <a:latin typeface="Cambria Math" panose="02040503050406030204" pitchFamily="18" charset="0"/>
                                  </a:rPr>
                                </m:ctrlPr>
                              </m:fPr>
                              <m:num>
                                <m:r>
                                  <a:rPr lang="en-IN" i="1">
                                    <a:latin typeface="Cambria Math" panose="02040503050406030204" pitchFamily="18" charset="0"/>
                                  </a:rPr>
                                  <m:t>𝑢</m:t>
                                </m:r>
                                <m:r>
                                  <a:rPr lang="en-IN" i="1">
                                    <a:latin typeface="Cambria Math" panose="02040503050406030204" pitchFamily="18" charset="0"/>
                                  </a:rPr>
                                  <m:t>+</m:t>
                                </m:r>
                                <m:r>
                                  <a:rPr lang="en-IN" i="1">
                                    <a:latin typeface="Cambria Math" panose="02040503050406030204" pitchFamily="18" charset="0"/>
                                  </a:rPr>
                                  <m:t>𝑙</m:t>
                                </m:r>
                              </m:num>
                              <m:den>
                                <m:r>
                                  <a:rPr lang="en-IN" i="1">
                                    <a:latin typeface="Cambria Math" panose="02040503050406030204" pitchFamily="18" charset="0"/>
                                  </a:rPr>
                                  <m:t>2</m:t>
                                </m:r>
                              </m:den>
                            </m:f>
                          </m:e>
                        </m:d>
                      </m:e>
                      <m:sup>
                        <m:r>
                          <a:rPr lang="en-IN" i="1">
                            <a:latin typeface="Cambria Math" panose="02040503050406030204" pitchFamily="18" charset="0"/>
                          </a:rPr>
                          <m:t>2</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𝑢</m:t>
                                </m:r>
                                <m:r>
                                  <a:rPr lang="en-IN" b="0" i="1" smtClean="0">
                                    <a:latin typeface="Cambria Math" panose="02040503050406030204" pitchFamily="18" charset="0"/>
                                  </a:rPr>
                                  <m:t>−</m:t>
                                </m:r>
                                <m:r>
                                  <a:rPr lang="en-IN" b="0" i="1" smtClean="0">
                                    <a:latin typeface="Cambria Math" panose="02040503050406030204" pitchFamily="18" charset="0"/>
                                  </a:rPr>
                                  <m:t>𝑙</m:t>
                                </m:r>
                              </m:e>
                            </m:d>
                          </m:e>
                          <m:sup>
                            <m:r>
                              <a:rPr lang="en-IN" b="0" i="1" smtClean="0">
                                <a:latin typeface="Cambria Math" panose="02040503050406030204" pitchFamily="18" charset="0"/>
                              </a:rPr>
                              <m:t>2</m:t>
                            </m:r>
                          </m:sup>
                        </m:sSup>
                      </m:num>
                      <m:den>
                        <m:r>
                          <a:rPr lang="en-IN" b="0" i="1" smtClean="0">
                            <a:latin typeface="Cambria Math" panose="02040503050406030204" pitchFamily="18" charset="0"/>
                          </a:rPr>
                          <m:t>12</m:t>
                        </m:r>
                      </m:den>
                    </m:f>
                  </m:oMath>
                </a14:m>
                <a:endParaRPr lang="en-IN" b="0" dirty="0"/>
              </a:p>
              <a:p>
                <a:pPr lvl="3"/>
                <a:endParaRPr lang="en-IN" dirty="0"/>
              </a:p>
            </p:txBody>
          </p:sp>
        </mc:Choice>
        <mc:Fallback xmlns="">
          <p:sp>
            <p:nvSpPr>
              <p:cNvPr id="3" name="Content Placeholder 2">
                <a:extLst>
                  <a:ext uri="{FF2B5EF4-FFF2-40B4-BE49-F238E27FC236}">
                    <a16:creationId xmlns:a16="http://schemas.microsoft.com/office/drawing/2014/main" id="{61218C1C-4FBB-20B9-A84C-C5D85F1524ED}"/>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199899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FF6F7-EB2F-0BF2-FD31-DC7FD2806CBD}"/>
              </a:ext>
            </a:extLst>
          </p:cNvPr>
          <p:cNvSpPr>
            <a:spLocks noGrp="1"/>
          </p:cNvSpPr>
          <p:nvPr>
            <p:ph type="title"/>
          </p:nvPr>
        </p:nvSpPr>
        <p:spPr/>
        <p:txBody>
          <a:bodyPr/>
          <a:lstStyle/>
          <a:p>
            <a:r>
              <a:rPr lang="en-IN" dirty="0"/>
              <a:t>Useful Random Variables – Continuous RVs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1E626E-9099-D1E0-B03D-11B979B065BA}"/>
                  </a:ext>
                </a:extLst>
              </p:cNvPr>
              <p:cNvSpPr>
                <a:spLocks noGrp="1"/>
              </p:cNvSpPr>
              <p:nvPr>
                <p:ph sz="quarter" idx="10"/>
              </p:nvPr>
            </p:nvSpPr>
            <p:spPr/>
            <p:txBody>
              <a:bodyPr>
                <a:normAutofit fontScale="85000" lnSpcReduction="20000"/>
              </a:bodyPr>
              <a:lstStyle/>
              <a:p>
                <a:r>
                  <a:rPr lang="en-IN" dirty="0"/>
                  <a:t>Gaussian Normal RV - </a:t>
                </a:r>
                <a14:m>
                  <m:oMath xmlns:m="http://schemas.openxmlformats.org/officeDocument/2006/math">
                    <m:r>
                      <a:rPr lang="en-IN" b="0" i="1" smtClean="0">
                        <a:latin typeface="Cambria Math" panose="02040503050406030204" pitchFamily="18" charset="0"/>
                      </a:rPr>
                      <m:t>𝒩</m:t>
                    </m:r>
                    <m:d>
                      <m:dPr>
                        <m:ctrlPr>
                          <a:rPr lang="en-IN" b="0" i="1" smtClean="0">
                            <a:latin typeface="Cambria Math" panose="02040503050406030204" pitchFamily="18" charset="0"/>
                          </a:rPr>
                        </m:ctrlPr>
                      </m:dPr>
                      <m:e>
                        <m:r>
                          <a:rPr lang="en-IN" b="0" i="1" smtClean="0">
                            <a:latin typeface="Cambria Math" panose="02040503050406030204" pitchFamily="18" charset="0"/>
                          </a:rPr>
                          <m:t>𝑚</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e>
                    </m:d>
                  </m:oMath>
                </a14:m>
                <a:endParaRPr lang="en-IN" b="0" dirty="0"/>
              </a:p>
              <a:p>
                <a:pPr lvl="1"/>
                <a:r>
                  <a:rPr lang="en-IN" dirty="0"/>
                  <a:t>PDF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i="1">
                                <a:latin typeface="Cambria Math" panose="02040503050406030204" pitchFamily="18" charset="0"/>
                              </a:rPr>
                              <m:t>2</m:t>
                            </m:r>
                            <m:r>
                              <a:rPr lang="en-IN" i="1">
                                <a:latin typeface="Cambria Math" panose="02040503050406030204" pitchFamily="18" charset="0"/>
                              </a:rPr>
                              <m:t>𝜋</m:t>
                            </m:r>
                            <m:sSup>
                              <m:sSupPr>
                                <m:ctrlPr>
                                  <a:rPr lang="en-IN" i="1">
                                    <a:latin typeface="Cambria Math" panose="02040503050406030204" pitchFamily="18" charset="0"/>
                                  </a:rPr>
                                </m:ctrlPr>
                              </m:sSupPr>
                              <m:e>
                                <m:r>
                                  <a:rPr lang="en-IN" i="1">
                                    <a:latin typeface="Cambria Math" panose="02040503050406030204" pitchFamily="18" charset="0"/>
                                  </a:rPr>
                                  <m:t>𝜎</m:t>
                                </m:r>
                              </m:e>
                              <m:sup>
                                <m:r>
                                  <a:rPr lang="en-IN" i="1">
                                    <a:latin typeface="Cambria Math" panose="02040503050406030204" pitchFamily="18" charset="0"/>
                                  </a:rPr>
                                  <m:t>2</m:t>
                                </m:r>
                              </m:sup>
                            </m:sSup>
                          </m:e>
                        </m:rad>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𝜇</m:t>
                                        </m:r>
                                      </m:e>
                                    </m:d>
                                  </m:e>
                                  <m:sup>
                                    <m:r>
                                      <a:rPr lang="en-IN" b="0" i="1" smtClean="0">
                                        <a:latin typeface="Cambria Math" panose="02040503050406030204" pitchFamily="18" charset="0"/>
                                      </a:rPr>
                                      <m:t>2</m:t>
                                    </m:r>
                                  </m:sup>
                                </m:sSup>
                              </m:num>
                              <m:den>
                                <m:r>
                                  <a:rPr lang="en-IN" b="0" i="1" smtClean="0">
                                    <a:latin typeface="Cambria Math" panose="02040503050406030204" pitchFamily="18" charset="0"/>
                                  </a:rPr>
                                  <m:t>2</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den>
                            </m:f>
                          </m:e>
                        </m:d>
                      </m:sup>
                    </m:sSup>
                  </m:oMath>
                </a14:m>
                <a:endParaRPr lang="en-IN" dirty="0"/>
              </a:p>
              <a:p>
                <a:pPr lvl="1"/>
                <a14:m>
                  <m:oMath xmlns:m="http://schemas.openxmlformats.org/officeDocument/2006/math">
                    <m:r>
                      <a:rPr lang="en-IN" b="0" i="1" smtClean="0">
                        <a:latin typeface="Cambria Math" panose="02040503050406030204" pitchFamily="18" charset="0"/>
                      </a:rPr>
                      <m:t>𝑄</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 </m:t>
                        </m:r>
                      </m:sub>
                    </m:sSub>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𝒩</m:t>
                        </m:r>
                        <m:r>
                          <a:rPr lang="en-IN" b="0" i="1" smtClean="0">
                            <a:latin typeface="Cambria Math" panose="02040503050406030204" pitchFamily="18" charset="0"/>
                          </a:rPr>
                          <m:t>(0,1)&gt;</m:t>
                        </m:r>
                        <m:r>
                          <a:rPr lang="en-IN" b="0" i="1" smtClean="0">
                            <a:latin typeface="Cambria Math" panose="02040503050406030204" pitchFamily="18" charset="0"/>
                          </a:rPr>
                          <m:t>𝑥</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i="1">
                                <a:latin typeface="Cambria Math" panose="02040503050406030204" pitchFamily="18" charset="0"/>
                              </a:rPr>
                              <m:t>2</m:t>
                            </m:r>
                            <m:r>
                              <a:rPr lang="en-IN" i="1">
                                <a:latin typeface="Cambria Math" panose="02040503050406030204" pitchFamily="18" charset="0"/>
                              </a:rPr>
                              <m:t>𝜋</m:t>
                            </m:r>
                          </m:e>
                        </m:rad>
                      </m:den>
                    </m:f>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𝑥</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𝑡</m:t>
                                    </m:r>
                                  </m:e>
                                  <m:sup>
                                    <m:r>
                                      <a:rPr lang="en-IN" b="0" i="1" smtClean="0">
                                        <a:latin typeface="Cambria Math" panose="02040503050406030204" pitchFamily="18" charset="0"/>
                                      </a:rPr>
                                      <m:t>2</m:t>
                                    </m:r>
                                  </m:sup>
                                </m:sSup>
                              </m:num>
                              <m:den>
                                <m:r>
                                  <a:rPr lang="en-IN" b="0" i="1" smtClean="0">
                                    <a:latin typeface="Cambria Math" panose="02040503050406030204" pitchFamily="18" charset="0"/>
                                  </a:rPr>
                                  <m:t>2</m:t>
                                </m:r>
                              </m:den>
                            </m:f>
                            <m:r>
                              <a:rPr lang="en-IN" b="0" i="1" smtClean="0">
                                <a:latin typeface="Cambria Math" panose="02040503050406030204" pitchFamily="18" charset="0"/>
                              </a:rPr>
                              <m:t>)</m:t>
                            </m:r>
                          </m:sup>
                        </m:sSup>
                        <m:r>
                          <a:rPr lang="en-IN" b="0" i="1" smtClean="0">
                            <a:latin typeface="Cambria Math" panose="02040503050406030204" pitchFamily="18" charset="0"/>
                          </a:rPr>
                          <m:t>𝑑𝑡</m:t>
                        </m:r>
                      </m:e>
                    </m:nary>
                  </m:oMath>
                </a14:m>
                <a:endParaRPr lang="en-IN" b="0" dirty="0"/>
              </a:p>
              <a:p>
                <a:pPr lvl="1"/>
                <a:r>
                  <a:rPr lang="en-IN" dirty="0"/>
                  <a:t>CDF of Gaussian normal variable</a:t>
                </a:r>
              </a:p>
              <a:p>
                <a:pPr lvl="2"/>
                <a14:m>
                  <m:oMath xmlns:m="http://schemas.openxmlformats.org/officeDocument/2006/math">
                    <m:r>
                      <a:rPr lang="en-IN" b="0" i="1" smtClean="0">
                        <a:latin typeface="Cambria Math" panose="02040503050406030204" pitchFamily="18" charset="0"/>
                      </a:rPr>
                      <m:t>𝐹</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r>
                                  <a:rPr lang="en-IN" b="0" i="1" smtClean="0">
                                    <a:latin typeface="Cambria Math" panose="02040503050406030204" pitchFamily="18" charset="0"/>
                                  </a:rPr>
                                  <m:t>𝜋</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e>
                            </m:rad>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𝑚</m:t>
                                            </m:r>
                                          </m:e>
                                        </m:d>
                                      </m:e>
                                      <m:sup>
                                        <m:r>
                                          <a:rPr lang="en-IN" b="0" i="1" smtClean="0">
                                            <a:latin typeface="Cambria Math" panose="02040503050406030204" pitchFamily="18" charset="0"/>
                                          </a:rPr>
                                          <m:t>2</m:t>
                                        </m:r>
                                      </m:sup>
                                    </m:sSup>
                                  </m:num>
                                  <m:den>
                                    <m:r>
                                      <a:rPr lang="en-IN" b="0" i="1" smtClean="0">
                                        <a:latin typeface="Cambria Math" panose="02040503050406030204" pitchFamily="18" charset="0"/>
                                      </a:rPr>
                                      <m:t>2</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den>
                                </m:f>
                              </m:e>
                            </m:d>
                          </m:sup>
                        </m:sSup>
                        <m:r>
                          <a:rPr lang="en-IN" b="0" i="1" smtClean="0">
                            <a:latin typeface="Cambria Math" panose="02040503050406030204" pitchFamily="18" charset="0"/>
                          </a:rPr>
                          <m:t> </m:t>
                        </m:r>
                        <m:r>
                          <a:rPr lang="en-IN" b="0" i="1" smtClean="0">
                            <a:latin typeface="Cambria Math" panose="02040503050406030204" pitchFamily="18" charset="0"/>
                          </a:rPr>
                          <m:t>𝑑𝑡</m:t>
                        </m:r>
                      </m:e>
                    </m:nary>
                    <m:r>
                      <a:rPr lang="en-IN" b="0" i="1" smtClean="0">
                        <a:latin typeface="Cambria Math" panose="02040503050406030204" pitchFamily="18" charset="0"/>
                      </a:rPr>
                      <m:t>=1−</m:t>
                    </m:r>
                    <m:nary>
                      <m:naryPr>
                        <m:ctrlPr>
                          <a:rPr lang="en-IN" i="1">
                            <a:latin typeface="Cambria Math" panose="02040503050406030204" pitchFamily="18" charset="0"/>
                          </a:rPr>
                        </m:ctrlPr>
                      </m:naryPr>
                      <m:sub>
                        <m:r>
                          <m:rPr>
                            <m:brk m:alnAt="23"/>
                          </m:rPr>
                          <a:rPr lang="en-IN" b="0" i="1" smtClean="0">
                            <a:latin typeface="Cambria Math" panose="02040503050406030204" pitchFamily="18" charset="0"/>
                          </a:rPr>
                          <m:t>𝑥</m:t>
                        </m:r>
                      </m:sub>
                      <m:sup>
                        <m:r>
                          <a:rPr lang="en-IN" i="1">
                            <a:latin typeface="Cambria Math" panose="02040503050406030204" pitchFamily="18" charset="0"/>
                          </a:rPr>
                          <m:t>∞</m:t>
                        </m:r>
                      </m:sup>
                      <m:e>
                        <m:f>
                          <m:fPr>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2</m:t>
                                </m:r>
                                <m:r>
                                  <a:rPr lang="en-IN" i="1">
                                    <a:latin typeface="Cambria Math" panose="02040503050406030204" pitchFamily="18" charset="0"/>
                                  </a:rPr>
                                  <m:t>𝜋</m:t>
                                </m:r>
                                <m:sSup>
                                  <m:sSupPr>
                                    <m:ctrlPr>
                                      <a:rPr lang="en-IN" i="1">
                                        <a:latin typeface="Cambria Math" panose="02040503050406030204" pitchFamily="18" charset="0"/>
                                      </a:rPr>
                                    </m:ctrlPr>
                                  </m:sSupPr>
                                  <m:e>
                                    <m:r>
                                      <a:rPr lang="en-IN" i="1">
                                        <a:latin typeface="Cambria Math" panose="02040503050406030204" pitchFamily="18" charset="0"/>
                                      </a:rPr>
                                      <m:t>𝜎</m:t>
                                    </m:r>
                                  </m:e>
                                  <m:sup>
                                    <m:r>
                                      <a:rPr lang="en-IN" i="1">
                                        <a:latin typeface="Cambria Math" panose="02040503050406030204" pitchFamily="18" charset="0"/>
                                      </a:rPr>
                                      <m:t>2</m:t>
                                    </m:r>
                                  </m:sup>
                                </m:sSup>
                              </m:e>
                            </m:rad>
                          </m:den>
                        </m:f>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m:t>
                            </m:r>
                            <m:d>
                              <m:dPr>
                                <m:ctrlPr>
                                  <a:rPr lang="en-IN" i="1">
                                    <a:latin typeface="Cambria Math" panose="02040503050406030204" pitchFamily="18" charset="0"/>
                                  </a:rPr>
                                </m:ctrlPr>
                              </m:dPr>
                              <m:e>
                                <m:f>
                                  <m:fPr>
                                    <m:ctrlPr>
                                      <a:rPr lang="en-IN" i="1">
                                        <a:latin typeface="Cambria Math" panose="02040503050406030204" pitchFamily="18" charset="0"/>
                                      </a:rPr>
                                    </m:ctrlPr>
                                  </m:fPr>
                                  <m:num>
                                    <m:sSup>
                                      <m:sSupPr>
                                        <m:ctrlPr>
                                          <a:rPr lang="en-IN" i="1">
                                            <a:latin typeface="Cambria Math" panose="02040503050406030204" pitchFamily="18" charset="0"/>
                                          </a:rPr>
                                        </m:ctrlPr>
                                      </m:sSupPr>
                                      <m:e>
                                        <m:d>
                                          <m:dPr>
                                            <m:ctrlPr>
                                              <a:rPr lang="en-IN" i="1">
                                                <a:latin typeface="Cambria Math" panose="02040503050406030204" pitchFamily="18" charset="0"/>
                                              </a:rPr>
                                            </m:ctrlPr>
                                          </m:dPr>
                                          <m:e>
                                            <m:r>
                                              <a:rPr lang="en-IN" i="1">
                                                <a:latin typeface="Cambria Math" panose="02040503050406030204" pitchFamily="18" charset="0"/>
                                              </a:rPr>
                                              <m:t>𝑡</m:t>
                                            </m:r>
                                            <m:r>
                                              <a:rPr lang="en-IN" i="1">
                                                <a:latin typeface="Cambria Math" panose="02040503050406030204" pitchFamily="18" charset="0"/>
                                              </a:rPr>
                                              <m:t>−</m:t>
                                            </m:r>
                                            <m:r>
                                              <a:rPr lang="en-IN" i="1">
                                                <a:latin typeface="Cambria Math" panose="02040503050406030204" pitchFamily="18" charset="0"/>
                                              </a:rPr>
                                              <m:t>𝑚</m:t>
                                            </m:r>
                                          </m:e>
                                        </m:d>
                                      </m:e>
                                      <m:sup>
                                        <m:r>
                                          <a:rPr lang="en-IN" i="1">
                                            <a:latin typeface="Cambria Math" panose="02040503050406030204" pitchFamily="18" charset="0"/>
                                          </a:rPr>
                                          <m:t>2</m:t>
                                        </m:r>
                                      </m:sup>
                                    </m:sSup>
                                  </m:num>
                                  <m:den>
                                    <m:r>
                                      <a:rPr lang="en-IN" i="1">
                                        <a:latin typeface="Cambria Math" panose="02040503050406030204" pitchFamily="18" charset="0"/>
                                      </a:rPr>
                                      <m:t>2</m:t>
                                    </m:r>
                                    <m:sSup>
                                      <m:sSupPr>
                                        <m:ctrlPr>
                                          <a:rPr lang="en-IN" i="1">
                                            <a:latin typeface="Cambria Math" panose="02040503050406030204" pitchFamily="18" charset="0"/>
                                          </a:rPr>
                                        </m:ctrlPr>
                                      </m:sSupPr>
                                      <m:e>
                                        <m:r>
                                          <a:rPr lang="en-IN" i="1">
                                            <a:latin typeface="Cambria Math" panose="02040503050406030204" pitchFamily="18" charset="0"/>
                                          </a:rPr>
                                          <m:t>𝜎</m:t>
                                        </m:r>
                                      </m:e>
                                      <m:sup>
                                        <m:r>
                                          <a:rPr lang="en-IN" i="1">
                                            <a:latin typeface="Cambria Math" panose="02040503050406030204" pitchFamily="18" charset="0"/>
                                          </a:rPr>
                                          <m:t>2</m:t>
                                        </m:r>
                                      </m:sup>
                                    </m:sSup>
                                  </m:den>
                                </m:f>
                              </m:e>
                            </m:d>
                          </m:sup>
                        </m:sSup>
                        <m:r>
                          <a:rPr lang="en-IN" i="1">
                            <a:latin typeface="Cambria Math" panose="02040503050406030204" pitchFamily="18" charset="0"/>
                          </a:rPr>
                          <m:t> </m:t>
                        </m:r>
                        <m:r>
                          <a:rPr lang="en-IN" i="1">
                            <a:latin typeface="Cambria Math" panose="02040503050406030204" pitchFamily="18" charset="0"/>
                          </a:rPr>
                          <m:t>𝑑𝑡</m:t>
                        </m:r>
                      </m:e>
                    </m:nary>
                    <m:r>
                      <a:rPr lang="en-IN" b="0" i="1" smtClean="0">
                        <a:latin typeface="Cambria Math" panose="02040503050406030204" pitchFamily="18" charset="0"/>
                      </a:rPr>
                      <m:t>=</m:t>
                    </m:r>
                    <m:nary>
                      <m:naryPr>
                        <m:ctrlPr>
                          <a:rPr lang="en-IN" i="1">
                            <a:latin typeface="Cambria Math" panose="02040503050406030204" pitchFamily="18" charset="0"/>
                          </a:rPr>
                        </m:ctrlPr>
                      </m:naryPr>
                      <m:sub>
                        <m:f>
                          <m:fPr>
                            <m:ctrlPr>
                              <a:rPr lang="en-IN" b="0" i="1" smtClean="0">
                                <a:latin typeface="Cambria Math" panose="02040503050406030204" pitchFamily="18" charset="0"/>
                              </a:rPr>
                            </m:ctrlPr>
                          </m:fPr>
                          <m:num>
                            <m:r>
                              <m:rPr>
                                <m:brk m:alnAt="23"/>
                              </m:rP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𝑚</m:t>
                            </m:r>
                          </m:num>
                          <m:den>
                            <m:r>
                              <a:rPr lang="en-IN" b="0" i="1" smtClean="0">
                                <a:latin typeface="Cambria Math" panose="02040503050406030204" pitchFamily="18" charset="0"/>
                              </a:rPr>
                              <m:t>𝜎</m:t>
                            </m:r>
                          </m:den>
                        </m:f>
                      </m:sub>
                      <m:sup>
                        <m:r>
                          <a:rPr lang="en-IN" i="1">
                            <a:latin typeface="Cambria Math" panose="02040503050406030204" pitchFamily="18" charset="0"/>
                          </a:rPr>
                          <m:t>∞</m:t>
                        </m:r>
                      </m:sup>
                      <m:e>
                        <m:f>
                          <m:fPr>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2</m:t>
                                </m:r>
                                <m:r>
                                  <a:rPr lang="en-IN" i="1">
                                    <a:latin typeface="Cambria Math" panose="02040503050406030204" pitchFamily="18" charset="0"/>
                                  </a:rPr>
                                  <m:t>𝜋</m:t>
                                </m:r>
                              </m:e>
                            </m:rad>
                          </m:den>
                        </m:f>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m:t>
                            </m:r>
                            <m:d>
                              <m:dPr>
                                <m:ctrlPr>
                                  <a:rPr lang="en-IN" i="1">
                                    <a:latin typeface="Cambria Math" panose="02040503050406030204" pitchFamily="18" charset="0"/>
                                  </a:rPr>
                                </m:ctrlPr>
                              </m:dPr>
                              <m:e>
                                <m:f>
                                  <m:fPr>
                                    <m:ctrlPr>
                                      <a:rPr lang="en-IN" i="1">
                                        <a:latin typeface="Cambria Math" panose="02040503050406030204" pitchFamily="18" charset="0"/>
                                      </a:rPr>
                                    </m:ctrlPr>
                                  </m:fPr>
                                  <m:num>
                                    <m:sSup>
                                      <m:sSupPr>
                                        <m:ctrlPr>
                                          <a:rPr lang="en-IN" i="1">
                                            <a:latin typeface="Cambria Math" panose="02040503050406030204" pitchFamily="18" charset="0"/>
                                          </a:rPr>
                                        </m:ctrlPr>
                                      </m:sSupPr>
                                      <m:e>
                                        <m:r>
                                          <a:rPr lang="en-IN" b="0" i="1" smtClean="0">
                                            <a:latin typeface="Cambria Math" panose="02040503050406030204" pitchFamily="18" charset="0"/>
                                          </a:rPr>
                                          <m:t>𝑢</m:t>
                                        </m:r>
                                      </m:e>
                                      <m:sup>
                                        <m:r>
                                          <a:rPr lang="en-IN" i="1">
                                            <a:latin typeface="Cambria Math" panose="02040503050406030204" pitchFamily="18" charset="0"/>
                                          </a:rPr>
                                          <m:t>2</m:t>
                                        </m:r>
                                      </m:sup>
                                    </m:sSup>
                                  </m:num>
                                  <m:den>
                                    <m:r>
                                      <a:rPr lang="en-IN" i="1">
                                        <a:latin typeface="Cambria Math" panose="02040503050406030204" pitchFamily="18" charset="0"/>
                                      </a:rPr>
                                      <m:t>2</m:t>
                                    </m:r>
                                  </m:den>
                                </m:f>
                              </m:e>
                            </m:d>
                          </m:sup>
                        </m:sSup>
                        <m:r>
                          <a:rPr lang="en-IN" i="1">
                            <a:latin typeface="Cambria Math" panose="02040503050406030204" pitchFamily="18" charset="0"/>
                          </a:rPr>
                          <m:t> </m:t>
                        </m:r>
                        <m:r>
                          <a:rPr lang="en-IN" i="1">
                            <a:latin typeface="Cambria Math" panose="02040503050406030204" pitchFamily="18" charset="0"/>
                          </a:rPr>
                          <m:t>𝑑𝑢</m:t>
                        </m:r>
                      </m:e>
                    </m:nary>
                    <m:r>
                      <a:rPr lang="en-IN" b="0" i="1" smtClean="0">
                        <a:latin typeface="Cambria Math" panose="02040503050406030204" pitchFamily="18" charset="0"/>
                      </a:rPr>
                      <m:t>=1−</m:t>
                    </m:r>
                    <m:r>
                      <a:rPr lang="en-IN" b="0" i="1" smtClean="0">
                        <a:latin typeface="Cambria Math" panose="02040503050406030204" pitchFamily="18" charset="0"/>
                      </a:rPr>
                      <m:t>𝑄</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𝑚</m:t>
                        </m:r>
                      </m:num>
                      <m:den>
                        <m:r>
                          <a:rPr lang="en-IN" b="0" i="1" smtClean="0">
                            <a:latin typeface="Cambria Math" panose="02040503050406030204" pitchFamily="18" charset="0"/>
                          </a:rPr>
                          <m:t>𝜎</m:t>
                        </m:r>
                      </m:den>
                    </m:f>
                    <m:r>
                      <a:rPr lang="en-IN" b="0" i="1" smtClean="0">
                        <a:latin typeface="Cambria Math" panose="02040503050406030204" pitchFamily="18" charset="0"/>
                      </a:rPr>
                      <m:t>)</m:t>
                    </m:r>
                  </m:oMath>
                </a14:m>
                <a:endParaRPr lang="en-IN" dirty="0"/>
              </a:p>
              <a:p>
                <a:r>
                  <a:rPr lang="en-IN" dirty="0"/>
                  <a:t>Rayleigh RV</a:t>
                </a:r>
              </a:p>
              <a:p>
                <a:pPr lvl="1"/>
                <a:r>
                  <a:rPr lang="en-IN" dirty="0"/>
                  <a:t>Used for describing fading phenomenon</a:t>
                </a:r>
              </a:p>
              <a:p>
                <a:pPr lvl="1"/>
                <a:r>
                  <a:rPr lang="en-IN" dirty="0"/>
                  <a:t>If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oMath>
                </a14:m>
                <a:r>
                  <a:rPr lang="en-IN" dirty="0"/>
                  <a:t> are two independent identically distributed Gaussian RVs distributed according to </a:t>
                </a:r>
                <a14:m>
                  <m:oMath xmlns:m="http://schemas.openxmlformats.org/officeDocument/2006/math">
                    <m:r>
                      <a:rPr lang="en-IN" b="0" i="1" smtClean="0">
                        <a:latin typeface="Cambria Math" panose="02040503050406030204" pitchFamily="18" charset="0"/>
                      </a:rPr>
                      <m:t>𝒩</m:t>
                    </m:r>
                    <m:d>
                      <m:dPr>
                        <m:ctrlPr>
                          <a:rPr lang="en-IN" b="0" i="1" smtClean="0">
                            <a:latin typeface="Cambria Math" panose="02040503050406030204" pitchFamily="18" charset="0"/>
                          </a:rPr>
                        </m:ctrlPr>
                      </m:dPr>
                      <m:e>
                        <m:r>
                          <a:rPr lang="en-IN" b="0" i="1" smtClean="0">
                            <a:latin typeface="Cambria Math" panose="02040503050406030204" pitchFamily="18" charset="0"/>
                          </a:rPr>
                          <m:t>0,</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e>
                    </m:d>
                  </m:oMath>
                </a14:m>
                <a:r>
                  <a:rPr lang="en-IN" dirty="0"/>
                  <a:t>, then Rayleigh RV </a:t>
                </a:r>
                <a14:m>
                  <m:oMath xmlns:m="http://schemas.openxmlformats.org/officeDocument/2006/math">
                    <m:r>
                      <a:rPr lang="en-IN" b="0" i="1" smtClean="0">
                        <a:latin typeface="Cambria Math" panose="02040503050406030204" pitchFamily="18" charset="0"/>
                      </a:rPr>
                      <m:t>𝑋</m:t>
                    </m:r>
                  </m:oMath>
                </a14:m>
                <a:r>
                  <a:rPr lang="en-IN" dirty="0"/>
                  <a:t> is</a:t>
                </a:r>
              </a:p>
              <a:p>
                <a:pPr lvl="2"/>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𝑥</m:t>
                            </m:r>
                          </m:e>
                          <m:sub>
                            <m:r>
                              <a:rPr lang="en-IN" b="0" i="1" smtClean="0">
                                <a:latin typeface="Cambria Math" panose="02040503050406030204" pitchFamily="18" charset="0"/>
                              </a:rPr>
                              <m:t>1</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𝑥</m:t>
                            </m:r>
                          </m:e>
                          <m:sub>
                            <m:r>
                              <a:rPr lang="en-IN" b="0" i="1" smtClean="0">
                                <a:latin typeface="Cambria Math" panose="02040503050406030204" pitchFamily="18" charset="0"/>
                              </a:rPr>
                              <m:t>2</m:t>
                            </m:r>
                          </m:sub>
                          <m:sup>
                            <m:r>
                              <a:rPr lang="en-IN" b="0" i="1" smtClean="0">
                                <a:latin typeface="Cambria Math" panose="02040503050406030204" pitchFamily="18" charset="0"/>
                              </a:rPr>
                              <m:t>2</m:t>
                            </m:r>
                          </m:sup>
                        </m:sSubSup>
                      </m:e>
                    </m:rad>
                  </m:oMath>
                </a14:m>
                <a:endParaRPr lang="en-IN" dirty="0"/>
              </a:p>
              <a:p>
                <a:pPr lvl="1"/>
                <a:r>
                  <a:rPr lang="en-IN" dirty="0"/>
                  <a:t>PDF</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f>
                              <m:fPr>
                                <m:ctrlPr>
                                  <a:rPr lang="en-IN" b="0" i="1" smtClean="0">
                                    <a:latin typeface="Cambria Math" panose="02040503050406030204" pitchFamily="18" charset="0"/>
                                  </a:rPr>
                                </m:ctrlPr>
                              </m:fPr>
                              <m:num>
                                <m:r>
                                  <a:rPr lang="en-IN" b="0" i="1" smtClean="0">
                                    <a:latin typeface="Cambria Math" panose="02040503050406030204" pitchFamily="18" charset="0"/>
                                  </a:rPr>
                                  <m:t>𝑥</m:t>
                                </m:r>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num>
                                  <m:den>
                                    <m:r>
                                      <a:rPr lang="en-IN" b="0" i="1" smtClean="0">
                                        <a:latin typeface="Cambria Math" panose="02040503050406030204" pitchFamily="18" charset="0"/>
                                      </a:rPr>
                                      <m:t>2</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den>
                                </m:f>
                              </m:sup>
                            </m:sSup>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&gt;0</m:t>
                            </m:r>
                          </m:e>
                          <m:e>
                            <m:r>
                              <a:rPr lang="en-IN" b="0" i="1" smtClean="0">
                                <a:latin typeface="Cambria Math" panose="02040503050406030204" pitchFamily="18" charset="0"/>
                              </a:rPr>
                              <m:t>0, </m:t>
                            </m:r>
                            <m:r>
                              <a:rPr lang="en-IN" b="0" i="1" smtClean="0">
                                <a:latin typeface="Cambria Math" panose="02040503050406030204" pitchFamily="18" charset="0"/>
                              </a:rPr>
                              <m:t>𝑂𝑡h𝑒𝑟𝑤𝑖𝑠𝑒</m:t>
                            </m:r>
                            <m:r>
                              <a:rPr lang="en-IN" b="0" i="1" smtClean="0">
                                <a:latin typeface="Cambria Math" panose="02040503050406030204" pitchFamily="18" charset="0"/>
                              </a:rPr>
                              <m:t>   </m:t>
                            </m:r>
                          </m:e>
                        </m:eqArr>
                      </m:e>
                    </m:d>
                  </m:oMath>
                </a14:m>
                <a:endParaRPr lang="en-IN" b="0" dirty="0"/>
              </a:p>
              <a:p>
                <a:pPr lvl="1"/>
                <a:r>
                  <a:rPr lang="en-IN" dirty="0"/>
                  <a:t>Mean -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e>
                    </m:d>
                    <m:r>
                      <a:rPr lang="en-IN" b="0" i="1" smtClean="0">
                        <a:latin typeface="Cambria Math" panose="02040503050406030204" pitchFamily="18" charset="0"/>
                      </a:rPr>
                      <m:t>=</m:t>
                    </m:r>
                    <m:r>
                      <a:rPr lang="en-IN" b="0" i="1" smtClean="0">
                        <a:latin typeface="Cambria Math" panose="02040503050406030204" pitchFamily="18" charset="0"/>
                      </a:rPr>
                      <m:t>𝜎</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𝜋</m:t>
                            </m:r>
                          </m:num>
                          <m:den>
                            <m:r>
                              <a:rPr lang="en-IN" b="0" i="1" smtClean="0">
                                <a:latin typeface="Cambria Math" panose="02040503050406030204" pitchFamily="18" charset="0"/>
                              </a:rPr>
                              <m:t>2</m:t>
                            </m:r>
                          </m:den>
                        </m:f>
                        <m:r>
                          <a:rPr lang="en-IN" b="0" i="1" smtClean="0">
                            <a:latin typeface="Cambria Math" panose="02040503050406030204" pitchFamily="18" charset="0"/>
                          </a:rPr>
                          <m:t> </m:t>
                        </m:r>
                      </m:e>
                    </m:rad>
                  </m:oMath>
                </a14:m>
                <a:endParaRPr lang="en-IN" dirty="0"/>
              </a:p>
              <a:p>
                <a:pPr lvl="1"/>
                <a:r>
                  <a:rPr lang="en-IN" dirty="0"/>
                  <a:t>Variance - </a:t>
                </a:r>
                <a14:m>
                  <m:oMath xmlns:m="http://schemas.openxmlformats.org/officeDocument/2006/math">
                    <m:r>
                      <a:rPr lang="en-IN" b="0" i="1" smtClean="0">
                        <a:latin typeface="Cambria Math" panose="02040503050406030204" pitchFamily="18" charset="0"/>
                      </a:rPr>
                      <m:t>𝑉𝑎𝑟</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e>
                    </m:d>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2−</m:t>
                        </m:r>
                        <m:f>
                          <m:fPr>
                            <m:ctrlPr>
                              <a:rPr lang="en-IN" b="0" i="1" smtClean="0">
                                <a:latin typeface="Cambria Math" panose="02040503050406030204" pitchFamily="18" charset="0"/>
                              </a:rPr>
                            </m:ctrlPr>
                          </m:fPr>
                          <m:num>
                            <m:r>
                              <a:rPr lang="en-IN" b="0" i="1" smtClean="0">
                                <a:latin typeface="Cambria Math" panose="02040503050406030204" pitchFamily="18" charset="0"/>
                              </a:rPr>
                              <m:t>𝜋</m:t>
                            </m:r>
                          </m:num>
                          <m:den>
                            <m:r>
                              <a:rPr lang="en-IN" b="0" i="1" smtClean="0">
                                <a:latin typeface="Cambria Math" panose="02040503050406030204" pitchFamily="18" charset="0"/>
                              </a:rPr>
                              <m:t>2</m:t>
                            </m:r>
                          </m:den>
                        </m:f>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oMath>
                </a14:m>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B81E626E-9099-D1E0-B03D-11B979B065BA}"/>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23442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FF6F7-EB2F-0BF2-FD31-DC7FD2806CBD}"/>
              </a:ext>
            </a:extLst>
          </p:cNvPr>
          <p:cNvSpPr>
            <a:spLocks noGrp="1"/>
          </p:cNvSpPr>
          <p:nvPr>
            <p:ph type="title"/>
          </p:nvPr>
        </p:nvSpPr>
        <p:spPr/>
        <p:txBody>
          <a:bodyPr/>
          <a:lstStyle/>
          <a:p>
            <a:r>
              <a:rPr lang="en-IN" dirty="0"/>
              <a:t>Useful Random Variables – Continuous RVs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1E626E-9099-D1E0-B03D-11B979B065BA}"/>
                  </a:ext>
                </a:extLst>
              </p:cNvPr>
              <p:cNvSpPr>
                <a:spLocks noGrp="1"/>
              </p:cNvSpPr>
              <p:nvPr>
                <p:ph sz="quarter" idx="10"/>
              </p:nvPr>
            </p:nvSpPr>
            <p:spPr/>
            <p:txBody>
              <a:bodyPr>
                <a:normAutofit lnSpcReduction="10000"/>
              </a:bodyPr>
              <a:lstStyle/>
              <a:p>
                <a:r>
                  <a:rPr lang="en-IN" dirty="0"/>
                  <a:t>Ricean RV</a:t>
                </a:r>
              </a:p>
              <a:p>
                <a:pPr lvl="1"/>
                <a:r>
                  <a:rPr lang="en-IN" dirty="0"/>
                  <a:t>Used for describing line of sight channel phenomenon – LOS – for wireless signal</a:t>
                </a:r>
              </a:p>
              <a:p>
                <a:pPr lvl="1"/>
                <a:r>
                  <a:rPr lang="en-IN" dirty="0"/>
                  <a:t>If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oMath>
                </a14:m>
                <a:r>
                  <a:rPr lang="en-IN" dirty="0"/>
                  <a:t>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oMath>
                </a14:m>
                <a:r>
                  <a:rPr lang="en-IN" dirty="0"/>
                  <a:t> are two independent Gaussian RVs distributed according to </a:t>
                </a:r>
                <a14:m>
                  <m:oMath xmlns:m="http://schemas.openxmlformats.org/officeDocument/2006/math">
                    <m:r>
                      <a:rPr lang="en-IN" b="0" i="1" smtClean="0">
                        <a:latin typeface="Cambria Math" panose="02040503050406030204" pitchFamily="18" charset="0"/>
                      </a:rPr>
                      <m:t>𝒩</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1</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r>
                  <a:rPr lang="en-IN" dirty="0"/>
                  <a:t> and </a:t>
                </a:r>
                <a14:m>
                  <m:oMath xmlns:m="http://schemas.openxmlformats.org/officeDocument/2006/math">
                    <m:r>
                      <a:rPr lang="en-IN" b="0" i="1" smtClean="0">
                        <a:latin typeface="Cambria Math" panose="02040503050406030204" pitchFamily="18" charset="0"/>
                      </a:rPr>
                      <m:t>𝒩</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2</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r>
                  <a:rPr lang="en-IN" dirty="0"/>
                  <a:t> i.e. same variance but with differing means, then</a:t>
                </a:r>
              </a:p>
              <a:p>
                <a:pPr lvl="2"/>
                <a:r>
                  <a:rPr lang="en-IN" b="0" dirty="0"/>
                  <a:t>The Ricean RV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𝑥</m:t>
                            </m:r>
                          </m:e>
                          <m:sub>
                            <m:r>
                              <a:rPr lang="en-IN" b="0" i="1" smtClean="0">
                                <a:latin typeface="Cambria Math" panose="02040503050406030204" pitchFamily="18" charset="0"/>
                              </a:rPr>
                              <m:t>1</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𝑥</m:t>
                            </m:r>
                          </m:e>
                          <m:sub>
                            <m:r>
                              <a:rPr lang="en-IN" b="0" i="1" smtClean="0">
                                <a:latin typeface="Cambria Math" panose="02040503050406030204" pitchFamily="18" charset="0"/>
                              </a:rPr>
                              <m:t>2</m:t>
                            </m:r>
                          </m:sub>
                          <m:sup>
                            <m:r>
                              <a:rPr lang="en-IN" b="0" i="1" smtClean="0">
                                <a:latin typeface="Cambria Math" panose="02040503050406030204" pitchFamily="18" charset="0"/>
                              </a:rPr>
                              <m:t>2</m:t>
                            </m:r>
                          </m:sup>
                        </m:sSubSup>
                        <m:r>
                          <a:rPr lang="en-IN" b="0" i="1" smtClean="0">
                            <a:latin typeface="Cambria Math" panose="02040503050406030204" pitchFamily="18" charset="0"/>
                          </a:rPr>
                          <m:t> </m:t>
                        </m:r>
                      </m:e>
                    </m:rad>
                  </m:oMath>
                </a14:m>
                <a:endParaRPr lang="en-IN" b="0" dirty="0"/>
              </a:p>
              <a:p>
                <a:pPr lvl="1"/>
                <a:r>
                  <a:rPr lang="en-IN" dirty="0"/>
                  <a:t>Ricean RV PDF</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f>
                              <m:fPr>
                                <m:ctrlPr>
                                  <a:rPr lang="en-IN" b="0" i="1" smtClean="0">
                                    <a:latin typeface="Cambria Math" panose="02040503050406030204" pitchFamily="18" charset="0"/>
                                  </a:rPr>
                                </m:ctrlPr>
                              </m:fPr>
                              <m:num>
                                <m:r>
                                  <a:rPr lang="en-IN" b="0" i="1" smtClean="0">
                                    <a:latin typeface="Cambria Math" panose="02040503050406030204" pitchFamily="18" charset="0"/>
                                  </a:rPr>
                                  <m:t>𝑥</m:t>
                                </m:r>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den>
                            </m:f>
                            <m:sSub>
                              <m:sSubPr>
                                <m:ctrlPr>
                                  <a:rPr lang="en-IN" b="0" i="1" smtClean="0">
                                    <a:latin typeface="Cambria Math" panose="02040503050406030204" pitchFamily="18" charset="0"/>
                                  </a:rPr>
                                </m:ctrlPr>
                              </m:sSubPr>
                              <m:e>
                                <m:r>
                                  <a:rPr lang="en-IN" b="0" i="1" smtClean="0">
                                    <a:latin typeface="Cambria Math" panose="02040503050406030204" pitchFamily="18" charset="0"/>
                                  </a:rPr>
                                  <m:t>𝑙</m:t>
                                </m:r>
                              </m:e>
                              <m:sub>
                                <m:r>
                                  <a:rPr lang="en-IN" b="0" i="1" smtClean="0">
                                    <a:latin typeface="Cambria Math" panose="02040503050406030204" pitchFamily="18" charset="0"/>
                                  </a:rPr>
                                  <m:t>0</m:t>
                                </m:r>
                              </m:sub>
                            </m:sSub>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𝑠𝑥</m:t>
                                    </m:r>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den>
                                </m:f>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𝑠</m:t>
                                        </m:r>
                                      </m:e>
                                      <m:sup>
                                        <m:r>
                                          <a:rPr lang="en-IN" b="0" i="1" smtClean="0">
                                            <a:latin typeface="Cambria Math" panose="02040503050406030204" pitchFamily="18" charset="0"/>
                                          </a:rPr>
                                          <m:t>2</m:t>
                                        </m:r>
                                      </m:sup>
                                    </m:sSup>
                                  </m:num>
                                  <m:den>
                                    <m:r>
                                      <a:rPr lang="en-IN" b="0" i="1" smtClean="0">
                                        <a:latin typeface="Cambria Math" panose="02040503050406030204" pitchFamily="18" charset="0"/>
                                      </a:rPr>
                                      <m:t>2</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den>
                                </m:f>
                                <m:r>
                                  <a:rPr lang="en-IN" b="0" i="1" smtClean="0">
                                    <a:latin typeface="Cambria Math" panose="02040503050406030204" pitchFamily="18" charset="0"/>
                                  </a:rPr>
                                  <m:t>)</m:t>
                                </m:r>
                              </m:sup>
                            </m:sSup>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&gt;0</m:t>
                            </m:r>
                          </m:e>
                          <m:e>
                            <m:r>
                              <a:rPr lang="en-IN" b="0" i="1" smtClean="0">
                                <a:latin typeface="Cambria Math" panose="02040503050406030204" pitchFamily="18" charset="0"/>
                              </a:rPr>
                              <m:t>0,   </m:t>
                            </m:r>
                            <m:r>
                              <a:rPr lang="en-IN" b="0" i="1" smtClean="0">
                                <a:latin typeface="Cambria Math" panose="02040503050406030204" pitchFamily="18" charset="0"/>
                              </a:rPr>
                              <m:t>𝑂𝑡h𝑒𝑟𝑤𝑖𝑠𝑒</m:t>
                            </m:r>
                            <m:r>
                              <a:rPr lang="en-IN" b="0" i="1" smtClean="0">
                                <a:latin typeface="Cambria Math" panose="02040503050406030204" pitchFamily="18" charset="0"/>
                              </a:rPr>
                              <m:t>                   </m:t>
                            </m:r>
                          </m:e>
                        </m:eqArr>
                      </m:e>
                    </m:d>
                  </m:oMath>
                </a14:m>
                <a:endParaRPr lang="en-IN" b="0" dirty="0"/>
              </a:p>
              <a:p>
                <a:pPr lvl="3"/>
                <a:r>
                  <a:rPr lang="en-IN" dirty="0"/>
                  <a:t> Where </a:t>
                </a:r>
                <a14:m>
                  <m:oMath xmlns:m="http://schemas.openxmlformats.org/officeDocument/2006/math">
                    <m:r>
                      <a:rPr lang="en-IN" b="0" i="1" smtClean="0">
                        <a:latin typeface="Cambria Math" panose="02040503050406030204" pitchFamily="18" charset="0"/>
                      </a:rPr>
                      <m:t>𝑠</m:t>
                    </m:r>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𝑚</m:t>
                            </m:r>
                          </m:e>
                          <m:sub>
                            <m:r>
                              <a:rPr lang="en-IN" b="0" i="1" smtClean="0">
                                <a:latin typeface="Cambria Math" panose="02040503050406030204" pitchFamily="18" charset="0"/>
                              </a:rPr>
                              <m:t>1</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𝑚</m:t>
                            </m:r>
                          </m:e>
                          <m:sub>
                            <m:r>
                              <a:rPr lang="en-IN" b="0" i="1" smtClean="0">
                                <a:latin typeface="Cambria Math" panose="02040503050406030204" pitchFamily="18" charset="0"/>
                              </a:rPr>
                              <m:t>2</m:t>
                            </m:r>
                          </m:sub>
                          <m:sup>
                            <m:r>
                              <a:rPr lang="en-IN" b="0" i="1" smtClean="0">
                                <a:latin typeface="Cambria Math" panose="02040503050406030204" pitchFamily="18" charset="0"/>
                              </a:rPr>
                              <m:t>2</m:t>
                            </m:r>
                          </m:sup>
                        </m:sSubSup>
                      </m:e>
                    </m:rad>
                    <m:r>
                      <a:rPr lang="en-IN" b="0" i="1" smtClean="0">
                        <a:latin typeface="Cambria Math" panose="02040503050406030204" pitchFamily="18" charset="0"/>
                      </a:rPr>
                      <m:t> </m:t>
                    </m:r>
                  </m:oMath>
                </a14:m>
                <a:r>
                  <a:rPr lang="en-IN" dirty="0"/>
                  <a:t>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𝑙</m:t>
                        </m:r>
                      </m:e>
                      <m:sub>
                        <m:r>
                          <a:rPr lang="en-IN" b="0" i="1" smtClean="0">
                            <a:latin typeface="Cambria Math" panose="02040503050406030204" pitchFamily="18" charset="0"/>
                          </a:rPr>
                          <m:t>0</m:t>
                        </m:r>
                      </m:sub>
                    </m:sSub>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oMath>
                </a14:m>
                <a:r>
                  <a:rPr lang="en-IN" dirty="0"/>
                  <a:t> is the modified Bessel function of the first kind and order zero</a:t>
                </a:r>
              </a:p>
              <a:p>
                <a:pPr lvl="1"/>
                <a:r>
                  <a:rPr lang="en-IN" dirty="0"/>
                  <a:t>If </a:t>
                </a:r>
                <a14:m>
                  <m:oMath xmlns:m="http://schemas.openxmlformats.org/officeDocument/2006/math">
                    <m:r>
                      <a:rPr lang="en-IN" b="0" i="1" smtClean="0">
                        <a:latin typeface="Cambria Math" panose="02040503050406030204" pitchFamily="18" charset="0"/>
                      </a:rPr>
                      <m:t>𝑠</m:t>
                    </m:r>
                    <m:r>
                      <a:rPr lang="en-IN" b="0" i="1" smtClean="0">
                        <a:latin typeface="Cambria Math" panose="02040503050406030204" pitchFamily="18" charset="0"/>
                      </a:rPr>
                      <m:t>=0</m:t>
                    </m:r>
                  </m:oMath>
                </a14:m>
                <a:r>
                  <a:rPr lang="en-IN" dirty="0"/>
                  <a:t>, Ricean distribution becomes Rayleigh distribution</a:t>
                </a:r>
              </a:p>
              <a:p>
                <a:pPr lvl="1"/>
                <a:r>
                  <a:rPr lang="en-IN" dirty="0"/>
                  <a:t>If </a:t>
                </a:r>
                <a14:m>
                  <m:oMath xmlns:m="http://schemas.openxmlformats.org/officeDocument/2006/math">
                    <m:r>
                      <a:rPr lang="en-IN" b="0" i="1" smtClean="0">
                        <a:latin typeface="Cambria Math" panose="02040503050406030204" pitchFamily="18" charset="0"/>
                      </a:rPr>
                      <m:t>𝑠</m:t>
                    </m:r>
                  </m:oMath>
                </a14:m>
                <a:r>
                  <a:rPr lang="en-IN" dirty="0"/>
                  <a:t> is very large, Ricean RV can be well approximated by Gaussian RV</a:t>
                </a:r>
              </a:p>
              <a:p>
                <a:pPr lvl="1"/>
                <a:r>
                  <a:rPr lang="en-IN" dirty="0"/>
                  <a:t>CDF</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1−</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𝑄</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𝑠</m:t>
                                    </m:r>
                                  </m:num>
                                  <m:den>
                                    <m:r>
                                      <a:rPr lang="en-IN" b="0" i="1" smtClean="0">
                                        <a:latin typeface="Cambria Math" panose="02040503050406030204" pitchFamily="18" charset="0"/>
                                      </a:rPr>
                                      <m:t>𝜎</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𝑥</m:t>
                                    </m:r>
                                  </m:num>
                                  <m:den>
                                    <m:r>
                                      <a:rPr lang="en-IN" b="0" i="1" smtClean="0">
                                        <a:latin typeface="Cambria Math" panose="02040503050406030204" pitchFamily="18" charset="0"/>
                                      </a:rPr>
                                      <m:t>𝜎</m:t>
                                    </m:r>
                                  </m:den>
                                </m:f>
                                <m:r>
                                  <a:rPr lang="en-IN" b="0" i="1" smtClean="0">
                                    <a:latin typeface="Cambria Math" panose="02040503050406030204" pitchFamily="18" charset="0"/>
                                  </a:rPr>
                                  <m:t> </m:t>
                                </m:r>
                              </m:e>
                            </m:d>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&gt;0</m:t>
                            </m:r>
                          </m:e>
                          <m:e>
                            <m:r>
                              <a:rPr lang="en-IN" b="0" i="1" smtClean="0">
                                <a:latin typeface="Cambria Math" panose="02040503050406030204" pitchFamily="18" charset="0"/>
                              </a:rPr>
                              <m:t>0, </m:t>
                            </m:r>
                            <m:r>
                              <a:rPr lang="en-IN" b="0" i="1" smtClean="0">
                                <a:latin typeface="Cambria Math" panose="02040503050406030204" pitchFamily="18" charset="0"/>
                              </a:rPr>
                              <m:t>𝑂𝑡h𝑒𝑟𝑤𝑖𝑠𝑒</m:t>
                            </m:r>
                            <m:r>
                              <a:rPr lang="en-IN" b="0" i="1" smtClean="0">
                                <a:latin typeface="Cambria Math" panose="02040503050406030204" pitchFamily="18" charset="0"/>
                              </a:rPr>
                              <m:t>                </m:t>
                            </m:r>
                          </m:e>
                        </m:eqArr>
                      </m:e>
                    </m:d>
                    <m:r>
                      <a:rPr lang="en-IN" b="0" i="1" smtClean="0">
                        <a:latin typeface="Cambria Math" panose="02040503050406030204" pitchFamily="18" charset="0"/>
                      </a:rPr>
                      <m:t>  </m:t>
                    </m:r>
                    <m:r>
                      <a:rPr lang="en-IN" b="0" i="1" smtClean="0">
                        <a:latin typeface="Cambria Math" panose="02040503050406030204" pitchFamily="18" charset="0"/>
                      </a:rPr>
                      <m:t>𝑤h𝑒𝑟𝑒</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𝑄</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e>
                    </m:d>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𝑏</m:t>
                        </m:r>
                      </m:sub>
                      <m:sup>
                        <m:r>
                          <a:rPr lang="en-IN" b="0" i="1" smtClean="0">
                            <a:latin typeface="Cambria Math" panose="02040503050406030204" pitchFamily="18" charset="0"/>
                          </a:rPr>
                          <m:t>∞</m:t>
                        </m:r>
                      </m:sup>
                      <m:e>
                        <m:r>
                          <a:rPr lang="en-IN" b="0" i="1" smtClean="0">
                            <a:latin typeface="Cambria Math" panose="02040503050406030204" pitchFamily="18" charset="0"/>
                          </a:rPr>
                          <m:t>𝑥</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num>
                                  <m:den>
                                    <m:r>
                                      <a:rPr lang="en-IN" b="0" i="1" smtClean="0">
                                        <a:latin typeface="Cambria Math" panose="02040503050406030204" pitchFamily="18" charset="0"/>
                                      </a:rPr>
                                      <m:t>2</m:t>
                                    </m:r>
                                  </m:den>
                                </m:f>
                              </m:e>
                            </m:d>
                          </m:sup>
                        </m:sSup>
                        <m:sSub>
                          <m:sSubPr>
                            <m:ctrlPr>
                              <a:rPr lang="en-IN" b="0" i="1" smtClean="0">
                                <a:latin typeface="Cambria Math" panose="02040503050406030204" pitchFamily="18" charset="0"/>
                              </a:rPr>
                            </m:ctrlPr>
                          </m:sSubPr>
                          <m:e>
                            <m:r>
                              <a:rPr lang="en-IN" b="0" i="1" smtClean="0">
                                <a:latin typeface="Cambria Math" panose="02040503050406030204" pitchFamily="18" charset="0"/>
                              </a:rPr>
                              <m:t>𝑙</m:t>
                            </m:r>
                          </m:e>
                          <m:sub>
                            <m:r>
                              <a:rPr lang="en-IN" b="0" i="1" smtClean="0">
                                <a:latin typeface="Cambria Math" panose="02040503050406030204" pitchFamily="18" charset="0"/>
                              </a:rPr>
                              <m:t>0</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𝑎𝑥</m:t>
                            </m:r>
                          </m:e>
                        </m:d>
                        <m:r>
                          <a:rPr lang="en-IN" b="0" i="1" smtClean="0">
                            <a:latin typeface="Cambria Math" panose="02040503050406030204" pitchFamily="18" charset="0"/>
                          </a:rPr>
                          <m:t>𝑑𝑥</m:t>
                        </m:r>
                      </m:e>
                    </m:nary>
                  </m:oMath>
                </a14:m>
                <a:r>
                  <a:rPr lang="en-IN" dirty="0"/>
                  <a:t> is known as Marcom Q function</a:t>
                </a:r>
              </a:p>
              <a:p>
                <a:pPr lvl="1"/>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B81E626E-9099-D1E0-B03D-11B979B065BA}"/>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203918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FF6F7-EB2F-0BF2-FD31-DC7FD2806CBD}"/>
              </a:ext>
            </a:extLst>
          </p:cNvPr>
          <p:cNvSpPr>
            <a:spLocks noGrp="1"/>
          </p:cNvSpPr>
          <p:nvPr>
            <p:ph type="title"/>
          </p:nvPr>
        </p:nvSpPr>
        <p:spPr/>
        <p:txBody>
          <a:bodyPr/>
          <a:lstStyle/>
          <a:p>
            <a:r>
              <a:rPr lang="en-IN" dirty="0"/>
              <a:t>Useful Random Variables – Continuous RVs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1E626E-9099-D1E0-B03D-11B979B065BA}"/>
                  </a:ext>
                </a:extLst>
              </p:cNvPr>
              <p:cNvSpPr>
                <a:spLocks noGrp="1"/>
              </p:cNvSpPr>
              <p:nvPr>
                <p:ph sz="quarter" idx="10"/>
              </p:nvPr>
            </p:nvSpPr>
            <p:spPr/>
            <p:txBody>
              <a:bodyPr>
                <a:normAutofit/>
              </a:bodyPr>
              <a:lstStyle/>
              <a:p>
                <a:r>
                  <a:rPr lang="en-IN" dirty="0"/>
                  <a:t>Nakagami-m RV</a:t>
                </a:r>
              </a:p>
              <a:p>
                <a:pPr lvl="1"/>
                <a:r>
                  <a:rPr lang="en-IN" dirty="0"/>
                  <a:t>It relates to gamma distribution and used a lot for modelling multipath fading channels</a:t>
                </a:r>
              </a:p>
              <a:p>
                <a:pPr lvl="1"/>
                <a:r>
                  <a:rPr lang="en-IN" dirty="0"/>
                  <a:t>Rayleigh RV is a special case of </a:t>
                </a:r>
                <a:r>
                  <a:rPr lang="en-IN" dirty="0" err="1"/>
                  <a:t>Nakagami</a:t>
                </a:r>
                <a:r>
                  <a:rPr lang="en-IN" dirty="0"/>
                  <a:t>-m distribution</a:t>
                </a:r>
              </a:p>
              <a:p>
                <a:pPr lvl="1"/>
                <a:r>
                  <a:rPr lang="en-IN" dirty="0"/>
                  <a:t>PDF</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f>
                              <m:fPr>
                                <m:ctrlPr>
                                  <a:rPr lang="en-IN" b="0" i="1" smtClean="0">
                                    <a:latin typeface="Cambria Math" panose="02040503050406030204" pitchFamily="18" charset="0"/>
                                  </a:rPr>
                                </m:ctrlPr>
                              </m:fPr>
                              <m:num>
                                <m:r>
                                  <a:rPr lang="en-IN" b="0" i="1" smtClean="0">
                                    <a:latin typeface="Cambria Math" panose="02040503050406030204" pitchFamily="18" charset="0"/>
                                  </a:rPr>
                                  <m:t>2</m:t>
                                </m:r>
                              </m:num>
                              <m:den>
                                <m:r>
                                  <m:rPr>
                                    <m:sty m:val="p"/>
                                  </m:rPr>
                                  <a:rPr lang="en-IN" b="0" i="0" smtClean="0">
                                    <a:latin typeface="Cambria Math" panose="02040503050406030204" pitchFamily="18" charset="0"/>
                                  </a:rPr>
                                  <m:t>Γ</m:t>
                                </m:r>
                                <m:r>
                                  <a:rPr lang="en-IN" b="0" i="1" smtClean="0">
                                    <a:latin typeface="Cambria Math" panose="02040503050406030204" pitchFamily="18" charset="0"/>
                                  </a:rPr>
                                  <m:t>(</m:t>
                                </m:r>
                                <m:r>
                                  <a:rPr lang="en-IN" b="0" i="1" smtClean="0">
                                    <a:latin typeface="Cambria Math" panose="02040503050406030204" pitchFamily="18" charset="0"/>
                                  </a:rPr>
                                  <m:t>𝑚</m:t>
                                </m:r>
                                <m:r>
                                  <a:rPr lang="en-IN" b="0" i="1" smtClean="0">
                                    <a:latin typeface="Cambria Math" panose="02040503050406030204" pitchFamily="18" charset="0"/>
                                  </a:rPr>
                                  <m:t>)</m:t>
                                </m:r>
                              </m:den>
                            </m:f>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𝑚</m:t>
                                        </m:r>
                                      </m:num>
                                      <m:den>
                                        <m:r>
                                          <m:rPr>
                                            <m:sty m:val="p"/>
                                          </m:rPr>
                                          <a:rPr lang="en-IN" b="0" i="0" smtClean="0">
                                            <a:latin typeface="Cambria Math" panose="02040503050406030204" pitchFamily="18" charset="0"/>
                                          </a:rPr>
                                          <m:t>Ω</m:t>
                                        </m:r>
                                      </m:den>
                                    </m:f>
                                  </m:e>
                                </m:d>
                              </m:e>
                              <m:sup>
                                <m:r>
                                  <a:rPr lang="en-IN" b="0" i="1" smtClean="0">
                                    <a:latin typeface="Cambria Math" panose="02040503050406030204" pitchFamily="18" charset="0"/>
                                  </a:rPr>
                                  <m:t>𝑚</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r>
                                  <a:rPr lang="en-IN" b="0" i="1" smtClean="0">
                                    <a:latin typeface="Cambria Math" panose="02040503050406030204" pitchFamily="18" charset="0"/>
                                  </a:rPr>
                                  <m:t>𝑚</m:t>
                                </m:r>
                                <m:r>
                                  <a:rPr lang="en-IN" b="0" i="1" smtClean="0">
                                    <a:latin typeface="Cambria Math" panose="02040503050406030204" pitchFamily="18" charset="0"/>
                                  </a:rPr>
                                  <m:t>−1)</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𝑚</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r>
                                  <a:rPr lang="en-IN" b="0" i="1" smtClean="0">
                                    <a:latin typeface="Cambria Math" panose="02040503050406030204" pitchFamily="18" charset="0"/>
                                  </a:rPr>
                                  <m:t>/</m:t>
                                </m:r>
                                <m:r>
                                  <m:rPr>
                                    <m:sty m:val="p"/>
                                  </m:rPr>
                                  <a:rPr lang="en-IN" b="0" i="0" smtClean="0">
                                    <a:latin typeface="Cambria Math" panose="02040503050406030204" pitchFamily="18" charset="0"/>
                                  </a:rPr>
                                  <m:t>Ω</m:t>
                                </m:r>
                              </m:sup>
                            </m:sSup>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&gt;0</m:t>
                            </m:r>
                          </m:e>
                          <m:e>
                            <m:r>
                              <a:rPr lang="en-IN" b="0" i="1" smtClean="0">
                                <a:latin typeface="Cambria Math" panose="02040503050406030204" pitchFamily="18" charset="0"/>
                              </a:rPr>
                              <m:t>0,   </m:t>
                            </m:r>
                            <m:r>
                              <a:rPr lang="en-IN" b="0" i="1" smtClean="0">
                                <a:latin typeface="Cambria Math" panose="02040503050406030204" pitchFamily="18" charset="0"/>
                              </a:rPr>
                              <m:t>𝑂𝑡h𝑒𝑟𝑤𝑖𝑠𝑒</m:t>
                            </m:r>
                            <m:r>
                              <a:rPr lang="en-IN" b="0" i="1" smtClean="0">
                                <a:latin typeface="Cambria Math" panose="02040503050406030204" pitchFamily="18" charset="0"/>
                              </a:rPr>
                              <m:t>                   </m:t>
                            </m:r>
                          </m:e>
                        </m:eqArr>
                      </m:e>
                    </m:d>
                  </m:oMath>
                </a14:m>
                <a:endParaRPr lang="en-IN" b="0" dirty="0"/>
              </a:p>
              <a:p>
                <a:pPr lvl="3"/>
                <a:r>
                  <a:rPr lang="en-IN" dirty="0"/>
                  <a:t> Where </a:t>
                </a:r>
                <a:endParaRPr lang="en-IN" b="0" i="1" dirty="0">
                  <a:latin typeface="Cambria Math" panose="02040503050406030204" pitchFamily="18" charset="0"/>
                </a:endParaRPr>
              </a:p>
              <a:p>
                <a:pPr lvl="4"/>
                <a14:m>
                  <m:oMath xmlns:m="http://schemas.openxmlformats.org/officeDocument/2006/math">
                    <m:r>
                      <m:rPr>
                        <m:sty m:val="p"/>
                      </m:rPr>
                      <a:rPr lang="en-IN" b="0" i="0" smtClean="0">
                        <a:latin typeface="Cambria Math" panose="02040503050406030204" pitchFamily="18" charset="0"/>
                      </a:rPr>
                      <m:t>Ω</m:t>
                    </m:r>
                    <m:r>
                      <a:rPr lang="en-IN" b="0" i="0" smtClean="0">
                        <a:latin typeface="Cambria Math" panose="02040503050406030204" pitchFamily="18" charset="0"/>
                      </a:rPr>
                      <m:t>=</m:t>
                    </m:r>
                    <m:r>
                      <m:rPr>
                        <m:sty m:val="p"/>
                      </m:rPr>
                      <a:rPr lang="en-IN" b="0" i="0" smtClean="0">
                        <a:latin typeface="Cambria Math" panose="02040503050406030204" pitchFamily="18" charset="0"/>
                      </a:rPr>
                      <m:t>E</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X</m:t>
                            </m:r>
                          </m:e>
                          <m:sup>
                            <m:r>
                              <a:rPr lang="en-IN" b="0" i="0" smtClean="0">
                                <a:latin typeface="Cambria Math" panose="02040503050406030204" pitchFamily="18" charset="0"/>
                              </a:rPr>
                              <m:t>2</m:t>
                            </m:r>
                          </m:sup>
                        </m:sSup>
                      </m:e>
                    </m:d>
                  </m:oMath>
                </a14:m>
                <a:endParaRPr lang="en-IN" b="0" dirty="0"/>
              </a:p>
              <a:p>
                <a:pPr lvl="4"/>
                <a:r>
                  <a:rPr lang="en-IN" dirty="0"/>
                  <a:t>M is the ratio of the moments and called </a:t>
                </a:r>
                <a:r>
                  <a:rPr lang="en-IN" i="1" dirty="0"/>
                  <a:t>fading figure </a:t>
                </a:r>
                <a:r>
                  <a:rPr lang="en-IN" dirty="0"/>
                  <a:t>- </a:t>
                </a:r>
                <a14:m>
                  <m:oMath xmlns:m="http://schemas.openxmlformats.org/officeDocument/2006/math">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Ω</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𝐸</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𝑋</m:t>
                                </m:r>
                              </m:e>
                              <m:sup>
                                <m:r>
                                  <a:rPr lang="en-IN" b="0" i="1" smtClean="0">
                                    <a:latin typeface="Cambria Math" panose="02040503050406030204" pitchFamily="18" charset="0"/>
                                  </a:rPr>
                                  <m:t>2</m:t>
                                </m:r>
                              </m:sup>
                            </m:sSup>
                            <m:r>
                              <a:rPr lang="en-IN" b="0" i="1" smtClean="0">
                                <a:latin typeface="Cambria Math" panose="02040503050406030204" pitchFamily="18" charset="0"/>
                              </a:rPr>
                              <m:t>−</m:t>
                            </m:r>
                            <m:r>
                              <m:rPr>
                                <m:sty m:val="p"/>
                              </m:rPr>
                              <a:rPr lang="en-IN" b="0" i="0" smtClean="0">
                                <a:latin typeface="Cambria Math" panose="02040503050406030204" pitchFamily="18" charset="0"/>
                              </a:rPr>
                              <m:t>Ω</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endParaRPr lang="en-IN" dirty="0"/>
              </a:p>
              <a:p>
                <a:pPr marL="457200" lvl="1" indent="0">
                  <a:buNone/>
                </a:pPr>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B81E626E-9099-D1E0-B03D-11B979B065BA}"/>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83CE1359-679C-0505-F02E-1E159FCF44CA}"/>
              </a:ext>
            </a:extLst>
          </p:cNvPr>
          <p:cNvPicPr>
            <a:picLocks noChangeAspect="1"/>
          </p:cNvPicPr>
          <p:nvPr/>
        </p:nvPicPr>
        <p:blipFill>
          <a:blip r:embed="rId3"/>
          <a:stretch>
            <a:fillRect/>
          </a:stretch>
        </p:blipFill>
        <p:spPr>
          <a:xfrm>
            <a:off x="7611113" y="4062032"/>
            <a:ext cx="4308520" cy="2590814"/>
          </a:xfrm>
          <a:prstGeom prst="rect">
            <a:avLst/>
          </a:prstGeom>
        </p:spPr>
      </p:pic>
    </p:spTree>
    <p:extLst>
      <p:ext uri="{BB962C8B-B14F-4D97-AF65-F5344CB8AC3E}">
        <p14:creationId xmlns:p14="http://schemas.microsoft.com/office/powerpoint/2010/main" val="50352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FF6F7-EB2F-0BF2-FD31-DC7FD2806CBD}"/>
              </a:ext>
            </a:extLst>
          </p:cNvPr>
          <p:cNvSpPr>
            <a:spLocks noGrp="1"/>
          </p:cNvSpPr>
          <p:nvPr>
            <p:ph type="title"/>
          </p:nvPr>
        </p:nvSpPr>
        <p:spPr/>
        <p:txBody>
          <a:bodyPr/>
          <a:lstStyle/>
          <a:p>
            <a:r>
              <a:rPr lang="en-IN" dirty="0"/>
              <a:t>Useful Random Variables – Continuous RVs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1E626E-9099-D1E0-B03D-11B979B065BA}"/>
                  </a:ext>
                </a:extLst>
              </p:cNvPr>
              <p:cNvSpPr>
                <a:spLocks noGrp="1"/>
              </p:cNvSpPr>
              <p:nvPr>
                <p:ph sz="quarter" idx="10"/>
              </p:nvPr>
            </p:nvSpPr>
            <p:spPr/>
            <p:txBody>
              <a:bodyPr>
                <a:normAutofit/>
              </a:bodyPr>
              <a:lstStyle/>
              <a:p>
                <a:r>
                  <a:rPr lang="en-IN" dirty="0"/>
                  <a:t>Lognormal RV</a:t>
                </a:r>
              </a:p>
              <a:p>
                <a:pPr lvl="1"/>
                <a:r>
                  <a:rPr lang="en-IN" dirty="0"/>
                  <a:t>Used for modelling shadowing effects in the wireless signal propagation</a:t>
                </a:r>
              </a:p>
              <a:p>
                <a:pPr lvl="1"/>
                <a:r>
                  <a:rPr lang="en-IN" dirty="0"/>
                  <a:t>If Y is normally distributed with </a:t>
                </a:r>
                <a14:m>
                  <m:oMath xmlns:m="http://schemas.openxmlformats.org/officeDocument/2006/math">
                    <m:r>
                      <a:rPr lang="en-IN" b="0" i="1" smtClean="0">
                        <a:latin typeface="Cambria Math" panose="02040503050406030204" pitchFamily="18" charset="0"/>
                      </a:rPr>
                      <m:t>𝒩</m:t>
                    </m:r>
                    <m:d>
                      <m:dPr>
                        <m:ctrlPr>
                          <a:rPr lang="en-IN" b="0" i="1" smtClean="0">
                            <a:latin typeface="Cambria Math" panose="02040503050406030204" pitchFamily="18" charset="0"/>
                          </a:rPr>
                        </m:ctrlPr>
                      </m:dPr>
                      <m:e>
                        <m:r>
                          <a:rPr lang="en-IN" b="0" i="1" smtClean="0">
                            <a:latin typeface="Cambria Math" panose="02040503050406030204" pitchFamily="18" charset="0"/>
                          </a:rPr>
                          <m:t>𝑚</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e>
                    </m:d>
                    <m:r>
                      <a:rPr lang="en-IN" b="0" i="0" smtClean="0">
                        <a:latin typeface="Cambria Math" panose="02040503050406030204" pitchFamily="18" charset="0"/>
                      </a:rPr>
                      <m:t>,</m:t>
                    </m:r>
                  </m:oMath>
                </a14:m>
                <a:r>
                  <a:rPr lang="en-IN" dirty="0"/>
                  <a:t> then a new RV X that is related to Y through the transformation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ln</m:t>
                        </m:r>
                      </m:fName>
                      <m:e>
                        <m:r>
                          <a:rPr lang="en-IN" b="0" i="1" smtClean="0">
                            <a:latin typeface="Cambria Math" panose="02040503050406030204" pitchFamily="18" charset="0"/>
                          </a:rPr>
                          <m:t>𝑌</m:t>
                        </m:r>
                      </m:e>
                    </m:func>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𝑋</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𝑌</m:t>
                        </m:r>
                      </m:sup>
                    </m:sSup>
                    <m:r>
                      <a:rPr lang="en-IN" b="0" i="1" smtClean="0">
                        <a:latin typeface="Cambria Math" panose="02040503050406030204" pitchFamily="18" charset="0"/>
                      </a:rPr>
                      <m:t>)</m:t>
                    </m:r>
                  </m:oMath>
                </a14:m>
                <a:r>
                  <a:rPr lang="en-IN" dirty="0"/>
                  <a:t>, X is called Lognormal RV</a:t>
                </a:r>
              </a:p>
              <a:p>
                <a:pPr lvl="1"/>
                <a:r>
                  <a:rPr lang="en-IN" dirty="0"/>
                  <a:t>PDF</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r>
                                      <a:rPr lang="en-IN" b="0" i="1" smtClean="0">
                                        <a:latin typeface="Cambria Math" panose="02040503050406030204" pitchFamily="18" charset="0"/>
                                      </a:rPr>
                                      <m:t>𝜋</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r>
                                      <a:rPr lang="en-IN" b="0" i="1" smtClean="0">
                                        <a:latin typeface="Cambria Math" panose="02040503050406030204" pitchFamily="18" charset="0"/>
                                      </a:rPr>
                                      <m:t>𝑥</m:t>
                                    </m:r>
                                  </m:e>
                                </m:rad>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ln</m:t>
                                                    </m:r>
                                                  </m:fName>
                                                  <m:e>
                                                    <m:r>
                                                      <a:rPr lang="en-IN" b="0" i="1" smtClean="0">
                                                        <a:latin typeface="Cambria Math" panose="02040503050406030204" pitchFamily="18" charset="0"/>
                                                      </a:rPr>
                                                      <m:t>𝑥</m:t>
                                                    </m:r>
                                                    <m:r>
                                                      <a:rPr lang="en-IN" b="0" i="1" smtClean="0">
                                                        <a:latin typeface="Cambria Math" panose="02040503050406030204" pitchFamily="18" charset="0"/>
                                                      </a:rPr>
                                                      <m:t> −</m:t>
                                                    </m:r>
                                                    <m:r>
                                                      <a:rPr lang="en-IN" b="0" i="1" smtClean="0">
                                                        <a:latin typeface="Cambria Math" panose="02040503050406030204" pitchFamily="18" charset="0"/>
                                                      </a:rPr>
                                                      <m:t>𝑚</m:t>
                                                    </m:r>
                                                  </m:e>
                                                </m:func>
                                              </m:e>
                                            </m:d>
                                          </m:e>
                                          <m:sup>
                                            <m:r>
                                              <a:rPr lang="en-IN" b="0" i="1" smtClean="0">
                                                <a:latin typeface="Cambria Math" panose="02040503050406030204" pitchFamily="18" charset="0"/>
                                              </a:rPr>
                                              <m:t>2</m:t>
                                            </m:r>
                                          </m:sup>
                                        </m:sSup>
                                      </m:num>
                                      <m:den>
                                        <m:r>
                                          <a:rPr lang="en-IN" b="0" i="1" smtClean="0">
                                            <a:latin typeface="Cambria Math" panose="02040503050406030204" pitchFamily="18" charset="0"/>
                                          </a:rPr>
                                          <m:t>2</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den>
                                    </m:f>
                                  </m:e>
                                </m:d>
                              </m:sup>
                            </m:sSup>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≥0</m:t>
                            </m:r>
                          </m:e>
                          <m:e>
                            <m:r>
                              <a:rPr lang="en-IN" b="0" i="1" smtClean="0">
                                <a:latin typeface="Cambria Math" panose="02040503050406030204" pitchFamily="18" charset="0"/>
                              </a:rPr>
                              <m:t>0,   </m:t>
                            </m:r>
                            <m:r>
                              <a:rPr lang="en-IN" b="0" i="1" smtClean="0">
                                <a:latin typeface="Cambria Math" panose="02040503050406030204" pitchFamily="18" charset="0"/>
                              </a:rPr>
                              <m:t>𝑂𝑡h𝑒𝑟𝑤𝑖𝑠𝑒</m:t>
                            </m:r>
                            <m:r>
                              <a:rPr lang="en-IN" b="0" i="1" smtClean="0">
                                <a:latin typeface="Cambria Math" panose="02040503050406030204" pitchFamily="18" charset="0"/>
                              </a:rPr>
                              <m:t>                   </m:t>
                            </m:r>
                          </m:e>
                        </m:eqArr>
                      </m:e>
                    </m:d>
                  </m:oMath>
                </a14:m>
                <a:endParaRPr lang="en-IN" b="0" dirty="0"/>
              </a:p>
              <a:p>
                <a:pPr lvl="1"/>
                <a:r>
                  <a:rPr lang="en-IN" dirty="0"/>
                  <a:t>Mean </a:t>
                </a:r>
                <a14:m>
                  <m:oMath xmlns:m="http://schemas.openxmlformats.org/officeDocument/2006/math">
                    <m:r>
                      <m:rPr>
                        <m:sty m:val="p"/>
                      </m:rPr>
                      <a:rPr lang="en-IN" b="0" i="0" smtClean="0">
                        <a:latin typeface="Cambria Math" panose="02040503050406030204" pitchFamily="18" charset="0"/>
                      </a:rPr>
                      <m:t>E</m:t>
                    </m:r>
                    <m:r>
                      <a:rPr lang="en-IN" b="0" i="0" smtClean="0">
                        <a:latin typeface="Cambria Math" panose="02040503050406030204" pitchFamily="18" charset="0"/>
                      </a:rPr>
                      <m:t>[</m:t>
                    </m:r>
                    <m:r>
                      <m:rPr>
                        <m:sty m:val="p"/>
                      </m:rPr>
                      <a:rPr lang="en-IN" b="0" i="0" smtClean="0">
                        <a:latin typeface="Cambria Math" panose="02040503050406030204" pitchFamily="18" charset="0"/>
                      </a:rPr>
                      <m:t>X</m:t>
                    </m:r>
                    <m:r>
                      <a:rPr lang="en-IN" b="0" i="0" smtClean="0">
                        <a:latin typeface="Cambria Math" panose="02040503050406030204" pitchFamily="18" charset="0"/>
                      </a:rPr>
                      <m:t>]</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𝑚</m:t>
                        </m:r>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num>
                          <m:den>
                            <m:r>
                              <a:rPr lang="en-IN" b="0" i="1" smtClean="0">
                                <a:latin typeface="Cambria Math" panose="02040503050406030204" pitchFamily="18" charset="0"/>
                              </a:rPr>
                              <m:t>2</m:t>
                            </m:r>
                          </m:den>
                        </m:f>
                        <m:r>
                          <a:rPr lang="en-IN" b="0" i="1" smtClean="0">
                            <a:latin typeface="Cambria Math" panose="02040503050406030204" pitchFamily="18" charset="0"/>
                          </a:rPr>
                          <m:t>)</m:t>
                        </m:r>
                      </m:sup>
                    </m:sSup>
                  </m:oMath>
                </a14:m>
                <a:endParaRPr lang="en-IN" dirty="0"/>
              </a:p>
              <a:p>
                <a:pPr lvl="1"/>
                <a:r>
                  <a:rPr lang="en-IN" dirty="0"/>
                  <a:t>Variance </a:t>
                </a:r>
                <a14:m>
                  <m:oMath xmlns:m="http://schemas.openxmlformats.org/officeDocument/2006/math">
                    <m:r>
                      <a:rPr lang="en-IN" b="0" i="1" smtClean="0">
                        <a:latin typeface="Cambria Math" panose="02040503050406030204" pitchFamily="18" charset="0"/>
                      </a:rPr>
                      <m:t>𝑉𝑎𝑟</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e</m:t>
                        </m:r>
                      </m:e>
                      <m:sup>
                        <m:r>
                          <a:rPr lang="en-IN" b="0" i="1" smtClean="0">
                            <a:latin typeface="Cambria Math" panose="02040503050406030204" pitchFamily="18" charset="0"/>
                          </a:rPr>
                          <m:t>2</m:t>
                        </m:r>
                        <m:r>
                          <a:rPr lang="en-IN" b="0" i="1" smtClean="0">
                            <a:latin typeface="Cambria Math" panose="02040503050406030204" pitchFamily="18" charset="0"/>
                          </a:rPr>
                          <m:t>𝑚</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sup>
                    </m:sSup>
                    <m:r>
                      <a:rPr lang="en-IN" b="0" i="1" smtClean="0">
                        <a:latin typeface="Cambria Math" panose="02040503050406030204" pitchFamily="18" charset="0"/>
                      </a:rPr>
                      <m:t>−1)</m:t>
                    </m:r>
                  </m:oMath>
                </a14:m>
                <a:endParaRPr lang="en-IN" dirty="0"/>
              </a:p>
            </p:txBody>
          </p:sp>
        </mc:Choice>
        <mc:Fallback xmlns="">
          <p:sp>
            <p:nvSpPr>
              <p:cNvPr id="3" name="Content Placeholder 2">
                <a:extLst>
                  <a:ext uri="{FF2B5EF4-FFF2-40B4-BE49-F238E27FC236}">
                    <a16:creationId xmlns:a16="http://schemas.microsoft.com/office/drawing/2014/main" id="{B81E626E-9099-D1E0-B03D-11B979B065BA}"/>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200307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FF6F7-EB2F-0BF2-FD31-DC7FD2806CBD}"/>
              </a:ext>
            </a:extLst>
          </p:cNvPr>
          <p:cNvSpPr>
            <a:spLocks noGrp="1"/>
          </p:cNvSpPr>
          <p:nvPr>
            <p:ph type="title"/>
          </p:nvPr>
        </p:nvSpPr>
        <p:spPr/>
        <p:txBody>
          <a:bodyPr/>
          <a:lstStyle/>
          <a:p>
            <a:r>
              <a:rPr lang="en-IN" dirty="0"/>
              <a:t>Useful Random Variables – Continuous RVs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1E626E-9099-D1E0-B03D-11B979B065BA}"/>
                  </a:ext>
                </a:extLst>
              </p:cNvPr>
              <p:cNvSpPr>
                <a:spLocks noGrp="1"/>
              </p:cNvSpPr>
              <p:nvPr>
                <p:ph sz="quarter" idx="10"/>
              </p:nvPr>
            </p:nvSpPr>
            <p:spPr/>
            <p:txBody>
              <a:bodyPr>
                <a:normAutofit fontScale="70000" lnSpcReduction="20000"/>
              </a:bodyPr>
              <a:lstStyle/>
              <a:p>
                <a:r>
                  <a:rPr lang="en-IN" dirty="0"/>
                  <a:t>Jointly Gaussian RVs</a:t>
                </a:r>
              </a:p>
              <a:p>
                <a:pPr lvl="1"/>
                <a:r>
                  <a:rPr lang="en-IN" dirty="0"/>
                  <a:t>An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×1</m:t>
                    </m:r>
                  </m:oMath>
                </a14:m>
                <a:r>
                  <a:rPr lang="en-IN" dirty="0"/>
                  <a:t> column vector </a:t>
                </a:r>
                <a14:m>
                  <m:oMath xmlns:m="http://schemas.openxmlformats.org/officeDocument/2006/math">
                    <m:r>
                      <a:rPr lang="en-IN" b="0" i="1" smtClean="0">
                        <a:latin typeface="Cambria Math" panose="02040503050406030204" pitchFamily="18" charset="0"/>
                      </a:rPr>
                      <m:t>𝑋</m:t>
                    </m:r>
                  </m:oMath>
                </a14:m>
                <a:r>
                  <a:rPr lang="en-IN" dirty="0"/>
                  <a:t> with components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𝑖</m:t>
                        </m:r>
                      </m:sub>
                    </m:sSub>
                    <m:r>
                      <a:rPr lang="en-IN" b="0" i="1" smtClean="0">
                        <a:latin typeface="Cambria Math" panose="02040503050406030204" pitchFamily="18" charset="0"/>
                      </a:rPr>
                      <m:t>, 1≤</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m:t>
                    </m:r>
                  </m:oMath>
                </a14:m>
                <a:r>
                  <a:rPr lang="en-IN" dirty="0"/>
                  <a:t> is called Gaussian vector and its components are called jointly Gaussian RVs or </a:t>
                </a:r>
                <a:r>
                  <a:rPr lang="en-IN" i="1" dirty="0"/>
                  <a:t>Multivariate Gaussian RVs</a:t>
                </a:r>
                <a:r>
                  <a:rPr lang="en-IN" dirty="0"/>
                  <a:t> if the joint PDF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𝑖</m:t>
                        </m:r>
                      </m:sub>
                    </m:sSub>
                  </m:oMath>
                </a14:m>
                <a:r>
                  <a:rPr lang="en-IN" dirty="0"/>
                  <a:t> can written as: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2</m:t>
                                </m:r>
                                <m:r>
                                  <a:rPr lang="en-IN" b="0" i="1" smtClean="0">
                                    <a:latin typeface="Cambria Math" panose="02040503050406030204" pitchFamily="18" charset="0"/>
                                  </a:rPr>
                                  <m:t>𝜋</m:t>
                                </m:r>
                              </m:e>
                            </m:d>
                          </m:e>
                          <m:sup>
                            <m:f>
                              <m:fPr>
                                <m:ctrlPr>
                                  <a:rPr lang="en-IN" b="0" i="1" smtClean="0">
                                    <a:latin typeface="Cambria Math" panose="02040503050406030204" pitchFamily="18" charset="0"/>
                                  </a:rPr>
                                </m:ctrlPr>
                              </m:fPr>
                              <m:num>
                                <m:r>
                                  <a:rPr lang="en-IN" b="0" i="1" smtClean="0">
                                    <a:latin typeface="Cambria Math" panose="02040503050406030204" pitchFamily="18" charset="0"/>
                                  </a:rPr>
                                  <m:t>𝑛</m:t>
                                </m:r>
                              </m:num>
                              <m:den>
                                <m:r>
                                  <a:rPr lang="en-IN" b="0" i="1" smtClean="0">
                                    <a:latin typeface="Cambria Math" panose="02040503050406030204" pitchFamily="18" charset="0"/>
                                  </a:rPr>
                                  <m:t>2</m:t>
                                </m:r>
                              </m:den>
                            </m:f>
                            <m:r>
                              <a:rPr lang="en-IN" b="0" i="1" smtClean="0">
                                <a:latin typeface="Cambria Math" panose="02040503050406030204" pitchFamily="18" charset="0"/>
                              </a:rPr>
                              <m:t> </m:t>
                            </m:r>
                          </m:sup>
                        </m:sSup>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det</m:t>
                            </m:r>
                          </m:fName>
                          <m:e>
                            <m:sSup>
                              <m:sSupPr>
                                <m:ctrlPr>
                                  <a:rPr lang="en-IN" b="0" i="1" smtClean="0">
                                    <a:latin typeface="Cambria Math" panose="02040503050406030204" pitchFamily="18" charset="0"/>
                                  </a:rPr>
                                </m:ctrlPr>
                              </m:sSupPr>
                              <m:e>
                                <m:r>
                                  <a:rPr lang="en-IN" b="0" i="1" smtClean="0">
                                    <a:latin typeface="Cambria Math" panose="02040503050406030204" pitchFamily="18" charset="0"/>
                                  </a:rPr>
                                  <m:t>𝐶</m:t>
                                </m:r>
                                <m:r>
                                  <a:rPr lang="en-IN" b="0" i="1" smtClean="0">
                                    <a:latin typeface="Cambria Math" panose="02040503050406030204" pitchFamily="18" charset="0"/>
                                  </a:rPr>
                                  <m:t>)</m:t>
                                </m:r>
                              </m:e>
                              <m:sup>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up>
                            </m:sSup>
                            <m:r>
                              <a:rPr lang="en-IN" b="0" i="1" smtClean="0">
                                <a:latin typeface="Cambria Math" panose="02040503050406030204" pitchFamily="18" charset="0"/>
                              </a:rPr>
                              <m:t> </m:t>
                            </m:r>
                          </m:e>
                        </m:func>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𝑚</m:t>
                                </m:r>
                              </m:e>
                            </m:d>
                          </m:e>
                          <m:sup>
                            <m:r>
                              <a:rPr lang="en-IN" b="0" i="1" smtClean="0">
                                <a:latin typeface="Cambria Math" panose="02040503050406030204" pitchFamily="18" charset="0"/>
                              </a:rPr>
                              <m:t>𝑡</m:t>
                            </m:r>
                          </m:sup>
                        </m:sSup>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𝐶</m:t>
                        </m:r>
                      </m:e>
                      <m:sup>
                        <m:r>
                          <a:rPr lang="en-IN" b="0" i="1" smtClean="0">
                            <a:latin typeface="Cambria Math" panose="02040503050406030204" pitchFamily="18" charset="0"/>
                          </a:rPr>
                          <m:t>−1</m:t>
                        </m:r>
                      </m:sup>
                    </m:sSup>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𝑚</m:t>
                    </m:r>
                    <m:r>
                      <a:rPr lang="en-IN" b="0" i="1" smtClean="0">
                        <a:latin typeface="Cambria Math" panose="02040503050406030204" pitchFamily="18" charset="0"/>
                      </a:rPr>
                      <m:t>)</m:t>
                    </m:r>
                  </m:oMath>
                </a14:m>
                <a:endParaRPr lang="en-IN" dirty="0"/>
              </a:p>
              <a:p>
                <a:pPr lvl="2"/>
                <a:r>
                  <a:rPr lang="en-IN" dirty="0"/>
                  <a:t>Where</a:t>
                </a:r>
              </a:p>
              <a:p>
                <a:pPr lvl="3"/>
                <a:r>
                  <a:rPr lang="en-IN" dirty="0"/>
                  <a:t>m and C are mean vector and covariance matrix of X and are given by</a:t>
                </a:r>
              </a:p>
              <a:p>
                <a:pPr lvl="3"/>
                <a14:m>
                  <m:oMath xmlns:m="http://schemas.openxmlformats.org/officeDocument/2006/math">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e>
                    </m:d>
                  </m:oMath>
                </a14:m>
                <a:endParaRPr lang="en-IN" b="0" dirty="0"/>
              </a:p>
              <a:p>
                <a:pPr lvl="3"/>
                <a14:m>
                  <m:oMath xmlns:m="http://schemas.openxmlformats.org/officeDocument/2006/math">
                    <m:r>
                      <a:rPr lang="en-IN" b="0" i="1" smtClean="0">
                        <a:latin typeface="Cambria Math" panose="02040503050406030204" pitchFamily="18" charset="0"/>
                      </a:rPr>
                      <m:t>𝐶</m:t>
                    </m:r>
                    <m:r>
                      <a:rPr lang="en-IN" b="0" i="1" smtClean="0">
                        <a:latin typeface="Cambria Math" panose="02040503050406030204" pitchFamily="18" charset="0"/>
                      </a:rPr>
                      <m:t>=</m:t>
                    </m:r>
                    <m:r>
                      <a:rPr lang="en-IN" b="0" i="1" smtClean="0">
                        <a:latin typeface="Cambria Math" panose="02040503050406030204" pitchFamily="18" charset="0"/>
                      </a:rPr>
                      <m:t>𝐸</m:t>
                    </m:r>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𝑚</m:t>
                        </m:r>
                      </m:e>
                    </m:d>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𝑚</m:t>
                            </m:r>
                          </m:e>
                        </m:d>
                      </m:e>
                      <m:sup>
                        <m:r>
                          <a:rPr lang="en-IN" b="0" i="1" smtClean="0">
                            <a:latin typeface="Cambria Math" panose="02040503050406030204" pitchFamily="18" charset="0"/>
                          </a:rPr>
                          <m:t>𝑡</m:t>
                        </m:r>
                      </m:sup>
                    </m:sSup>
                    <m:r>
                      <a:rPr lang="en-IN" b="0" i="1" smtClean="0">
                        <a:latin typeface="Cambria Math" panose="02040503050406030204" pitchFamily="18" charset="0"/>
                      </a:rPr>
                      <m:t>]</m:t>
                    </m:r>
                  </m:oMath>
                </a14:m>
                <a:endParaRPr lang="en-IN" dirty="0"/>
              </a:p>
              <a:p>
                <a:pPr lvl="1"/>
                <a:r>
                  <a:rPr lang="en-IN" dirty="0"/>
                  <a:t>Covariance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𝑖</m:t>
                        </m:r>
                      </m:sub>
                    </m:sSub>
                    <m:r>
                      <a:rPr lang="en-IN" b="0" i="1" smtClean="0">
                        <a:latin typeface="Cambria Math" panose="02040503050406030204" pitchFamily="18" charset="0"/>
                      </a:rPr>
                      <m:t>𝑎𝑛𝑑</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𝑖𝑗</m:t>
                        </m:r>
                      </m:sub>
                    </m:sSub>
                    <m:r>
                      <a:rPr lang="en-IN" b="0" i="1" smtClean="0">
                        <a:latin typeface="Cambria Math" panose="02040503050406030204" pitchFamily="18" charset="0"/>
                      </a:rPr>
                      <m:t>=</m:t>
                    </m:r>
                    <m:r>
                      <a:rPr lang="en-IN" b="0" i="1" smtClean="0">
                        <a:latin typeface="Cambria Math" panose="02040503050406030204" pitchFamily="18" charset="0"/>
                      </a:rPr>
                      <m:t>𝐶𝑂𝑉</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𝑖</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r>
                      <a:rPr lang="en-IN" b="0" i="1" smtClean="0">
                        <a:latin typeface="Cambria Math" panose="02040503050406030204" pitchFamily="18" charset="0"/>
                      </a:rPr>
                      <m:t>]</m:t>
                    </m:r>
                  </m:oMath>
                </a14:m>
                <a:r>
                  <a:rPr lang="en-IN" dirty="0"/>
                  <a:t>, C is a symmetric matrix and a non-negative definite matrix</a:t>
                </a:r>
              </a:p>
              <a:p>
                <a:pPr lvl="1"/>
                <a:r>
                  <a:rPr lang="en-IN" dirty="0"/>
                  <a:t>In the special case of n=2</a:t>
                </a:r>
              </a:p>
              <a:p>
                <a:pPr lvl="2"/>
                <a14:m>
                  <m:oMath xmlns:m="http://schemas.openxmlformats.org/officeDocument/2006/math">
                    <m:r>
                      <a:rPr lang="en-IN" b="0" i="1" smtClean="0">
                        <a:latin typeface="Cambria Math" panose="02040503050406030204" pitchFamily="18" charset="0"/>
                      </a:rPr>
                      <m:t>𝑚</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sSub>
                                <m:sSubPr>
                                  <m:ctrlPr>
                                    <a:rPr lang="en-IN" b="0" i="1" smtClean="0">
                                      <a:latin typeface="Cambria Math" panose="02040503050406030204" pitchFamily="18" charset="0"/>
                                    </a:rPr>
                                  </m:ctrlPr>
                                </m:sSubPr>
                                <m:e>
                                  <m:r>
                                    <m:rPr>
                                      <m:brk m:alnAt="7"/>
                                    </m:rPr>
                                    <a:rPr lang="en-IN" b="0" i="1" smtClean="0">
                                      <a:latin typeface="Cambria Math" panose="02040503050406030204" pitchFamily="18" charset="0"/>
                                    </a:rPr>
                                    <m:t>𝑚</m:t>
                                  </m:r>
                                </m:e>
                                <m:sub>
                                  <m:r>
                                    <m:rPr>
                                      <m:brk m:alnAt="7"/>
                                    </m:rPr>
                                    <a:rPr lang="en-IN" b="0" i="1" smtClean="0">
                                      <a:latin typeface="Cambria Math" panose="02040503050406030204" pitchFamily="18" charset="0"/>
                                    </a:rPr>
                                    <m:t>1</m:t>
                                  </m:r>
                                </m:sub>
                              </m:sSub>
                            </m:e>
                          </m:mr>
                          <m:m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2</m:t>
                                  </m:r>
                                </m:sub>
                              </m:sSub>
                            </m:e>
                          </m:mr>
                        </m:m>
                      </m:e>
                    </m:d>
                  </m:oMath>
                </a14:m>
                <a:endParaRPr lang="en-IN" b="0" dirty="0"/>
              </a:p>
              <a:p>
                <a:pPr lvl="2"/>
                <a14:m>
                  <m:oMath xmlns:m="http://schemas.openxmlformats.org/officeDocument/2006/math">
                    <m:r>
                      <a:rPr lang="en-IN" b="0" i="1" smtClean="0">
                        <a:latin typeface="Cambria Math" panose="02040503050406030204" pitchFamily="18" charset="0"/>
                      </a:rPr>
                      <m:t>𝐶</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2"/>
                                  <m:mcJc m:val="center"/>
                                </m:mcPr>
                              </m:mc>
                            </m:mcs>
                            <m:ctrlPr>
                              <a:rPr lang="en-IN" b="0" i="1" smtClean="0">
                                <a:latin typeface="Cambria Math" panose="02040503050406030204" pitchFamily="18" charset="0"/>
                              </a:rPr>
                            </m:ctrlPr>
                          </m:mPr>
                          <m:m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1</m:t>
                                  </m:r>
                                </m:sub>
                                <m:sup>
                                  <m:r>
                                    <a:rPr lang="en-IN" b="0" i="1" smtClean="0">
                                      <a:latin typeface="Cambria Math" panose="02040503050406030204" pitchFamily="18" charset="0"/>
                                    </a:rPr>
                                    <m:t>2</m:t>
                                  </m:r>
                                </m:sup>
                              </m:sSubSup>
                            </m:e>
                            <m:e>
                              <m:r>
                                <a:rPr lang="en-IN" b="0" i="1" smtClean="0">
                                  <a:latin typeface="Cambria Math" panose="02040503050406030204" pitchFamily="18" charset="0"/>
                                </a:rPr>
                                <m:t>𝜌</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1</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2</m:t>
                                  </m:r>
                                </m:sub>
                              </m:sSub>
                            </m:e>
                          </m:mr>
                          <m:mr>
                            <m:e>
                              <m:r>
                                <a:rPr lang="en-IN" b="0" i="1" smtClean="0">
                                  <a:latin typeface="Cambria Math" panose="02040503050406030204" pitchFamily="18" charset="0"/>
                                </a:rPr>
                                <m:t>𝜌</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1</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2</m:t>
                                  </m:r>
                                </m:sub>
                              </m:sSub>
                            </m:e>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2</m:t>
                                  </m:r>
                                </m:sub>
                                <m:sup>
                                  <m:r>
                                    <a:rPr lang="en-IN" b="0" i="1" smtClean="0">
                                      <a:latin typeface="Cambria Math" panose="02040503050406030204" pitchFamily="18" charset="0"/>
                                    </a:rPr>
                                    <m:t>2</m:t>
                                  </m:r>
                                </m:sup>
                              </m:sSubSup>
                            </m:e>
                          </m:mr>
                        </m:m>
                      </m:e>
                    </m:d>
                  </m:oMath>
                </a14:m>
                <a:r>
                  <a:rPr lang="en-IN" dirty="0"/>
                  <a:t> </a:t>
                </a:r>
              </a:p>
              <a:p>
                <a:pPr lvl="2"/>
                <a:r>
                  <a:rPr lang="en-IN" dirty="0"/>
                  <a:t>Where </a:t>
                </a:r>
                <a14:m>
                  <m:oMath xmlns:m="http://schemas.openxmlformats.org/officeDocument/2006/math">
                    <m:r>
                      <a:rPr lang="en-IN" b="0" i="1" smtClean="0">
                        <a:latin typeface="Cambria Math" panose="02040503050406030204" pitchFamily="18" charset="0"/>
                      </a:rPr>
                      <m:t>𝜌</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𝐶𝑂𝑉</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2</m:t>
                                </m:r>
                              </m:sub>
                            </m:sSub>
                          </m:e>
                        </m:d>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1</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2</m:t>
                            </m:r>
                          </m:sub>
                        </m:sSub>
                      </m:den>
                    </m:f>
                  </m:oMath>
                </a14:m>
                <a:endParaRPr lang="en-IN" dirty="0"/>
              </a:p>
              <a:p>
                <a:pPr lvl="2"/>
                <a:r>
                  <a:rPr lang="en-IN" dirty="0"/>
                  <a:t>PDF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1</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2</m:t>
                            </m:r>
                          </m:sub>
                        </m:sSub>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1−</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𝜌</m:t>
                                </m:r>
                              </m:e>
                              <m:sup>
                                <m:r>
                                  <a:rPr lang="en-IN" b="0" i="1" smtClean="0">
                                    <a:latin typeface="Cambria Math" panose="02040503050406030204" pitchFamily="18" charset="0"/>
                                  </a:rPr>
                                  <m:t>2</m:t>
                                </m:r>
                              </m:sup>
                            </m:sSup>
                          </m:e>
                        </m:rad>
                        <m:r>
                          <a:rPr lang="en-IN" i="1" smtClean="0">
                            <a:latin typeface="Cambria Math" panose="02040503050406030204" pitchFamily="18" charset="0"/>
                          </a:rPr>
                          <m:t> </m:t>
                        </m:r>
                      </m:den>
                    </m:f>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1</m:t>
                                                </m:r>
                                              </m:sub>
                                            </m:sSub>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1</m:t>
                                                </m:r>
                                              </m:sub>
                                            </m:sSub>
                                          </m:den>
                                        </m:f>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i="1">
                                        <a:latin typeface="Cambria Math" panose="02040503050406030204" pitchFamily="18" charset="0"/>
                                      </a:rPr>
                                    </m:ctrlPr>
                                  </m:sSupPr>
                                  <m:e>
                                    <m:d>
                                      <m:dPr>
                                        <m:ctrlPr>
                                          <a:rPr lang="en-IN" i="1">
                                            <a:latin typeface="Cambria Math" panose="02040503050406030204" pitchFamily="18" charset="0"/>
                                          </a:rPr>
                                        </m:ctrlPr>
                                      </m:dPr>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b="0" i="1" smtClean="0">
                                                    <a:latin typeface="Cambria Math" panose="02040503050406030204" pitchFamily="18" charset="0"/>
                                                  </a:rPr>
                                                  <m:t>2</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𝑚</m:t>
                                                </m:r>
                                              </m:e>
                                              <m:sub>
                                                <m:r>
                                                  <a:rPr lang="en-IN" b="0" i="1" smtClean="0">
                                                    <a:latin typeface="Cambria Math" panose="02040503050406030204" pitchFamily="18" charset="0"/>
                                                  </a:rPr>
                                                  <m:t>2</m:t>
                                                </m:r>
                                              </m:sub>
                                            </m:sSub>
                                          </m:num>
                                          <m:den>
                                            <m:sSub>
                                              <m:sSubPr>
                                                <m:ctrlPr>
                                                  <a:rPr lang="en-IN" i="1">
                                                    <a:latin typeface="Cambria Math" panose="02040503050406030204" pitchFamily="18" charset="0"/>
                                                  </a:rPr>
                                                </m:ctrlPr>
                                              </m:sSubPr>
                                              <m:e>
                                                <m:r>
                                                  <a:rPr lang="en-IN" i="1">
                                                    <a:latin typeface="Cambria Math" panose="02040503050406030204" pitchFamily="18" charset="0"/>
                                                  </a:rPr>
                                                  <m:t>𝜎</m:t>
                                                </m:r>
                                              </m:e>
                                              <m:sub>
                                                <m:r>
                                                  <a:rPr lang="en-IN" b="0" i="1" smtClean="0">
                                                    <a:latin typeface="Cambria Math" panose="02040503050406030204" pitchFamily="18" charset="0"/>
                                                  </a:rPr>
                                                  <m:t>2</m:t>
                                                </m:r>
                                              </m:sub>
                                            </m:sSub>
                                          </m:den>
                                        </m:f>
                                      </m:e>
                                    </m:d>
                                  </m:e>
                                  <m:sup>
                                    <m:r>
                                      <a:rPr lang="en-IN" i="1">
                                        <a:latin typeface="Cambria Math" panose="02040503050406030204" pitchFamily="18" charset="0"/>
                                      </a:rPr>
                                      <m:t>2</m:t>
                                    </m:r>
                                  </m:sup>
                                </m:sSup>
                                <m:r>
                                  <a:rPr lang="en-IN" b="0" i="1" smtClean="0">
                                    <a:latin typeface="Cambria Math" panose="02040503050406030204" pitchFamily="18" charset="0"/>
                                  </a:rPr>
                                  <m:t>−2</m:t>
                                </m:r>
                                <m:r>
                                  <a:rPr lang="en-IN" b="0" i="1" smtClean="0">
                                    <a:latin typeface="Cambria Math" panose="02040503050406030204" pitchFamily="18" charset="0"/>
                                  </a:rPr>
                                  <m:t>𝜌</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1</m:t>
                                            </m:r>
                                          </m:sub>
                                        </m:sSub>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1</m:t>
                                            </m:r>
                                          </m:sub>
                                        </m:sSub>
                                      </m:den>
                                    </m:f>
                                  </m:e>
                                </m:d>
                                <m:d>
                                  <m:dPr>
                                    <m:ctrlPr>
                                      <a:rPr lang="en-IN" i="1">
                                        <a:latin typeface="Cambria Math" panose="02040503050406030204" pitchFamily="18" charset="0"/>
                                      </a:rPr>
                                    </m:ctrlPr>
                                  </m:dPr>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b="0" i="1" smtClean="0">
                                                <a:latin typeface="Cambria Math" panose="02040503050406030204" pitchFamily="18" charset="0"/>
                                              </a:rPr>
                                              <m:t>2</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𝑚</m:t>
                                            </m:r>
                                          </m:e>
                                          <m:sub>
                                            <m:r>
                                              <a:rPr lang="en-IN" b="0" i="1" smtClean="0">
                                                <a:latin typeface="Cambria Math" panose="02040503050406030204" pitchFamily="18" charset="0"/>
                                              </a:rPr>
                                              <m:t>2</m:t>
                                            </m:r>
                                          </m:sub>
                                        </m:sSub>
                                      </m:num>
                                      <m:den>
                                        <m:sSub>
                                          <m:sSubPr>
                                            <m:ctrlPr>
                                              <a:rPr lang="en-IN" i="1">
                                                <a:latin typeface="Cambria Math" panose="02040503050406030204" pitchFamily="18" charset="0"/>
                                              </a:rPr>
                                            </m:ctrlPr>
                                          </m:sSubPr>
                                          <m:e>
                                            <m:r>
                                              <a:rPr lang="en-IN" i="1">
                                                <a:latin typeface="Cambria Math" panose="02040503050406030204" pitchFamily="18" charset="0"/>
                                              </a:rPr>
                                              <m:t>𝜎</m:t>
                                            </m:r>
                                          </m:e>
                                          <m:sub>
                                            <m:r>
                                              <a:rPr lang="en-IN" b="0" i="1" smtClean="0">
                                                <a:latin typeface="Cambria Math" panose="02040503050406030204" pitchFamily="18" charset="0"/>
                                              </a:rPr>
                                              <m:t>2</m:t>
                                            </m:r>
                                          </m:sub>
                                        </m:sSub>
                                      </m:den>
                                    </m:f>
                                  </m:e>
                                </m:d>
                              </m:num>
                              <m:den>
                                <m:r>
                                  <a:rPr lang="en-IN" b="0" i="1" smtClean="0">
                                    <a:latin typeface="Cambria Math" panose="02040503050406030204" pitchFamily="18" charset="0"/>
                                  </a:rPr>
                                  <m:t>2(1−</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𝜌</m:t>
                                    </m:r>
                                  </m:e>
                                  <m:sup>
                                    <m:r>
                                      <a:rPr lang="en-IN" b="0" i="1" smtClean="0">
                                        <a:latin typeface="Cambria Math" panose="02040503050406030204" pitchFamily="18" charset="0"/>
                                      </a:rPr>
                                      <m:t>2</m:t>
                                    </m:r>
                                  </m:sup>
                                </m:sSup>
                                <m:r>
                                  <a:rPr lang="en-IN" b="0" i="1" smtClean="0">
                                    <a:latin typeface="Cambria Math" panose="02040503050406030204" pitchFamily="18" charset="0"/>
                                  </a:rPr>
                                  <m:t>)</m:t>
                                </m:r>
                              </m:den>
                            </m:f>
                            <m:r>
                              <a:rPr lang="en-IN" b="0" i="1" smtClean="0">
                                <a:latin typeface="Cambria Math" panose="02040503050406030204" pitchFamily="18" charset="0"/>
                              </a:rPr>
                              <m:t> </m:t>
                            </m:r>
                          </m:e>
                        </m:d>
                      </m:sup>
                    </m:sSup>
                    <m:r>
                      <a:rPr lang="en-IN" i="1" smtClean="0">
                        <a:latin typeface="Cambria Math" panose="02040503050406030204" pitchFamily="18" charset="0"/>
                      </a:rPr>
                      <m:t> </m:t>
                    </m:r>
                  </m:oMath>
                </a14:m>
                <a:endParaRPr lang="en-IN" dirty="0"/>
              </a:p>
              <a:p>
                <a:pPr lvl="3"/>
                <a:r>
                  <a:rPr lang="en-IN" dirty="0"/>
                  <a:t>Where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2</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1</m:t>
                        </m:r>
                      </m:sub>
                      <m:sup>
                        <m:r>
                          <a:rPr lang="en-IN" b="0" i="1" smtClean="0">
                            <a:latin typeface="Cambria Math" panose="02040503050406030204" pitchFamily="18" charset="0"/>
                          </a:rPr>
                          <m:t>2</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2</m:t>
                        </m:r>
                      </m:sub>
                      <m:sup>
                        <m:r>
                          <a:rPr lang="en-IN" b="0" i="1" smtClean="0">
                            <a:latin typeface="Cambria Math" panose="02040503050406030204" pitchFamily="18" charset="0"/>
                          </a:rPr>
                          <m:t>2</m:t>
                        </m:r>
                      </m:sup>
                    </m:sSubSup>
                  </m:oMath>
                </a14:m>
                <a:r>
                  <a:rPr lang="en-IN" dirty="0"/>
                  <a:t> are the means and variances of  the two random variables and </a:t>
                </a:r>
                <a14:m>
                  <m:oMath xmlns:m="http://schemas.openxmlformats.org/officeDocument/2006/math">
                    <m:r>
                      <a:rPr lang="en-IN" b="0" i="1" smtClean="0">
                        <a:latin typeface="Cambria Math" panose="02040503050406030204" pitchFamily="18" charset="0"/>
                      </a:rPr>
                      <m:t>𝜌</m:t>
                    </m:r>
                  </m:oMath>
                </a14:m>
                <a:r>
                  <a:rPr lang="en-IN" dirty="0"/>
                  <a:t> is their correlation coefficient</a:t>
                </a:r>
              </a:p>
              <a:p>
                <a:pPr lvl="1"/>
                <a:r>
                  <a:rPr lang="en-IN" dirty="0"/>
                  <a:t>For a special case when </a:t>
                </a:r>
                <a14:m>
                  <m:oMath xmlns:m="http://schemas.openxmlformats.org/officeDocument/2006/math">
                    <m:r>
                      <a:rPr lang="en-IN" b="0" i="1" smtClean="0">
                        <a:latin typeface="Cambria Math" panose="02040503050406030204" pitchFamily="18" charset="0"/>
                      </a:rPr>
                      <m:t>𝜌</m:t>
                    </m:r>
                    <m:r>
                      <a:rPr lang="en-IN" b="0" i="1" smtClean="0">
                        <a:latin typeface="Cambria Math" panose="02040503050406030204" pitchFamily="18" charset="0"/>
                      </a:rPr>
                      <m:t>=0</m:t>
                    </m:r>
                  </m:oMath>
                </a14:m>
                <a:r>
                  <a:rPr lang="en-IN" dirty="0"/>
                  <a:t> i.e. when the random variables are un-correlated, we have</a:t>
                </a:r>
              </a:p>
              <a:p>
                <a:pPr lvl="2"/>
                <a14:m>
                  <m:oMath xmlns:m="http://schemas.openxmlformats.org/officeDocument/2006/math">
                    <m:r>
                      <a:rPr lang="en-IN" b="0" i="1" smtClean="0">
                        <a:latin typeface="Cambria Math" panose="02040503050406030204" pitchFamily="18" charset="0"/>
                      </a:rPr>
                      <m:t>𝑃𝐷𝐹</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r>
                      <a:rPr lang="en-IN" b="0" i="1" smtClean="0">
                        <a:latin typeface="Cambria Math" panose="02040503050406030204" pitchFamily="18" charset="0"/>
                      </a:rPr>
                      <m:t>𝒩</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1</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1</m:t>
                            </m:r>
                          </m:sub>
                          <m:sup>
                            <m:r>
                              <a:rPr lang="en-IN" b="0" i="1" smtClean="0">
                                <a:latin typeface="Cambria Math" panose="02040503050406030204" pitchFamily="18" charset="0"/>
                              </a:rPr>
                              <m:t>2</m:t>
                            </m:r>
                          </m:sup>
                        </m:sSubSup>
                      </m:e>
                    </m:d>
                    <m:r>
                      <a:rPr lang="en-IN" b="0" i="1" smtClean="0">
                        <a:latin typeface="Cambria Math" panose="02040503050406030204" pitchFamily="18" charset="0"/>
                      </a:rPr>
                      <m:t>×</m:t>
                    </m:r>
                    <m:r>
                      <a:rPr lang="en-IN" b="0" i="1" smtClean="0">
                        <a:latin typeface="Cambria Math" panose="02040503050406030204" pitchFamily="18" charset="0"/>
                      </a:rPr>
                      <m:t>𝒩</m:t>
                    </m:r>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2</m:t>
                            </m:r>
                          </m:sub>
                        </m:sSub>
                        <m:r>
                          <a:rPr lang="en-IN" b="0" i="1" smtClean="0">
                            <a:latin typeface="Cambria Math" panose="02040503050406030204" pitchFamily="18" charset="0"/>
                          </a:rPr>
                          <m:t>, </m:t>
                        </m:r>
                        <m:r>
                          <a:rPr lang="en-IN" b="0" i="1" smtClean="0">
                            <a:latin typeface="Cambria Math" panose="02040503050406030204" pitchFamily="18" charset="0"/>
                          </a:rPr>
                          <m:t>𝜎</m:t>
                        </m:r>
                      </m:e>
                      <m:sub>
                        <m:r>
                          <a:rPr lang="en-IN" b="0" i="1" smtClean="0">
                            <a:latin typeface="Cambria Math" panose="02040503050406030204" pitchFamily="18" charset="0"/>
                          </a:rPr>
                          <m:t>2</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oMath>
                </a14:m>
                <a:r>
                  <a:rPr lang="en-IN" dirty="0"/>
                  <a:t> – product of two Gaussian distributions</a:t>
                </a:r>
              </a:p>
              <a:p>
                <a:pPr lvl="2"/>
                <a:r>
                  <a:rPr lang="en-IN" dirty="0"/>
                  <a:t>This property is true for joint Gaussian RVs as well</a:t>
                </a:r>
              </a:p>
              <a:p>
                <a:pPr lvl="1"/>
                <a:r>
                  <a:rPr lang="en-IN" dirty="0"/>
                  <a:t>Any linear combination of jointly Gaussian RVs is also jointly Gaussian RV</a:t>
                </a:r>
              </a:p>
              <a:p>
                <a:pPr lvl="2"/>
                <a:r>
                  <a:rPr lang="en-IN" dirty="0"/>
                  <a:t>If X is Gaussian vector, then </a:t>
                </a:r>
                <a14:m>
                  <m:oMath xmlns:m="http://schemas.openxmlformats.org/officeDocument/2006/math">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𝐴𝑋</m:t>
                    </m:r>
                  </m:oMath>
                </a14:m>
                <a:r>
                  <a:rPr lang="en-IN" dirty="0"/>
                  <a:t> is also Gaussian where A is invertible and represents linear transformation</a:t>
                </a:r>
              </a:p>
              <a:p>
                <a:pPr lvl="2"/>
                <a:r>
                  <a:rPr lang="en-IN" dirty="0"/>
                  <a:t>Y’s mean and covariance are</a:t>
                </a:r>
              </a:p>
              <a:p>
                <a:pPr lvl="3"/>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𝑌</m:t>
                        </m:r>
                      </m:sub>
                    </m:sSub>
                    <m:r>
                      <a:rPr lang="en-IN" b="0" i="1" smtClean="0">
                        <a:latin typeface="Cambria Math" panose="02040503050406030204" pitchFamily="18" charset="0"/>
                      </a:rPr>
                      <m:t>=</m:t>
                    </m:r>
                    <m:r>
                      <a:rPr lang="en-IN" b="0" i="1" smtClean="0">
                        <a:latin typeface="Cambria Math" panose="02040503050406030204" pitchFamily="18" charset="0"/>
                      </a:rPr>
                      <m:t>𝐴</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𝑋</m:t>
                        </m:r>
                      </m:sub>
                    </m:sSub>
                  </m:oMath>
                </a14:m>
                <a:endParaRPr lang="en-IN" b="0" dirty="0"/>
              </a:p>
              <a:p>
                <a:pPr lvl="3"/>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𝑌</m:t>
                        </m:r>
                      </m:sub>
                    </m:sSub>
                    <m:r>
                      <a:rPr lang="en-IN" b="0" i="1" smtClean="0">
                        <a:latin typeface="Cambria Math" panose="02040503050406030204" pitchFamily="18" charset="0"/>
                      </a:rPr>
                      <m:t>=</m:t>
                    </m:r>
                    <m:r>
                      <a:rPr lang="en-IN" b="0" i="1" smtClean="0">
                        <a:latin typeface="Cambria Math" panose="02040503050406030204" pitchFamily="18" charset="0"/>
                      </a:rPr>
                      <m:t>𝐴</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𝑋</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𝐴</m:t>
                        </m:r>
                      </m:e>
                      <m:sup>
                        <m:r>
                          <a:rPr lang="en-IN" b="0" i="1" smtClean="0">
                            <a:latin typeface="Cambria Math" panose="02040503050406030204" pitchFamily="18" charset="0"/>
                          </a:rPr>
                          <m:t>𝑡</m:t>
                        </m:r>
                      </m:sup>
                    </m:sSup>
                  </m:oMath>
                </a14:m>
                <a:endParaRPr lang="en-IN" dirty="0"/>
              </a:p>
              <a:p>
                <a:pPr lvl="2"/>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B81E626E-9099-D1E0-B03D-11B979B065BA}"/>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379712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10D96-CA17-2E73-1FC7-4C3460FAA756}"/>
              </a:ext>
            </a:extLst>
          </p:cNvPr>
          <p:cNvSpPr>
            <a:spLocks noGrp="1"/>
          </p:cNvSpPr>
          <p:nvPr>
            <p:ph type="title"/>
          </p:nvPr>
        </p:nvSpPr>
        <p:spPr/>
        <p:txBody>
          <a:bodyPr/>
          <a:lstStyle/>
          <a:p>
            <a:r>
              <a:rPr lang="en-IN" dirty="0"/>
              <a:t>Complex Random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BCB308-D7BC-D2FC-8F95-C0A371BE14AF}"/>
                  </a:ext>
                </a:extLst>
              </p:cNvPr>
              <p:cNvSpPr>
                <a:spLocks noGrp="1"/>
              </p:cNvSpPr>
              <p:nvPr>
                <p:ph sz="quarter" idx="10"/>
              </p:nvPr>
            </p:nvSpPr>
            <p:spPr/>
            <p:txBody>
              <a:bodyPr/>
              <a:lstStyle/>
              <a:p>
                <a:r>
                  <a:rPr lang="en-IN" dirty="0"/>
                  <a:t>We encounter complex random variables in two-dimensional signal constellations</a:t>
                </a:r>
              </a:p>
              <a:p>
                <a:pPr lvl="1"/>
                <a14:m>
                  <m:oMath xmlns:m="http://schemas.openxmlformats.org/officeDocument/2006/math">
                    <m:r>
                      <a:rPr lang="en-IN" b="0" i="1" smtClean="0">
                        <a:latin typeface="Cambria Math" panose="02040503050406030204" pitchFamily="18" charset="0"/>
                      </a:rPr>
                      <m:t>𝑍</m:t>
                    </m:r>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𝑗𝑌</m:t>
                    </m:r>
                  </m:oMath>
                </a14:m>
                <a:endParaRPr lang="en-IN" b="0" dirty="0"/>
              </a:p>
              <a:p>
                <a:r>
                  <a:rPr lang="en-IN" dirty="0"/>
                  <a:t>A complex RV treated can be treated as two-dimensional RV with two real random variables X and Y</a:t>
                </a:r>
              </a:p>
              <a:p>
                <a:r>
                  <a:rPr lang="en-IN" dirty="0"/>
                  <a:t>The PDF of a complex RV is defined to be the join PDF of its real and complex parts</a:t>
                </a:r>
              </a:p>
              <a:p>
                <a:r>
                  <a:rPr lang="en-IN" dirty="0"/>
                  <a:t>If X and Y are joint Gaussian RVs, then Z is a </a:t>
                </a:r>
                <a:r>
                  <a:rPr lang="en-IN"/>
                  <a:t>complex Gaussian RV</a:t>
                </a:r>
                <a:endParaRPr lang="en-IN" dirty="0"/>
              </a:p>
              <a:p>
                <a:endParaRPr lang="en-IN" dirty="0"/>
              </a:p>
            </p:txBody>
          </p:sp>
        </mc:Choice>
        <mc:Fallback xmlns="">
          <p:sp>
            <p:nvSpPr>
              <p:cNvPr id="3" name="Content Placeholder 2">
                <a:extLst>
                  <a:ext uri="{FF2B5EF4-FFF2-40B4-BE49-F238E27FC236}">
                    <a16:creationId xmlns:a16="http://schemas.microsoft.com/office/drawing/2014/main" id="{A6BCB308-D7BC-D2FC-8F95-C0A371BE14AF}"/>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423120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A711-8840-9B97-C9B6-3EC7F90F6F63}"/>
              </a:ext>
            </a:extLst>
          </p:cNvPr>
          <p:cNvSpPr>
            <a:spLocks noGrp="1"/>
          </p:cNvSpPr>
          <p:nvPr>
            <p:ph type="title"/>
          </p:nvPr>
        </p:nvSpPr>
        <p:spPr/>
        <p:txBody>
          <a:bodyPr/>
          <a:lstStyle/>
          <a:p>
            <a:r>
              <a:rPr lang="en-IN" dirty="0"/>
              <a:t>Unit Impulse Function – Dirac Delta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A0B97E-0193-E480-7EB9-CDB48C42C9B6}"/>
                  </a:ext>
                </a:extLst>
              </p:cNvPr>
              <p:cNvSpPr>
                <a:spLocks noGrp="1"/>
              </p:cNvSpPr>
              <p:nvPr>
                <p:ph sz="quarter" idx="10"/>
              </p:nvPr>
            </p:nvSpPr>
            <p:spPr/>
            <p:txBody>
              <a:bodyPr/>
              <a:lstStyle/>
              <a:p>
                <a:r>
                  <a:rPr lang="en-IN" dirty="0"/>
                  <a:t>An abstraction – an infinitely large amplitude pulse with zero pulse width and unity weight (area under the pulse) concentrated at the point where its argument is zero</a:t>
                </a:r>
              </a:p>
              <a:p>
                <a:pPr lvl="1"/>
                <a14:m>
                  <m:oMath xmlns:m="http://schemas.openxmlformats.org/officeDocument/2006/math">
                    <m:nary>
                      <m:naryPr>
                        <m:limLoc m:val="undOvr"/>
                        <m:ctrlPr>
                          <a:rPr lang="en-IN"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𝛿</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𝑑𝑡</m:t>
                        </m:r>
                        <m:r>
                          <a:rPr lang="en-IN" b="0" i="1" smtClean="0">
                            <a:latin typeface="Cambria Math" panose="02040503050406030204" pitchFamily="18" charset="0"/>
                          </a:rPr>
                          <m:t>=1, </m:t>
                        </m:r>
                        <m:r>
                          <a:rPr lang="en-IN" b="0" i="1" smtClean="0">
                            <a:latin typeface="Cambria Math" panose="02040503050406030204" pitchFamily="18" charset="0"/>
                          </a:rPr>
                          <m:t>𝛿</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=0  </m:t>
                        </m:r>
                        <m:r>
                          <a:rPr lang="en-IN" b="0" i="1" smtClean="0">
                            <a:latin typeface="Cambria Math" panose="02040503050406030204" pitchFamily="18" charset="0"/>
                          </a:rPr>
                          <m:t>𝑓𝑜𝑟</m:t>
                        </m:r>
                        <m:r>
                          <a:rPr lang="en-IN" b="0" i="1" smtClean="0">
                            <a:latin typeface="Cambria Math" panose="02040503050406030204" pitchFamily="18" charset="0"/>
                          </a:rPr>
                          <m:t> </m:t>
                        </m:r>
                        <m:r>
                          <a:rPr lang="en-IN" b="0" i="1" smtClean="0">
                            <a:latin typeface="Cambria Math" panose="02040503050406030204" pitchFamily="18" charset="0"/>
                          </a:rPr>
                          <m:t>𝑡</m:t>
                        </m:r>
                        <m:r>
                          <a:rPr lang="en-IN" b="0" i="1" smtClean="0">
                            <a:latin typeface="Cambria Math" panose="02040503050406030204" pitchFamily="18" charset="0"/>
                          </a:rPr>
                          <m:t>≠0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𝛿</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𝑢𝑛𝑏𝑜𝑢𝑛𝑑𝑒𝑑</m:t>
                        </m:r>
                        <m:r>
                          <a:rPr lang="en-IN" b="0" i="1" smtClean="0">
                            <a:latin typeface="Cambria Math" panose="02040503050406030204" pitchFamily="18" charset="0"/>
                          </a:rPr>
                          <m:t> </m:t>
                        </m:r>
                        <m:r>
                          <a:rPr lang="en-IN" b="0" i="1" smtClean="0">
                            <a:latin typeface="Cambria Math" panose="02040503050406030204" pitchFamily="18" charset="0"/>
                          </a:rPr>
                          <m:t>𝑎𝑡</m:t>
                        </m:r>
                        <m:r>
                          <a:rPr lang="en-IN" b="0" i="1" smtClean="0">
                            <a:latin typeface="Cambria Math" panose="02040503050406030204" pitchFamily="18" charset="0"/>
                          </a:rPr>
                          <m:t> </m:t>
                        </m:r>
                        <m:r>
                          <a:rPr lang="en-IN" b="0" i="1" smtClean="0">
                            <a:latin typeface="Cambria Math" panose="02040503050406030204" pitchFamily="18" charset="0"/>
                          </a:rPr>
                          <m:t>𝑡</m:t>
                        </m:r>
                        <m:r>
                          <a:rPr lang="en-IN" b="0" i="1" smtClean="0">
                            <a:latin typeface="Cambria Math" panose="02040503050406030204" pitchFamily="18" charset="0"/>
                          </a:rPr>
                          <m:t>=0</m:t>
                        </m:r>
                      </m:e>
                    </m:nary>
                  </m:oMath>
                </a14:m>
                <a:endParaRPr lang="en-IN" dirty="0"/>
              </a:p>
              <a:p>
                <a:r>
                  <a:rPr lang="en-IN" dirty="0"/>
                  <a:t>However the functional interpretation of DDF is to interpret </a:t>
                </a:r>
                <a14:m>
                  <m:oMath xmlns:m="http://schemas.openxmlformats.org/officeDocument/2006/math">
                    <m:r>
                      <a:rPr lang="en-IN" b="0" i="1" smtClean="0">
                        <a:latin typeface="Cambria Math" panose="02040503050406030204" pitchFamily="18" charset="0"/>
                      </a:rPr>
                      <m:t>𝛿</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as a unit-area pulse of finite amplitude and non-zero duration</a:t>
                </a:r>
              </a:p>
              <a:p>
                <a14:m>
                  <m:oMath xmlns:m="http://schemas.openxmlformats.org/officeDocument/2006/math">
                    <m:r>
                      <a:rPr lang="en-IN" b="0" i="1" smtClean="0">
                        <a:latin typeface="Cambria Math" panose="02040503050406030204" pitchFamily="18" charset="0"/>
                      </a:rPr>
                      <m:t>𝛿</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0</m:t>
                        </m:r>
                      </m:sub>
                    </m:sSub>
                    <m:r>
                      <a:rPr lang="en-IN" b="0" i="1" smtClean="0">
                        <a:latin typeface="Cambria Math" panose="02040503050406030204" pitchFamily="18" charset="0"/>
                      </a:rPr>
                      <m:t>)</m:t>
                    </m:r>
                  </m:oMath>
                </a14:m>
                <a:r>
                  <a:rPr lang="en-IN" dirty="0"/>
                  <a:t> can be depicted graphically  as a spike located at </a:t>
                </a:r>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0</m:t>
                        </m:r>
                      </m:sub>
                    </m:sSub>
                  </m:oMath>
                </a14:m>
                <a:r>
                  <a:rPr lang="en-IN" dirty="0"/>
                  <a:t> with the height equal to the integral or area</a:t>
                </a:r>
              </a:p>
              <a:p>
                <a:r>
                  <a:rPr lang="en-IN" dirty="0"/>
                  <a:t>Thus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𝛿</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0</m:t>
                        </m:r>
                      </m:sub>
                    </m:sSub>
                    <m:r>
                      <a:rPr lang="en-IN" b="0" i="1" smtClean="0">
                        <a:latin typeface="Cambria Math" panose="02040503050406030204" pitchFamily="18" charset="0"/>
                      </a:rPr>
                      <m:t>)</m:t>
                    </m:r>
                  </m:oMath>
                </a14:m>
                <a:r>
                  <a:rPr lang="en-IN" dirty="0"/>
                  <a:t> with constant A represents an impulse function whose area or weight is equal to A and that is zero everywhere except at </a:t>
                </a:r>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0</m:t>
                        </m:r>
                      </m:sub>
                    </m:sSub>
                  </m:oMath>
                </a14:m>
                <a:endParaRPr lang="en-IN" dirty="0"/>
              </a:p>
              <a:p>
                <a:r>
                  <a:rPr lang="en-IN" dirty="0"/>
                  <a:t>Sifting or sampling property of unit impulse function DDF</a:t>
                </a:r>
              </a:p>
              <a:p>
                <a:pPr lvl="1"/>
                <a14:m>
                  <m:oMath xmlns:m="http://schemas.openxmlformats.org/officeDocument/2006/math">
                    <m:nary>
                      <m:naryPr>
                        <m:limLoc m:val="undOvr"/>
                        <m:ctrlPr>
                          <a:rPr lang="en-IN"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𝛿</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0</m:t>
                                </m:r>
                              </m:sub>
                            </m:sSub>
                          </m:e>
                        </m:d>
                        <m:r>
                          <a:rPr lang="en-IN" b="0" i="1" smtClean="0">
                            <a:latin typeface="Cambria Math" panose="02040503050406030204" pitchFamily="18" charset="0"/>
                          </a:rPr>
                          <m:t>𝑑𝑡</m:t>
                        </m:r>
                        <m:r>
                          <a:rPr lang="en-IN" b="0" i="1" smtClean="0">
                            <a:latin typeface="Cambria Math" panose="02040503050406030204" pitchFamily="18" charset="0"/>
                          </a:rPr>
                          <m:t>=</m:t>
                        </m:r>
                      </m:e>
                    </m:nary>
                    <m:r>
                      <a:rPr lang="en-IN" b="0" i="1" smtClean="0">
                        <a:latin typeface="Cambria Math" panose="02040503050406030204" pitchFamily="18" charset="0"/>
                      </a:rPr>
                      <m:t>𝑥</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0</m:t>
                            </m:r>
                          </m:sub>
                        </m:sSub>
                      </m:e>
                    </m:d>
                  </m:oMath>
                </a14:m>
                <a:r>
                  <a:rPr lang="en-IN" dirty="0"/>
                  <a:t> - represents the unit impulse multiplier selecting a sample of the function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evaluated at </a:t>
                </a:r>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0</m:t>
                        </m:r>
                      </m:sub>
                    </m:sSub>
                  </m:oMath>
                </a14:m>
                <a:endParaRPr lang="en-IN" dirty="0"/>
              </a:p>
            </p:txBody>
          </p:sp>
        </mc:Choice>
        <mc:Fallback xmlns="">
          <p:sp>
            <p:nvSpPr>
              <p:cNvPr id="3" name="Content Placeholder 2">
                <a:extLst>
                  <a:ext uri="{FF2B5EF4-FFF2-40B4-BE49-F238E27FC236}">
                    <a16:creationId xmlns:a16="http://schemas.microsoft.com/office/drawing/2014/main" id="{7DA0B97E-0193-E480-7EB9-CDB48C42C9B6}"/>
                  </a:ext>
                </a:extLst>
              </p:cNvPr>
              <p:cNvSpPr>
                <a:spLocks noGrp="1" noRot="1" noChangeAspect="1" noMove="1" noResize="1" noEditPoints="1" noAdjustHandles="1" noChangeArrowheads="1" noChangeShapeType="1" noTextEdit="1"/>
              </p:cNvSpPr>
              <p:nvPr>
                <p:ph sz="quarter" idx="10"/>
              </p:nvPr>
            </p:nvSpPr>
            <p:spPr>
              <a:blipFill>
                <a:blip r:embed="rId2"/>
                <a:stretch>
                  <a:fillRect t="-819" r="-375"/>
                </a:stretch>
              </a:blipFill>
            </p:spPr>
            <p:txBody>
              <a:bodyPr/>
              <a:lstStyle/>
              <a:p>
                <a:r>
                  <a:rPr lang="en-IN">
                    <a:noFill/>
                  </a:rPr>
                  <a:t> </a:t>
                </a:r>
              </a:p>
            </p:txBody>
          </p:sp>
        </mc:Fallback>
      </mc:AlternateContent>
    </p:spTree>
    <p:extLst>
      <p:ext uri="{BB962C8B-B14F-4D97-AF65-F5344CB8AC3E}">
        <p14:creationId xmlns:p14="http://schemas.microsoft.com/office/powerpoint/2010/main" val="229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74EB-97CB-AE61-1879-8EF2EDB86413}"/>
              </a:ext>
            </a:extLst>
          </p:cNvPr>
          <p:cNvSpPr>
            <a:spLocks noGrp="1"/>
          </p:cNvSpPr>
          <p:nvPr>
            <p:ph type="title"/>
          </p:nvPr>
        </p:nvSpPr>
        <p:spPr/>
        <p:txBody>
          <a:bodyPr/>
          <a:lstStyle/>
          <a:p>
            <a:r>
              <a:rPr lang="en-IN" dirty="0"/>
              <a:t>Random Processes</a:t>
            </a:r>
          </a:p>
        </p:txBody>
      </p:sp>
      <p:sp>
        <p:nvSpPr>
          <p:cNvPr id="3" name="Content Placeholder 2">
            <a:extLst>
              <a:ext uri="{FF2B5EF4-FFF2-40B4-BE49-F238E27FC236}">
                <a16:creationId xmlns:a16="http://schemas.microsoft.com/office/drawing/2014/main" id="{4BF319BB-BFEE-5F16-A0B9-BF4045E27272}"/>
              </a:ext>
            </a:extLst>
          </p:cNvPr>
          <p:cNvSpPr>
            <a:spLocks noGrp="1"/>
          </p:cNvSpPr>
          <p:nvPr>
            <p:ph sz="quarter" idx="10"/>
          </p:nvPr>
        </p:nvSpPr>
        <p:spPr/>
        <p:txBody>
          <a:bodyPr/>
          <a:lstStyle/>
          <a:p>
            <a:endParaRPr lang="en-IN"/>
          </a:p>
        </p:txBody>
      </p:sp>
    </p:spTree>
    <p:extLst>
      <p:ext uri="{BB962C8B-B14F-4D97-AF65-F5344CB8AC3E}">
        <p14:creationId xmlns:p14="http://schemas.microsoft.com/office/powerpoint/2010/main" val="15015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B2774-5BF6-5B33-73E9-4C02217A7476}"/>
              </a:ext>
            </a:extLst>
          </p:cNvPr>
          <p:cNvSpPr>
            <a:spLocks noGrp="1"/>
          </p:cNvSpPr>
          <p:nvPr>
            <p:ph type="title"/>
          </p:nvPr>
        </p:nvSpPr>
        <p:spPr/>
        <p:txBody>
          <a:bodyPr/>
          <a:lstStyle/>
          <a:p>
            <a:r>
              <a:rPr lang="en-IN" dirty="0"/>
              <a:t>Joint PDF</a:t>
            </a:r>
          </a:p>
        </p:txBody>
      </p:sp>
      <p:pic>
        <p:nvPicPr>
          <p:cNvPr id="5" name="Content Placeholder 4">
            <a:extLst>
              <a:ext uri="{FF2B5EF4-FFF2-40B4-BE49-F238E27FC236}">
                <a16:creationId xmlns:a16="http://schemas.microsoft.com/office/drawing/2014/main" id="{2C4D3128-6F9E-35D5-92AB-461B754546ED}"/>
              </a:ext>
            </a:extLst>
          </p:cNvPr>
          <p:cNvPicPr>
            <a:picLocks noGrp="1" noChangeAspect="1"/>
          </p:cNvPicPr>
          <p:nvPr>
            <p:ph sz="quarter" idx="10"/>
          </p:nvPr>
        </p:nvPicPr>
        <p:blipFill>
          <a:blip r:embed="rId2"/>
          <a:stretch>
            <a:fillRect/>
          </a:stretch>
        </p:blipFill>
        <p:spPr>
          <a:xfrm>
            <a:off x="214313" y="896946"/>
            <a:ext cx="6882773" cy="3185231"/>
          </a:xfrm>
        </p:spPr>
      </p:pic>
      <p:pic>
        <p:nvPicPr>
          <p:cNvPr id="7" name="Picture 6">
            <a:extLst>
              <a:ext uri="{FF2B5EF4-FFF2-40B4-BE49-F238E27FC236}">
                <a16:creationId xmlns:a16="http://schemas.microsoft.com/office/drawing/2014/main" id="{A707986E-905F-AD54-7B91-5CA3C183D6EC}"/>
              </a:ext>
            </a:extLst>
          </p:cNvPr>
          <p:cNvPicPr>
            <a:picLocks noChangeAspect="1"/>
          </p:cNvPicPr>
          <p:nvPr/>
        </p:nvPicPr>
        <p:blipFill>
          <a:blip r:embed="rId3"/>
          <a:stretch>
            <a:fillRect/>
          </a:stretch>
        </p:blipFill>
        <p:spPr>
          <a:xfrm>
            <a:off x="6159615" y="3870755"/>
            <a:ext cx="5660473" cy="2762389"/>
          </a:xfrm>
          <a:prstGeom prst="rect">
            <a:avLst/>
          </a:prstGeom>
        </p:spPr>
      </p:pic>
    </p:spTree>
    <p:extLst>
      <p:ext uri="{BB962C8B-B14F-4D97-AF65-F5344CB8AC3E}">
        <p14:creationId xmlns:p14="http://schemas.microsoft.com/office/powerpoint/2010/main" val="273872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4A528-3A04-1BA3-061D-D7D6E216199B}"/>
              </a:ext>
            </a:extLst>
          </p:cNvPr>
          <p:cNvSpPr>
            <a:spLocks noGrp="1"/>
          </p:cNvSpPr>
          <p:nvPr>
            <p:ph type="title"/>
          </p:nvPr>
        </p:nvSpPr>
        <p:spPr/>
        <p:txBody>
          <a:bodyPr/>
          <a:lstStyle/>
          <a:p>
            <a:r>
              <a:rPr lang="en-IN" dirty="0"/>
              <a:t>Complex Random Vectors</a:t>
            </a:r>
          </a:p>
        </p:txBody>
      </p:sp>
      <p:sp>
        <p:nvSpPr>
          <p:cNvPr id="3" name="Content Placeholder 2">
            <a:extLst>
              <a:ext uri="{FF2B5EF4-FFF2-40B4-BE49-F238E27FC236}">
                <a16:creationId xmlns:a16="http://schemas.microsoft.com/office/drawing/2014/main" id="{8670BBA3-589C-A098-D6ED-35E0A28F815F}"/>
              </a:ext>
            </a:extLst>
          </p:cNvPr>
          <p:cNvSpPr>
            <a:spLocks noGrp="1"/>
          </p:cNvSpPr>
          <p:nvPr>
            <p:ph sz="quarter" idx="10"/>
          </p:nvPr>
        </p:nvSpPr>
        <p:spPr/>
        <p:txBody>
          <a:bodyPr/>
          <a:lstStyle/>
          <a:p>
            <a:endParaRPr lang="en-IN" dirty="0"/>
          </a:p>
        </p:txBody>
      </p:sp>
    </p:spTree>
    <p:extLst>
      <p:ext uri="{BB962C8B-B14F-4D97-AF65-F5344CB8AC3E}">
        <p14:creationId xmlns:p14="http://schemas.microsoft.com/office/powerpoint/2010/main" val="387807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D1CC-7E8A-B48C-688E-2E6C0D11CF43}"/>
              </a:ext>
            </a:extLst>
          </p:cNvPr>
          <p:cNvSpPr>
            <a:spLocks noGrp="1"/>
          </p:cNvSpPr>
          <p:nvPr>
            <p:ph type="title"/>
          </p:nvPr>
        </p:nvSpPr>
        <p:spPr/>
        <p:txBody>
          <a:bodyPr/>
          <a:lstStyle/>
          <a:p>
            <a:r>
              <a:rPr lang="en-IN" dirty="0"/>
              <a:t>Digital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621712-6337-72DD-A473-2F6352D3FC89}"/>
                  </a:ext>
                </a:extLst>
              </p:cNvPr>
              <p:cNvSpPr>
                <a:spLocks noGrp="1"/>
              </p:cNvSpPr>
              <p:nvPr>
                <p:ph sz="quarter" idx="10"/>
              </p:nvPr>
            </p:nvSpPr>
            <p:spPr/>
            <p:txBody>
              <a:bodyPr/>
              <a:lstStyle/>
              <a:p>
                <a:r>
                  <a:rPr lang="en-IN" dirty="0"/>
                  <a:t>The source to be transmitted in digital communications is discrete both in time and amplitude</a:t>
                </a:r>
              </a:p>
              <a:p>
                <a:r>
                  <a:rPr lang="en-IN" dirty="0"/>
                  <a:t>Digital information carrying signals must be first converted to an analogue waveform prior to transmission - Modulation</a:t>
                </a:r>
              </a:p>
              <a:p>
                <a:r>
                  <a:rPr lang="en-IN" dirty="0"/>
                  <a:t>At receiving end, analogue signals are converted back to digital format prior for receiving the sent information – demodulation</a:t>
                </a:r>
              </a:p>
              <a:p>
                <a:r>
                  <a:rPr lang="en-IN" dirty="0"/>
                  <a:t>The modulating signal may be represented as a time sequence of symbols or pulses where each symbol has M finite states</a:t>
                </a:r>
              </a:p>
              <a:p>
                <a:r>
                  <a:rPr lang="en-IN" dirty="0"/>
                  <a:t>Each symbol represents n bits of information where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𝑀</m:t>
                        </m:r>
                      </m:e>
                    </m:func>
                  </m:oMath>
                </a14:m>
                <a:r>
                  <a:rPr lang="en-IN" dirty="0"/>
                  <a:t> bits/symbol</a:t>
                </a:r>
              </a:p>
              <a:p>
                <a:endParaRPr lang="en-IN" dirty="0"/>
              </a:p>
            </p:txBody>
          </p:sp>
        </mc:Choice>
        <mc:Fallback xmlns="">
          <p:sp>
            <p:nvSpPr>
              <p:cNvPr id="3" name="Content Placeholder 2">
                <a:extLst>
                  <a:ext uri="{FF2B5EF4-FFF2-40B4-BE49-F238E27FC236}">
                    <a16:creationId xmlns:a16="http://schemas.microsoft.com/office/drawing/2014/main" id="{0E621712-6337-72DD-A473-2F6352D3FC89}"/>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256107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28AD-A891-F7D6-B9C6-DA1A1D042E0B}"/>
              </a:ext>
            </a:extLst>
          </p:cNvPr>
          <p:cNvSpPr>
            <a:spLocks noGrp="1"/>
          </p:cNvSpPr>
          <p:nvPr>
            <p:ph type="title"/>
          </p:nvPr>
        </p:nvSpPr>
        <p:spPr/>
        <p:txBody>
          <a:bodyPr/>
          <a:lstStyle/>
          <a:p>
            <a:r>
              <a:rPr lang="en-IN" dirty="0"/>
              <a:t>Advantages of Digital Modulation Over Analogue Modulation</a:t>
            </a:r>
          </a:p>
        </p:txBody>
      </p:sp>
      <p:sp>
        <p:nvSpPr>
          <p:cNvPr id="3" name="Content Placeholder 2">
            <a:extLst>
              <a:ext uri="{FF2B5EF4-FFF2-40B4-BE49-F238E27FC236}">
                <a16:creationId xmlns:a16="http://schemas.microsoft.com/office/drawing/2014/main" id="{B32D6BEF-47C3-7F6B-B34A-2FDBB3B3318F}"/>
              </a:ext>
            </a:extLst>
          </p:cNvPr>
          <p:cNvSpPr>
            <a:spLocks noGrp="1"/>
          </p:cNvSpPr>
          <p:nvPr>
            <p:ph sz="quarter" idx="10"/>
          </p:nvPr>
        </p:nvSpPr>
        <p:spPr/>
        <p:txBody>
          <a:bodyPr/>
          <a:lstStyle/>
          <a:p>
            <a:r>
              <a:rPr lang="en-IN" dirty="0"/>
              <a:t>Greater noise immunity – due to finite process/amplitude</a:t>
            </a:r>
          </a:p>
          <a:p>
            <a:r>
              <a:rPr lang="en-IN" dirty="0"/>
              <a:t>Robustness to channel impairment – channel equalization to compensate for the ISI</a:t>
            </a:r>
          </a:p>
          <a:p>
            <a:r>
              <a:rPr lang="en-IN" dirty="0"/>
              <a:t>Multiplex various types of data – voice, video etc.</a:t>
            </a:r>
          </a:p>
          <a:p>
            <a:r>
              <a:rPr lang="en-IN" dirty="0"/>
              <a:t>Security against jamming by using coding techniques</a:t>
            </a:r>
          </a:p>
          <a:p>
            <a:r>
              <a:rPr lang="en-IN" dirty="0"/>
              <a:t>Error control to detect and correct transmission errors</a:t>
            </a:r>
          </a:p>
          <a:p>
            <a:r>
              <a:rPr lang="en-IN" dirty="0"/>
              <a:t>Equalization to improve the performance of overall communication link</a:t>
            </a:r>
          </a:p>
          <a:p>
            <a:r>
              <a:rPr lang="en-IN" dirty="0"/>
              <a:t>Support of complex signal conditioning and processing</a:t>
            </a:r>
          </a:p>
        </p:txBody>
      </p:sp>
    </p:spTree>
    <p:extLst>
      <p:ext uri="{BB962C8B-B14F-4D97-AF65-F5344CB8AC3E}">
        <p14:creationId xmlns:p14="http://schemas.microsoft.com/office/powerpoint/2010/main" val="92438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81374-8A77-C88A-D563-9EC15DA8950E}"/>
              </a:ext>
            </a:extLst>
          </p:cNvPr>
          <p:cNvSpPr>
            <a:spLocks noGrp="1"/>
          </p:cNvSpPr>
          <p:nvPr>
            <p:ph type="title"/>
          </p:nvPr>
        </p:nvSpPr>
        <p:spPr/>
        <p:txBody>
          <a:bodyPr/>
          <a:lstStyle/>
          <a:p>
            <a:r>
              <a:rPr lang="en-IN" dirty="0"/>
              <a:t>Digital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597182-1205-4A2A-9B48-A7D05D9985C9}"/>
                  </a:ext>
                </a:extLst>
              </p:cNvPr>
              <p:cNvSpPr>
                <a:spLocks noGrp="1"/>
              </p:cNvSpPr>
              <p:nvPr>
                <p:ph sz="quarter" idx="10"/>
              </p:nvPr>
            </p:nvSpPr>
            <p:spPr/>
            <p:txBody>
              <a:bodyPr>
                <a:normAutofit fontScale="92500" lnSpcReduction="10000"/>
              </a:bodyPr>
              <a:lstStyle/>
              <a:p>
                <a:r>
                  <a:rPr lang="en-IN" dirty="0"/>
                  <a:t>Mapping between digital sequence (binary sequence) and the signal sequence to be transmitted over the channel can be either memoryless or with memory modulation</a:t>
                </a:r>
              </a:p>
              <a:p>
                <a:r>
                  <a:rPr lang="en-IN" dirty="0"/>
                  <a:t>In memoryless modulation, the binary subsequence is parsed into sub-sequences each of length k and each such subsequence is mapped into one of the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1≤</m:t>
                    </m:r>
                    <m:r>
                      <a:rPr lang="en-IN" b="0" i="1" smtClean="0">
                        <a:latin typeface="Cambria Math" panose="02040503050406030204" pitchFamily="18" charset="0"/>
                      </a:rPr>
                      <m:t>𝑚</m:t>
                    </m:r>
                    <m:r>
                      <m:rPr>
                        <m:lit/>
                      </m:rPr>
                      <a:rPr lang="en-IN" b="0" i="1" smtClean="0">
                        <a:latin typeface="Cambria Math" panose="02040503050406030204" pitchFamily="18" charset="0"/>
                      </a:rPr>
                      <m:t>;</m:t>
                    </m:r>
                    <m:r>
                      <a:rPr lang="en-IN" b="0" i="1" smtClean="0">
                        <a:latin typeface="Cambria Math" panose="02040503050406030204" pitchFamily="18" charset="0"/>
                      </a:rPr>
                      <m:t>𝑒</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𝑘</m:t>
                        </m:r>
                      </m:sup>
                    </m:sSup>
                  </m:oMath>
                </a14:m>
                <a:r>
                  <a:rPr lang="en-IN" dirty="0"/>
                  <a:t> signals regardless of the previously transmitted signals</a:t>
                </a:r>
              </a:p>
              <a:p>
                <a:pPr lvl="1"/>
                <a:r>
                  <a:rPr lang="en-IN" dirty="0"/>
                  <a:t>This is equivalent of mapping </a:t>
                </a:r>
                <a14:m>
                  <m:oMath xmlns:m="http://schemas.openxmlformats.org/officeDocument/2006/math">
                    <m:r>
                      <a:rPr lang="en-IN" b="0" i="1" smtClean="0">
                        <a:latin typeface="Cambria Math" panose="02040503050406030204" pitchFamily="18" charset="0"/>
                      </a:rPr>
                      <m:t>𝑀</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𝑘</m:t>
                        </m:r>
                      </m:sup>
                    </m:sSup>
                  </m:oMath>
                </a14:m>
                <a:r>
                  <a:rPr lang="en-IN" dirty="0"/>
                  <a:t> messages to M possible signals</a:t>
                </a:r>
              </a:p>
              <a:p>
                <a:r>
                  <a:rPr lang="en-IN" dirty="0"/>
                  <a:t>In a modulation scheme with memory, the mapping is from the set of the current k bits and past (L-1)k bits to the set of </a:t>
                </a:r>
                <a14:m>
                  <m:oMath xmlns:m="http://schemas.openxmlformats.org/officeDocument/2006/math">
                    <m:r>
                      <a:rPr lang="en-IN" b="0" i="1" smtClean="0">
                        <a:latin typeface="Cambria Math" panose="02040503050406030204" pitchFamily="18" charset="0"/>
                      </a:rPr>
                      <m:t>𝑀</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𝑘</m:t>
                        </m:r>
                      </m:sup>
                    </m:sSup>
                  </m:oMath>
                </a14:m>
                <a:r>
                  <a:rPr lang="en-IN" dirty="0"/>
                  <a:t> messages</a:t>
                </a:r>
              </a:p>
              <a:p>
                <a:r>
                  <a:rPr lang="en-IN" dirty="0"/>
                  <a:t>Memory-based modulation mapping equations</a:t>
                </a:r>
              </a:p>
              <a:p>
                <a:pPr lvl="1"/>
                <a:r>
                  <a:rPr lang="en-IN" dirty="0"/>
                  <a:t>Say modulator is in state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𝑙</m:t>
                        </m:r>
                        <m:r>
                          <a:rPr lang="en-IN" b="0" i="1" smtClean="0">
                            <a:latin typeface="Cambria Math" panose="02040503050406030204" pitchFamily="18" charset="0"/>
                          </a:rPr>
                          <m:t>−1</m:t>
                        </m:r>
                      </m:sub>
                    </m:sSub>
                    <m:r>
                      <a:rPr lang="en-IN" b="0" i="1" smtClean="0">
                        <a:latin typeface="Cambria Math" panose="02040503050406030204" pitchFamily="18" charset="0"/>
                      </a:rPr>
                      <m:t>∈{1,2,3,…</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𝑘</m:t>
                        </m:r>
                      </m:sup>
                    </m:sSup>
                    <m:r>
                      <a:rPr lang="en-IN" b="0" i="1" smtClean="0">
                        <a:latin typeface="Cambria Math" panose="02040503050406030204" pitchFamily="18" charset="0"/>
                      </a:rPr>
                      <m:t>}</m:t>
                    </m:r>
                  </m:oMath>
                </a14:m>
                <a:r>
                  <a:rPr lang="en-IN" dirty="0"/>
                  <a:t> at the time instant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−1)</m:t>
                    </m:r>
                  </m:oMath>
                </a14:m>
                <a:endParaRPr lang="en-IN" dirty="0"/>
              </a:p>
              <a:p>
                <a:pPr lvl="1"/>
                <a:r>
                  <a:rPr lang="en-IN" dirty="0"/>
                  <a:t>At time instant </a:t>
                </a:r>
                <a14:m>
                  <m:oMath xmlns:m="http://schemas.openxmlformats.org/officeDocument/2006/math">
                    <m:r>
                      <a:rPr lang="en-IN" b="0" i="1" smtClean="0">
                        <a:latin typeface="Cambria Math" panose="02040503050406030204" pitchFamily="18" charset="0"/>
                      </a:rPr>
                      <m:t>𝑙</m:t>
                    </m:r>
                  </m:oMath>
                </a14:m>
                <a:r>
                  <a:rPr lang="en-IN" dirty="0"/>
                  <a:t>, the input sequence is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𝑙</m:t>
                        </m:r>
                      </m:sub>
                    </m:sSub>
                    <m:r>
                      <a:rPr lang="en-IN" b="0" i="1" smtClean="0">
                        <a:latin typeface="Cambria Math" panose="02040503050406030204" pitchFamily="18" charset="0"/>
                      </a:rPr>
                      <m:t>∈{1,2,3,..</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d>
                          <m:dPr>
                            <m:ctrlPr>
                              <a:rPr lang="en-IN" b="0" i="1" smtClean="0">
                                <a:latin typeface="Cambria Math" panose="02040503050406030204" pitchFamily="18" charset="0"/>
                              </a:rPr>
                            </m:ctrlPr>
                          </m:dPr>
                          <m:e>
                            <m:r>
                              <a:rPr lang="en-IN" b="0" i="1" smtClean="0">
                                <a:latin typeface="Cambria Math" panose="02040503050406030204" pitchFamily="18" charset="0"/>
                              </a:rPr>
                              <m:t>𝑙</m:t>
                            </m:r>
                            <m:r>
                              <a:rPr lang="en-IN" b="0" i="1" smtClean="0">
                                <a:latin typeface="Cambria Math" panose="02040503050406030204" pitchFamily="18" charset="0"/>
                              </a:rPr>
                              <m:t>−1</m:t>
                            </m:r>
                          </m:e>
                        </m:d>
                        <m:r>
                          <a:rPr lang="en-IN" b="0" i="1" smtClean="0">
                            <a:latin typeface="Cambria Math" panose="02040503050406030204" pitchFamily="18" charset="0"/>
                          </a:rPr>
                          <m:t>𝑘</m:t>
                        </m:r>
                      </m:sup>
                    </m:sSup>
                    <m:r>
                      <a:rPr lang="en-IN" b="0" i="1" smtClean="0">
                        <a:latin typeface="Cambria Math" panose="02040503050406030204" pitchFamily="18" charset="0"/>
                      </a:rPr>
                      <m:t> }</m:t>
                    </m:r>
                  </m:oMath>
                </a14:m>
                <a:r>
                  <a:rPr lang="en-IN" dirty="0"/>
                  <a:t>, then</a:t>
                </a:r>
              </a:p>
              <a:p>
                <a:pPr lvl="1"/>
                <a:r>
                  <a:rPr lang="en-IN" dirty="0"/>
                  <a:t>Modulator transmits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r>
                          <a:rPr lang="en-IN" b="0" i="1" smtClean="0">
                            <a:latin typeface="Cambria Math" panose="02040503050406030204" pitchFamily="18" charset="0"/>
                          </a:rPr>
                          <m:t>ℓ</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and moves to new state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ℓ</m:t>
                        </m:r>
                      </m:sub>
                    </m:sSub>
                  </m:oMath>
                </a14:m>
                <a:r>
                  <a:rPr lang="en-IN" dirty="0"/>
                  <a:t> as per:</a:t>
                </a:r>
              </a:p>
              <a:p>
                <a:pPr lvl="2"/>
                <a14:m>
                  <m:oMath xmlns:m="http://schemas.openxmlformats.org/officeDocument/2006/math">
                    <m:r>
                      <a:rPr lang="en-IN" b="0" i="1" smtClean="0">
                        <a:latin typeface="Cambria Math" panose="02040503050406030204" pitchFamily="18" charset="0"/>
                      </a:rPr>
                      <m:t>𝑇h𝑒</m:t>
                    </m:r>
                    <m:r>
                      <a:rPr lang="en-IN" b="0" i="1" smtClean="0">
                        <a:latin typeface="Cambria Math" panose="02040503050406030204" pitchFamily="18" charset="0"/>
                      </a:rPr>
                      <m:t> </m:t>
                    </m:r>
                    <m:r>
                      <a:rPr lang="en-IN" b="0" i="1" smtClean="0">
                        <a:latin typeface="Cambria Math" panose="02040503050406030204" pitchFamily="18" charset="0"/>
                      </a:rPr>
                      <m:t>𝑜𝑢𝑡𝑝𝑢𝑡</m:t>
                    </m:r>
                    <m:r>
                      <a:rPr lang="en-IN" b="0" i="1" smtClean="0">
                        <a:latin typeface="Cambria Math" panose="02040503050406030204" pitchFamily="18" charset="0"/>
                      </a:rPr>
                      <m:t> </m:t>
                    </m:r>
                    <m:r>
                      <a:rPr lang="en-IN" b="0" i="1" smtClean="0">
                        <a:latin typeface="Cambria Math" panose="02040503050406030204" pitchFamily="18" charset="0"/>
                      </a:rPr>
                      <m:t>𝑠𝑖𝑔𝑛𝑎𝑙</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𝑚𝑜𝑑𝑢𝑙𝑎𝑡𝑜𝑟</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ℓ</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ℓ−1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ℓ</m:t>
                            </m:r>
                          </m:sub>
                        </m:sSub>
                      </m:e>
                    </m:d>
                  </m:oMath>
                </a14:m>
                <a:endParaRPr lang="en-IN" b="0" dirty="0"/>
              </a:p>
              <a:p>
                <a:pPr lvl="2"/>
                <a14:m>
                  <m:oMath xmlns:m="http://schemas.openxmlformats.org/officeDocument/2006/math">
                    <m:r>
                      <a:rPr lang="en-IN" b="0" i="1" smtClean="0">
                        <a:latin typeface="Cambria Math" panose="02040503050406030204" pitchFamily="18" charset="0"/>
                      </a:rPr>
                      <m:t>𝑀𝑜𝑑𝑢𝑙𝑎𝑡𝑜𝑟</m:t>
                    </m:r>
                    <m:r>
                      <a:rPr lang="en-IN" b="0" i="1" smtClean="0">
                        <a:latin typeface="Cambria Math" panose="02040503050406030204" pitchFamily="18" charset="0"/>
                      </a:rPr>
                      <m:t> </m:t>
                    </m:r>
                    <m:r>
                      <a:rPr lang="en-IN" b="0" i="1" smtClean="0">
                        <a:latin typeface="Cambria Math" panose="02040503050406030204" pitchFamily="18" charset="0"/>
                      </a:rPr>
                      <m:t>𝑛𝑒𝑥𝑡</m:t>
                    </m:r>
                    <m:r>
                      <a:rPr lang="en-IN" b="0" i="1" smtClean="0">
                        <a:latin typeface="Cambria Math" panose="02040503050406030204" pitchFamily="18" charset="0"/>
                      </a:rPr>
                      <m:t> </m:t>
                    </m:r>
                    <m:r>
                      <a:rPr lang="en-IN" b="0" i="1" smtClean="0">
                        <a:latin typeface="Cambria Math" panose="02040503050406030204" pitchFamily="18" charset="0"/>
                      </a:rPr>
                      <m:t>𝑠𝑡𝑎𝑡𝑒</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ℓ</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𝑠</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ℓ−1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ℓ</m:t>
                        </m:r>
                      </m:sub>
                    </m:sSub>
                    <m:r>
                      <a:rPr lang="en-IN" b="0" i="1" smtClean="0">
                        <a:latin typeface="Cambria Math" panose="02040503050406030204" pitchFamily="18" charset="0"/>
                      </a:rPr>
                      <m:t>)</m:t>
                    </m:r>
                  </m:oMath>
                </a14:m>
                <a:endParaRPr lang="en-IN" dirty="0"/>
              </a:p>
              <a:p>
                <a:r>
                  <a:rPr lang="en-IN" dirty="0"/>
                  <a:t>Parameters k, L and functions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𝑚</m:t>
                        </m:r>
                      </m:sub>
                    </m:sSub>
                  </m:oMath>
                </a14:m>
                <a:r>
                  <a:rPr lang="en-IN" dirty="0"/>
                  <a:t>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𝑠</m:t>
                        </m:r>
                      </m:sub>
                    </m:sSub>
                  </m:oMath>
                </a14:m>
                <a:r>
                  <a:rPr lang="en-IN" dirty="0"/>
                  <a:t> completely describe the modulation scheme with memory</a:t>
                </a:r>
              </a:p>
              <a:p>
                <a:r>
                  <a:rPr lang="en-IN" dirty="0"/>
                  <a:t>Parameter L is called constraint length of modulation and indicates the size of the memory</a:t>
                </a:r>
              </a:p>
            </p:txBody>
          </p:sp>
        </mc:Choice>
        <mc:Fallback xmlns="">
          <p:sp>
            <p:nvSpPr>
              <p:cNvPr id="3" name="Content Placeholder 2">
                <a:extLst>
                  <a:ext uri="{FF2B5EF4-FFF2-40B4-BE49-F238E27FC236}">
                    <a16:creationId xmlns:a16="http://schemas.microsoft.com/office/drawing/2014/main" id="{0D597182-1205-4A2A-9B48-A7D05D9985C9}"/>
                  </a:ext>
                </a:extLst>
              </p:cNvPr>
              <p:cNvSpPr>
                <a:spLocks noGrp="1" noRot="1" noChangeAspect="1" noMove="1" noResize="1" noEditPoints="1" noAdjustHandles="1" noChangeArrowheads="1" noChangeShapeType="1" noTextEdit="1"/>
              </p:cNvSpPr>
              <p:nvPr>
                <p:ph sz="quarter" idx="10"/>
              </p:nvPr>
            </p:nvSpPr>
            <p:spPr>
              <a:blipFill>
                <a:blip r:embed="rId2"/>
                <a:stretch>
                  <a:fillRect t="-1228" r="-1126"/>
                </a:stretch>
              </a:blipFill>
            </p:spPr>
            <p:txBody>
              <a:bodyPr/>
              <a:lstStyle/>
              <a:p>
                <a:r>
                  <a:rPr lang="en-IN">
                    <a:noFill/>
                  </a:rPr>
                  <a:t> </a:t>
                </a:r>
              </a:p>
            </p:txBody>
          </p:sp>
        </mc:Fallback>
      </mc:AlternateContent>
    </p:spTree>
    <p:extLst>
      <p:ext uri="{BB962C8B-B14F-4D97-AF65-F5344CB8AC3E}">
        <p14:creationId xmlns:p14="http://schemas.microsoft.com/office/powerpoint/2010/main" val="277640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2A7B5-48E1-EF40-2522-D882F488DE1C}"/>
              </a:ext>
            </a:extLst>
          </p:cNvPr>
          <p:cNvSpPr>
            <a:spLocks noGrp="1"/>
          </p:cNvSpPr>
          <p:nvPr>
            <p:ph type="title"/>
          </p:nvPr>
        </p:nvSpPr>
        <p:spPr/>
        <p:txBody>
          <a:bodyPr/>
          <a:lstStyle/>
          <a:p>
            <a:r>
              <a:rPr lang="en-IN" dirty="0"/>
              <a:t>Factors That Influence Digital Modulation/Communication</a:t>
            </a:r>
          </a:p>
        </p:txBody>
      </p:sp>
      <p:sp>
        <p:nvSpPr>
          <p:cNvPr id="3" name="Content Placeholder 2">
            <a:extLst>
              <a:ext uri="{FF2B5EF4-FFF2-40B4-BE49-F238E27FC236}">
                <a16:creationId xmlns:a16="http://schemas.microsoft.com/office/drawing/2014/main" id="{F83B1FD9-D21B-5DC7-D60D-CFE8F7B73A17}"/>
              </a:ext>
            </a:extLst>
          </p:cNvPr>
          <p:cNvSpPr>
            <a:spLocks noGrp="1"/>
          </p:cNvSpPr>
          <p:nvPr>
            <p:ph sz="quarter" idx="10"/>
          </p:nvPr>
        </p:nvSpPr>
        <p:spPr/>
        <p:txBody>
          <a:bodyPr/>
          <a:lstStyle/>
          <a:p>
            <a:r>
              <a:rPr lang="en-IN" dirty="0"/>
              <a:t>Low BER at low received SINR – Signal to Interference Noise Ratio</a:t>
            </a:r>
          </a:p>
          <a:p>
            <a:r>
              <a:rPr lang="en-IN" dirty="0"/>
              <a:t>Should perform well in multi-path and fading conditions</a:t>
            </a:r>
          </a:p>
          <a:p>
            <a:r>
              <a:rPr lang="en-IN" dirty="0"/>
              <a:t>Should have higher spectral efficiency</a:t>
            </a:r>
          </a:p>
          <a:p>
            <a:r>
              <a:rPr lang="en-IN" dirty="0"/>
              <a:t>The parameters used for judging the performance of digital modulation scheme</a:t>
            </a:r>
          </a:p>
          <a:p>
            <a:pPr lvl="1"/>
            <a:r>
              <a:rPr lang="en-IN" dirty="0"/>
              <a:t>Power efficiency</a:t>
            </a:r>
          </a:p>
          <a:p>
            <a:pPr lvl="2"/>
            <a:r>
              <a:rPr lang="en-IN" dirty="0"/>
              <a:t>Ability of the modulation scheme to preserve the fidelity of (acceptable BER) of the received digital message at low power levels</a:t>
            </a:r>
          </a:p>
          <a:p>
            <a:pPr lvl="1"/>
            <a:r>
              <a:rPr lang="en-IN" dirty="0"/>
              <a:t>Bandwidth efficiency</a:t>
            </a:r>
          </a:p>
          <a:p>
            <a:pPr lvl="2"/>
            <a:r>
              <a:rPr lang="en-IN" dirty="0"/>
              <a:t>Measure of the number of bits per symbol that can be reliably sent over the communication channel</a:t>
            </a:r>
          </a:p>
          <a:p>
            <a:pPr lvl="1"/>
            <a:endParaRPr lang="en-IN" dirty="0"/>
          </a:p>
        </p:txBody>
      </p:sp>
    </p:spTree>
    <p:extLst>
      <p:ext uri="{BB962C8B-B14F-4D97-AF65-F5344CB8AC3E}">
        <p14:creationId xmlns:p14="http://schemas.microsoft.com/office/powerpoint/2010/main" val="304138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DA0D6-8B28-EBE8-02E1-336E0BA00AC1}"/>
              </a:ext>
            </a:extLst>
          </p:cNvPr>
          <p:cNvSpPr>
            <a:spLocks noGrp="1"/>
          </p:cNvSpPr>
          <p:nvPr>
            <p:ph type="title"/>
          </p:nvPr>
        </p:nvSpPr>
        <p:spPr/>
        <p:txBody>
          <a:bodyPr/>
          <a:lstStyle/>
          <a:p>
            <a:r>
              <a:rPr lang="en-IN" dirty="0"/>
              <a:t>Signal Representations of Modulation and Demodulation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CD5B7-0CC7-3D9E-79AD-DCA261EC3963}"/>
                  </a:ext>
                </a:extLst>
              </p:cNvPr>
              <p:cNvSpPr>
                <a:spLocks noGrp="1"/>
              </p:cNvSpPr>
              <p:nvPr>
                <p:ph sz="quarter" idx="10"/>
              </p:nvPr>
            </p:nvSpPr>
            <p:spPr/>
            <p:txBody>
              <a:bodyPr/>
              <a:lstStyle/>
              <a:p>
                <a:r>
                  <a:rPr lang="en-IN" dirty="0"/>
                  <a:t>The source information is normally represented as a baseband  (low-pass) signal</a:t>
                </a:r>
              </a:p>
              <a:p>
                <a:r>
                  <a:rPr lang="en-IN" dirty="0"/>
                  <a:t>Low-pass (baseband) signal gets moved to band-pass signal centred around carrier frequency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oMath>
                </a14:m>
                <a:r>
                  <a:rPr lang="en-IN" dirty="0"/>
                  <a:t> using modulation</a:t>
                </a:r>
              </a:p>
              <a:p>
                <a:r>
                  <a:rPr lang="en-IN" dirty="0"/>
                  <a:t>At the receiver, the demodulation process removes the carrier frequency to recover the baseband information signal</a:t>
                </a:r>
              </a:p>
              <a:p>
                <a:pPr lvl="1"/>
                <a:r>
                  <a:rPr lang="en-IN" dirty="0"/>
                  <a:t>In coherent detection, the received signal is multiplied with the carrier signal and low-pass filtered</a:t>
                </a:r>
              </a:p>
              <a:p>
                <a:r>
                  <a:rPr lang="en-IN" dirty="0"/>
                  <a:t>Different carrier frequencies are chosen for different carrier frequencies</a:t>
                </a:r>
              </a:p>
              <a:p>
                <a:r>
                  <a:rPr lang="en-IN" dirty="0"/>
                  <a:t>Modulation and demodulation process facilitates channel assignment and reduces interference from other transmissions</a:t>
                </a:r>
              </a:p>
              <a:p>
                <a:endParaRPr lang="en-IN" dirty="0"/>
              </a:p>
            </p:txBody>
          </p:sp>
        </mc:Choice>
        <mc:Fallback xmlns="">
          <p:sp>
            <p:nvSpPr>
              <p:cNvPr id="3" name="Content Placeholder 2">
                <a:extLst>
                  <a:ext uri="{FF2B5EF4-FFF2-40B4-BE49-F238E27FC236}">
                    <a16:creationId xmlns:a16="http://schemas.microsoft.com/office/drawing/2014/main" id="{B00CD5B7-0CC7-3D9E-79AD-DCA261EC3963}"/>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335706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A436-E816-22C8-3177-F718599415CD}"/>
              </a:ext>
            </a:extLst>
          </p:cNvPr>
          <p:cNvSpPr>
            <a:spLocks noGrp="1"/>
          </p:cNvSpPr>
          <p:nvPr>
            <p:ph type="title"/>
          </p:nvPr>
        </p:nvSpPr>
        <p:spPr/>
        <p:txBody>
          <a:bodyPr/>
          <a:lstStyle/>
          <a:p>
            <a:r>
              <a:rPr lang="en-IN" dirty="0"/>
              <a:t>Modulation Categories</a:t>
            </a:r>
          </a:p>
        </p:txBody>
      </p:sp>
      <p:sp>
        <p:nvSpPr>
          <p:cNvPr id="3" name="Content Placeholder 2">
            <a:extLst>
              <a:ext uri="{FF2B5EF4-FFF2-40B4-BE49-F238E27FC236}">
                <a16:creationId xmlns:a16="http://schemas.microsoft.com/office/drawing/2014/main" id="{0B8B7B28-4058-A527-315B-9C46C8EF8845}"/>
              </a:ext>
            </a:extLst>
          </p:cNvPr>
          <p:cNvSpPr>
            <a:spLocks noGrp="1"/>
          </p:cNvSpPr>
          <p:nvPr>
            <p:ph sz="quarter" idx="10"/>
          </p:nvPr>
        </p:nvSpPr>
        <p:spPr/>
        <p:txBody>
          <a:bodyPr/>
          <a:lstStyle/>
          <a:p>
            <a:r>
              <a:rPr lang="en-IN" dirty="0"/>
              <a:t>One way</a:t>
            </a:r>
          </a:p>
          <a:p>
            <a:pPr lvl="1"/>
            <a:r>
              <a:rPr lang="en-IN" dirty="0"/>
              <a:t>Linear modulation – satisfying the principle of superposition</a:t>
            </a:r>
          </a:p>
          <a:p>
            <a:pPr lvl="1"/>
            <a:r>
              <a:rPr lang="en-IN" dirty="0"/>
              <a:t>Non-linear modulation</a:t>
            </a:r>
          </a:p>
          <a:p>
            <a:r>
              <a:rPr lang="en-IN" dirty="0"/>
              <a:t>Another way – based on how bits are getting mapped</a:t>
            </a:r>
          </a:p>
          <a:p>
            <a:pPr lvl="1"/>
            <a:r>
              <a:rPr lang="en-IN" dirty="0"/>
              <a:t>Memory-less – current bits to be transmitted are mapped without dependency on how the previous bits were mapped</a:t>
            </a:r>
          </a:p>
          <a:p>
            <a:pPr lvl="1"/>
            <a:r>
              <a:rPr lang="en-IN" dirty="0"/>
              <a:t>With memory - current bits to be transmitted are mapped with dependency on how the previous bits were mapped</a:t>
            </a:r>
          </a:p>
          <a:p>
            <a:pPr lvl="1"/>
            <a:endParaRPr lang="en-IN" dirty="0"/>
          </a:p>
          <a:p>
            <a:endParaRPr lang="en-IN" dirty="0"/>
          </a:p>
        </p:txBody>
      </p:sp>
    </p:spTree>
    <p:extLst>
      <p:ext uri="{BB962C8B-B14F-4D97-AF65-F5344CB8AC3E}">
        <p14:creationId xmlns:p14="http://schemas.microsoft.com/office/powerpoint/2010/main" val="287192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9B6D-1F7F-C356-BBD3-BF46D421AEBF}"/>
              </a:ext>
            </a:extLst>
          </p:cNvPr>
          <p:cNvSpPr>
            <a:spLocks noGrp="1"/>
          </p:cNvSpPr>
          <p:nvPr>
            <p:ph type="title"/>
          </p:nvPr>
        </p:nvSpPr>
        <p:spPr/>
        <p:txBody>
          <a:bodyPr/>
          <a:lstStyle/>
          <a:p>
            <a:r>
              <a:rPr lang="en-IN" dirty="0"/>
              <a:t>Memory-less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83DB8F-7911-D995-4759-D552BE478A82}"/>
                  </a:ext>
                </a:extLst>
              </p:cNvPr>
              <p:cNvSpPr>
                <a:spLocks noGrp="1"/>
              </p:cNvSpPr>
              <p:nvPr>
                <p:ph sz="quarter" idx="10"/>
              </p:nvPr>
            </p:nvSpPr>
            <p:spPr/>
            <p:txBody>
              <a:bodyPr/>
              <a:lstStyle/>
              <a:p>
                <a:r>
                  <a:rPr lang="en-IN" dirty="0"/>
                  <a:t>Binary sequence is parsed into sub-sequences of each length </a:t>
                </a:r>
                <a:r>
                  <a:rPr lang="en-IN" i="1" dirty="0"/>
                  <a:t>k</a:t>
                </a:r>
                <a:endParaRPr lang="en-IN" dirty="0"/>
              </a:p>
              <a:p>
                <a:r>
                  <a:rPr lang="en-IN" dirty="0"/>
                  <a:t>Each sub-sequence is mapped into one of the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1≤</m:t>
                    </m:r>
                    <m:r>
                      <a:rPr lang="en-IN" b="0" i="1" smtClean="0">
                        <a:latin typeface="Cambria Math" panose="02040503050406030204" pitchFamily="18" charset="0"/>
                      </a:rPr>
                      <m:t>𝑚</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𝑘</m:t>
                        </m:r>
                      </m:sup>
                    </m:sSup>
                  </m:oMath>
                </a14:m>
                <a:r>
                  <a:rPr lang="en-IN" dirty="0"/>
                  <a:t> signals regardless of the previously transmitted signals</a:t>
                </a:r>
              </a:p>
              <a:p>
                <a:r>
                  <a:rPr lang="en-IN" dirty="0"/>
                  <a:t>Modulation scheme is equivalent to mapping </a:t>
                </a:r>
                <a14:m>
                  <m:oMath xmlns:m="http://schemas.openxmlformats.org/officeDocument/2006/math">
                    <m:r>
                      <a:rPr lang="en-IN" b="0" i="1" smtClean="0">
                        <a:latin typeface="Cambria Math" panose="02040503050406030204" pitchFamily="18" charset="0"/>
                      </a:rPr>
                      <m:t>𝑀</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𝑘</m:t>
                        </m:r>
                      </m:sup>
                    </m:sSup>
                  </m:oMath>
                </a14:m>
                <a:endParaRPr lang="en-IN" dirty="0"/>
              </a:p>
              <a:p>
                <a:endParaRPr lang="en-IN" dirty="0"/>
              </a:p>
            </p:txBody>
          </p:sp>
        </mc:Choice>
        <mc:Fallback xmlns="">
          <p:sp>
            <p:nvSpPr>
              <p:cNvPr id="3" name="Content Placeholder 2">
                <a:extLst>
                  <a:ext uri="{FF2B5EF4-FFF2-40B4-BE49-F238E27FC236}">
                    <a16:creationId xmlns:a16="http://schemas.microsoft.com/office/drawing/2014/main" id="{8783DB8F-7911-D995-4759-D552BE478A82}"/>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EEB46A26-D03C-95DE-6E06-5ACE628F721D}"/>
              </a:ext>
            </a:extLst>
          </p:cNvPr>
          <p:cNvPicPr>
            <a:picLocks noChangeAspect="1"/>
          </p:cNvPicPr>
          <p:nvPr/>
        </p:nvPicPr>
        <p:blipFill rotWithShape="1">
          <a:blip r:embed="rId3"/>
          <a:srcRect t="1576"/>
          <a:stretch/>
        </p:blipFill>
        <p:spPr>
          <a:xfrm>
            <a:off x="1514475" y="2273808"/>
            <a:ext cx="7956696" cy="1514158"/>
          </a:xfrm>
          <a:prstGeom prst="rect">
            <a:avLst/>
          </a:prstGeom>
        </p:spPr>
      </p:pic>
    </p:spTree>
    <p:extLst>
      <p:ext uri="{BB962C8B-B14F-4D97-AF65-F5344CB8AC3E}">
        <p14:creationId xmlns:p14="http://schemas.microsoft.com/office/powerpoint/2010/main" val="382652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200" dirty="0" smtClean="0">
            <a:latin typeface="Gotham Light" pitchFamily="50" charset="0"/>
          </a:defRPr>
        </a:defPPr>
      </a:lstStyle>
    </a:txDef>
  </a:objectDefaults>
  <a:extraClrSchemeLst/>
  <a:extLst>
    <a:ext uri="{05A4C25C-085E-4340-85A3-A5531E510DB2}">
      <thm15:themeFamily xmlns:thm15="http://schemas.microsoft.com/office/thememl/2012/main" name="Brillium V3" id="{89606700-FA9C-463E-A6F9-629E5CBD4463}" vid="{E69BBF4E-877A-4C17-AA88-F5C74F32E9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Brillium V3</Template>
  <TotalTime>35105</TotalTime>
  <Words>16131</Words>
  <Application>Microsoft Office PowerPoint</Application>
  <PresentationFormat>Widescreen</PresentationFormat>
  <Paragraphs>1393</Paragraphs>
  <Slides>134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134</vt:i4>
      </vt:variant>
    </vt:vector>
  </HeadingPairs>
  <TitlesOfParts>
    <vt:vector size="145" baseType="lpstr">
      <vt:lpstr>Arial</vt:lpstr>
      <vt:lpstr>Calibri</vt:lpstr>
      <vt:lpstr>Cambria Math</vt:lpstr>
      <vt:lpstr>Courier New</vt:lpstr>
      <vt:lpstr>Gotham Light</vt:lpstr>
      <vt:lpstr>Gotham Rounded Light</vt:lpstr>
      <vt:lpstr>KaTeX_Main</vt:lpstr>
      <vt:lpstr>KaTeX_Math</vt:lpstr>
      <vt:lpstr>Söhne</vt:lpstr>
      <vt:lpstr>Wingdings</vt:lpstr>
      <vt:lpstr>Default Theme</vt:lpstr>
      <vt:lpstr>IIT, Kanpur eMasters – Communication Systems EE910 – Digital Communication Systems-I</vt:lpstr>
      <vt:lpstr>Instructor Details</vt:lpstr>
      <vt:lpstr>Course Evaluation</vt:lpstr>
      <vt:lpstr>Frequency Range and Wireless Channels</vt:lpstr>
      <vt:lpstr>Communication System - Functional Block Diagram</vt:lpstr>
      <vt:lpstr>Communication System - Functional Block Diagram</vt:lpstr>
      <vt:lpstr>Communication System - Functional Block Diagram</vt:lpstr>
      <vt:lpstr>DCS Basic Signal Processing Functions</vt:lpstr>
      <vt:lpstr>Unit Impulse Function – Dirac Delta Function</vt:lpstr>
      <vt:lpstr>Auto-correlation of Energy Signal</vt:lpstr>
      <vt:lpstr>Auto-correlation of Periodic (Power) Signal</vt:lpstr>
      <vt:lpstr>Random Signals</vt:lpstr>
      <vt:lpstr>Random Processes</vt:lpstr>
      <vt:lpstr>Stationarity</vt:lpstr>
      <vt:lpstr>White Noise</vt:lpstr>
      <vt:lpstr>Signal Transmission Through Linear Systems (Time-invariant)</vt:lpstr>
      <vt:lpstr>Model of Digital Communication Systems</vt:lpstr>
      <vt:lpstr>Source Coding</vt:lpstr>
      <vt:lpstr>Encryption</vt:lpstr>
      <vt:lpstr>Channel Coding</vt:lpstr>
      <vt:lpstr>Modulation</vt:lpstr>
      <vt:lpstr>Demodulation</vt:lpstr>
      <vt:lpstr>Channel Decoder</vt:lpstr>
      <vt:lpstr>Communication Channels and Models</vt:lpstr>
      <vt:lpstr>Communication Channels and Models</vt:lpstr>
      <vt:lpstr>Filters in Signal Processing</vt:lpstr>
      <vt:lpstr>Communication Channels and Models</vt:lpstr>
      <vt:lpstr>Signals</vt:lpstr>
      <vt:lpstr>Key Concepts in Signal Processing</vt:lpstr>
      <vt:lpstr>Key Concepts in Signal Processing</vt:lpstr>
      <vt:lpstr>Key Concepts in Signal Processing</vt:lpstr>
      <vt:lpstr>Energy Spectral Density and Autocorrelation</vt:lpstr>
      <vt:lpstr>Power Spectral Density and Autocorrelation</vt:lpstr>
      <vt:lpstr>Deterministic or Random</vt:lpstr>
      <vt:lpstr>Periodic and Aperiodic</vt:lpstr>
      <vt:lpstr>Complex and Real Signals</vt:lpstr>
      <vt:lpstr>Continuous and Discrete Signal</vt:lpstr>
      <vt:lpstr>Even and Odd Functions</vt:lpstr>
      <vt:lpstr>Fourier Analysis and Transform</vt:lpstr>
      <vt:lpstr>Fourier Analysis and Transform</vt:lpstr>
      <vt:lpstr>Fourier Analysis – Polar Representation</vt:lpstr>
      <vt:lpstr>Fourier Series</vt:lpstr>
      <vt:lpstr>Dirichlet’s Condition for Existence of Fourier Series</vt:lpstr>
      <vt:lpstr>Fourier Series Example</vt:lpstr>
      <vt:lpstr>Fourier Transform</vt:lpstr>
      <vt:lpstr>Fourier Transform</vt:lpstr>
      <vt:lpstr>Fourier Transform and Inverse Fourier Transform</vt:lpstr>
      <vt:lpstr>Time and Frequency Duality</vt:lpstr>
      <vt:lpstr>Modulation Property of Fourier Transform</vt:lpstr>
      <vt:lpstr>Modulation Theorem of Fourier Transform</vt:lpstr>
      <vt:lpstr>Fourier Transform Properties</vt:lpstr>
      <vt:lpstr>Fourier Transform Pairs</vt:lpstr>
      <vt:lpstr>Application of DFT</vt:lpstr>
      <vt:lpstr>FFT</vt:lpstr>
      <vt:lpstr>Energy or Power Signal</vt:lpstr>
      <vt:lpstr>Parseval Theorem</vt:lpstr>
      <vt:lpstr>Fourier Transform of Pulse</vt:lpstr>
      <vt:lpstr>Rayleigh Energy Theorem</vt:lpstr>
      <vt:lpstr>Correlation Function</vt:lpstr>
      <vt:lpstr>Energy Spectrum</vt:lpstr>
      <vt:lpstr>Bandwidth of A Signal</vt:lpstr>
      <vt:lpstr>Digital Filters</vt:lpstr>
      <vt:lpstr>Commonly Used Signals</vt:lpstr>
      <vt:lpstr>Commonly Used Signals</vt:lpstr>
      <vt:lpstr>Lowpass Equivalent of Bandpass Signals</vt:lpstr>
      <vt:lpstr>Signals and Frequency Spectrum and Hermitian Symmetry</vt:lpstr>
      <vt:lpstr>Analytic Signals and Hilbert Transform</vt:lpstr>
      <vt:lpstr>Hilbert Transform</vt:lpstr>
      <vt:lpstr>Lowpass, Baseband, Bandpass Signals and Modulation</vt:lpstr>
      <vt:lpstr>Lowpass, Baseband, Bandpass Signals and Modulation</vt:lpstr>
      <vt:lpstr>Lowpass Equivalent of Bandpass Signals</vt:lpstr>
      <vt:lpstr>Lowpass Equivalent of Bandpass Signals</vt:lpstr>
      <vt:lpstr>Energies Consideration of Lowpass and Bandpass</vt:lpstr>
      <vt:lpstr>Energies Consideration of Lowpass and Bandpass</vt:lpstr>
      <vt:lpstr>Bandpass System</vt:lpstr>
      <vt:lpstr>Signal Space Concepts</vt:lpstr>
      <vt:lpstr>Orthogonal Expansions of Signals</vt:lpstr>
      <vt:lpstr>Gram Schmidt Procedure</vt:lpstr>
      <vt:lpstr>Gram Schmidt Procedure</vt:lpstr>
      <vt:lpstr>Orthonormal Basis Sets</vt:lpstr>
      <vt:lpstr>Gram Schmidt Procedure</vt:lpstr>
      <vt:lpstr>Useful Random Variables – Discrete RVs</vt:lpstr>
      <vt:lpstr>Useful Random Variables – Continuous RVs</vt:lpstr>
      <vt:lpstr>Useful Random Variables – Continuous RVs</vt:lpstr>
      <vt:lpstr>Useful Random Variables – Continuous RVs</vt:lpstr>
      <vt:lpstr>Useful Random Variables – Continuous RVs</vt:lpstr>
      <vt:lpstr>Useful Random Variables – Continuous RVs</vt:lpstr>
      <vt:lpstr>Useful Random Variables – Continuous RVs</vt:lpstr>
      <vt:lpstr>Complex Random Variables</vt:lpstr>
      <vt:lpstr>Random Processes</vt:lpstr>
      <vt:lpstr>Joint PDF</vt:lpstr>
      <vt:lpstr>Complex Random Vectors</vt:lpstr>
      <vt:lpstr>Digital Modulation</vt:lpstr>
      <vt:lpstr>Advantages of Digital Modulation Over Analogue Modulation</vt:lpstr>
      <vt:lpstr>Digital Modulation</vt:lpstr>
      <vt:lpstr>Factors That Influence Digital Modulation/Communication</vt:lpstr>
      <vt:lpstr>Signal Representations of Modulation and Demodulation</vt:lpstr>
      <vt:lpstr>Modulation Categories</vt:lpstr>
      <vt:lpstr>Memory-less Modulation</vt:lpstr>
      <vt:lpstr>Modulation With Memory</vt:lpstr>
      <vt:lpstr>Modulated Signals</vt:lpstr>
      <vt:lpstr>Memoryless Modulation Techniques – PAM, PSK, QAM</vt:lpstr>
      <vt:lpstr>Memoryless Modulation Techniques - PAM</vt:lpstr>
      <vt:lpstr>Memoryless Modulation Techniques - PAM</vt:lpstr>
      <vt:lpstr>Memoryless Modulation Techniques - PAM</vt:lpstr>
      <vt:lpstr>ASK – Amplitude Shift Keying</vt:lpstr>
      <vt:lpstr>Memoryless Modulation Techniques – Phase Modulation</vt:lpstr>
      <vt:lpstr>Memoryless Modulation Techniques – Phase Modulation</vt:lpstr>
      <vt:lpstr>Memoryless Modulation Techniques – Phase Modulation</vt:lpstr>
      <vt:lpstr>Memoryless Modulation Techniques – Phase Modulation</vt:lpstr>
      <vt:lpstr>Memoryless Modulation Techniques – Phase Modulation</vt:lpstr>
      <vt:lpstr>BPSK</vt:lpstr>
      <vt:lpstr>QPSK</vt:lpstr>
      <vt:lpstr>Memoryless Modulation Techniques – QAM</vt:lpstr>
      <vt:lpstr>Memoryless Modulation Techniques – QAM</vt:lpstr>
      <vt:lpstr>Memoryless Modulation Techniques – QAM</vt:lpstr>
      <vt:lpstr>Memoryless Modulation Techniques – QAM</vt:lpstr>
      <vt:lpstr>Design of n-Dimensional Signals</vt:lpstr>
      <vt:lpstr>FSK</vt:lpstr>
      <vt:lpstr>Hadamard Signals</vt:lpstr>
      <vt:lpstr>Bi-orthogonal Signals</vt:lpstr>
      <vt:lpstr>Simplex Signalling</vt:lpstr>
      <vt:lpstr>Assignment 3 and 4 Solution Discussion</vt:lpstr>
      <vt:lpstr>Modulation with Memory</vt:lpstr>
      <vt:lpstr>Continuous Phase Shift Keying - ϕ(t:l)</vt:lpstr>
      <vt:lpstr>Continuous Phase Shift Keying - ϕ(t:I)</vt:lpstr>
      <vt:lpstr>Continuous Phase Shift Keying - ϕ(t:I)</vt:lpstr>
      <vt:lpstr>Phase Trajectories</vt:lpstr>
      <vt:lpstr>MSK - Trajectory</vt:lpstr>
      <vt:lpstr>Detection</vt:lpstr>
      <vt:lpstr>Formulae Cheat Sheets</vt:lpstr>
      <vt:lpstr>Optimal Receivers</vt:lpstr>
      <vt:lpstr>Elements of Statistical Decision Problem</vt:lpstr>
      <vt:lpstr>PowerPoint Presentation</vt:lpstr>
    </vt:vector>
  </TitlesOfParts>
  <Company>"...dare to dream; care to win..."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eMasters - Communication Systems - EE910 - Digital Communication Systems - I</dc:title>
  <dc:subject>E901-Probability and Random Processes</dc:subject>
  <dc:creator>Venkateswar Reddy Melachervu</dc:creator>
  <cp:keywords>eMasters – Communication Systems - E900 Applied Linear Algebra for Wireless Communications;EE922 - Simulation Based Design of 5G NR Wireless Standard;EE910 - Digital Communication Systems - I</cp:keywords>
  <dc:description>E900 Applied Linear Algebra for Wireless Communications</dc:description>
  <cp:lastModifiedBy>Venkateswar Reddy Melachervu</cp:lastModifiedBy>
  <cp:revision>1024</cp:revision>
  <dcterms:created xsi:type="dcterms:W3CDTF">2022-09-27T18:31:15Z</dcterms:created>
  <dcterms:modified xsi:type="dcterms:W3CDTF">2023-06-09T04:57:54Z</dcterms:modified>
  <cp:category>eMasters Learning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